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Lst>
  <p:notesMasterIdLst>
    <p:notesMasterId r:id="rId47"/>
  </p:notesMasterIdLst>
  <p:handoutMasterIdLst>
    <p:handoutMasterId r:id="rId48"/>
  </p:handoutMasterIdLst>
  <p:sldIdLst>
    <p:sldId id="26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8870F-1A48-43A2-A007-2348C2B9745E}" type="datetimeFigureOut">
              <a:rPr lang="en-US" smtClean="0"/>
              <a:t>8/29/2015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C5B93-CA34-49DE-A280-558E83BB834C}" type="slidenum">
              <a:rPr lang="en-US" smtClean="0"/>
              <a:t>‹#›</a:t>
            </a:fld>
            <a:endParaRPr lang="en-US"/>
          </a:p>
        </p:txBody>
      </p:sp>
    </p:spTree>
    <p:extLst>
      <p:ext uri="{BB962C8B-B14F-4D97-AF65-F5344CB8AC3E}">
        <p14:creationId xmlns:p14="http://schemas.microsoft.com/office/powerpoint/2010/main" val="154439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B9B0-4661-411B-B556-887633A3B128}" type="datetimeFigureOut">
              <a:rPr lang="en-US" smtClean="0"/>
              <a:t>8/29/2015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F3E57-140F-42E5-ACA7-3B197A5F54F0}" type="slidenum">
              <a:rPr lang="en-US" smtClean="0"/>
              <a:t>‹#›</a:t>
            </a:fld>
            <a:endParaRPr lang="en-US"/>
          </a:p>
        </p:txBody>
      </p:sp>
    </p:spTree>
    <p:extLst>
      <p:ext uri="{BB962C8B-B14F-4D97-AF65-F5344CB8AC3E}">
        <p14:creationId xmlns:p14="http://schemas.microsoft.com/office/powerpoint/2010/main" val="11948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F3E57-140F-42E5-ACA7-3B197A5F54F0}" type="slidenum">
              <a:rPr lang="en-US" smtClean="0"/>
              <a:t>1</a:t>
            </a:fld>
            <a:endParaRPr lang="en-US"/>
          </a:p>
        </p:txBody>
      </p:sp>
    </p:spTree>
    <p:extLst>
      <p:ext uri="{BB962C8B-B14F-4D97-AF65-F5344CB8AC3E}">
        <p14:creationId xmlns:p14="http://schemas.microsoft.com/office/powerpoint/2010/main" val="1989880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3248464"/>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5105400"/>
            <a:ext cx="10472928" cy="1752600"/>
          </a:xfrm>
        </p:spPr>
        <p:txBody>
          <a:bodyPr lIns="0" rIns="18288"/>
          <a:lstStyle>
            <a:lvl1pPr marL="0" marR="45720" indent="0" algn="r">
              <a:buNone/>
              <a:defRPr>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p>
            <a:fld id="{265B2A9E-FA78-4A40-988A-1CE830CDEED2}" type="datetime1">
              <a:rPr lang="en-US" smtClean="0"/>
              <a:t>8/29/2015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8184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2A044C-D33A-4646-9F43-140BF7C29466}" type="datetime1">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9126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14402"/>
            <a:ext cx="2743200" cy="5211763"/>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1104900" y="914402"/>
            <a:ext cx="6121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8761A-AF70-4876-A6F0-1286775C4F08}" type="datetime1">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063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3C1596B4-361F-43A8-B168-DA893180BFB8}" type="datetime1">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59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4900" y="1316736"/>
            <a:ext cx="90678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104900" y="2704664"/>
            <a:ext cx="9067800" cy="1509712"/>
          </a:xfrm>
        </p:spPr>
        <p:txBody>
          <a:bodyPr lIns="45720" rIns="45720" anchor="t"/>
          <a:lstStyle>
            <a:lvl1pPr marL="0" indent="0">
              <a:buNone/>
              <a:defRPr sz="22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B625F6-6FC2-4B0A-BA54-6199C805DC6A}" type="datetime1">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4561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1122546" y="1920085"/>
            <a:ext cx="4389120" cy="4434840"/>
          </a:xfrm>
        </p:spPr>
        <p:txBody>
          <a:bodyPr/>
          <a:lstStyle>
            <a:lvl1pPr>
              <a:defRPr sz="24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5783580" y="1920085"/>
            <a:ext cx="438912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290691E0-6248-44D5-A750-839F2D339198}" type="datetime1">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0549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848" y="704088"/>
            <a:ext cx="9027852" cy="1143000"/>
          </a:xfrm>
        </p:spPr>
        <p:txBody>
          <a:bodyPr tIns="45720" anchor="b"/>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144848" y="1855248"/>
            <a:ext cx="438912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769260" y="1859758"/>
            <a:ext cx="438912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144848" y="2514600"/>
            <a:ext cx="438912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769260" y="2514600"/>
            <a:ext cx="438912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p>
            <a:fld id="{E1F8FECA-DDCC-464F-B9A8-47361C66BB75}" type="datetime1">
              <a:rPr lang="en-US" smtClean="0"/>
              <a:t>8/29/2015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8043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fld id="{DDD018D0-BDA9-4E9F-8870-250C3889579F}" type="datetime1">
              <a:rPr lang="en-US" smtClean="0"/>
              <a:t>8/29/2015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722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03B1-0D5A-42BC-A128-61B2437864A1}" type="datetime1">
              <a:rPr lang="en-US" smtClean="0"/>
              <a:t>8/29/2015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1436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7420" y="514352"/>
            <a:ext cx="36576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1137420" y="1676400"/>
            <a:ext cx="3657600" cy="4572000"/>
          </a:xfrm>
        </p:spPr>
        <p:txBody>
          <a:bodyPr lIns="18288" rIns="18288">
            <a:normAutofit/>
          </a:bodyPr>
          <a:lstStyle>
            <a:lvl1pPr marL="0" indent="0" algn="l">
              <a:buNone/>
              <a:defRPr sz="18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084956" y="1676400"/>
            <a:ext cx="5087744" cy="4572000"/>
          </a:xfrm>
        </p:spPr>
        <p:txBody>
          <a:bodyPr tIns="0">
            <a:normAutofit/>
          </a:bodyPr>
          <a:lstStyle>
            <a:lvl1pPr>
              <a:defRPr sz="2400"/>
            </a:lvl1pPr>
            <a:lvl2pPr>
              <a:defRPr sz="2400"/>
            </a:lvl2pPr>
            <a:lvl3pPr>
              <a:defRPr sz="2000"/>
            </a:lvl3pPr>
            <a:lvl4pPr>
              <a:defRPr sz="18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D9FAE372-5FD4-4FFB-A5DD-C7C4DBD88187}" type="datetime1">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250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636119" y="1133467"/>
            <a:ext cx="6608172" cy="3878710"/>
          </a:xfrm>
          <a:prstGeom prst="snipRoundRect">
            <a:avLst>
              <a:gd name="adj1" fmla="val 0"/>
              <a:gd name="adj2" fmla="val 3646"/>
            </a:avLst>
          </a:prstGeom>
          <a:solidFill>
            <a:schemeClr val="tx2">
              <a:lumMod val="20000"/>
              <a:lumOff val="80000"/>
            </a:schemeClr>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chemeClr val="tx2">
              <a:lumMod val="20000"/>
              <a:lumOff val="80000"/>
            </a:schemeClr>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1125028" y="1176997"/>
            <a:ext cx="2950464" cy="1582621"/>
          </a:xfrm>
        </p:spPr>
        <p:txBody>
          <a:bodyPr vert="horz" lIns="45720" tIns="45720" rIns="45720" bIns="45720" anchor="b">
            <a:normAutofit/>
          </a:bodyPr>
          <a:lstStyle>
            <a:lvl1pPr algn="l">
              <a:buNone/>
              <a:defRPr sz="2400" b="1">
                <a:solidFill>
                  <a:schemeClr val="tx2"/>
                </a:solidFill>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1125028" y="2828785"/>
            <a:ext cx="2946400" cy="2179320"/>
          </a:xfrm>
        </p:spPr>
        <p:txBody>
          <a:bodyPr lIns="64008" rIns="45720" bIns="45720" anchor="t">
            <a:normAutofit/>
          </a:bodyPr>
          <a:lstStyle>
            <a:lvl1pPr marL="0" indent="0" algn="l">
              <a:spcBef>
                <a:spcPts val="250"/>
              </a:spcBef>
              <a:buFontTx/>
              <a:buNone/>
              <a:defRPr sz="18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4F1B37-C5DC-405E-883E-319F886D767C}" type="datetime1">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rot="420000">
            <a:off x="5013414" y="1221883"/>
            <a:ext cx="5803699" cy="3706323"/>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6270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04900" y="704088"/>
            <a:ext cx="9067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1104900" y="1935480"/>
            <a:ext cx="9067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1104900" y="6356351"/>
            <a:ext cx="23495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8ACC58-83F3-4B99-B532-0249FFBF33C7}" type="datetime1">
              <a:rPr lang="en-US" smtClean="0"/>
              <a:t>8/29/2015</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3467619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3912" userDrawn="1">
          <p15:clr>
            <a:srgbClr val="F26B43"/>
          </p15:clr>
        </p15:guide>
        <p15:guide id="1" pos="6408" userDrawn="1">
          <p15:clr>
            <a:srgbClr val="F26B43"/>
          </p15:clr>
        </p15:guide>
        <p15:guide id="2" pos="696" userDrawn="1">
          <p15:clr>
            <a:srgbClr val="F26B43"/>
          </p15:clr>
        </p15:guide>
        <p15:guide id="3"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52" y="3248464"/>
            <a:ext cx="10264462" cy="1828800"/>
          </a:xfrm>
        </p:spPr>
        <p:txBody>
          <a:bodyPr/>
          <a:lstStyle/>
          <a:p>
            <a:r>
              <a:rPr lang="en-US" dirty="0" smtClean="0"/>
              <a:t>OCD Related Disorders</a:t>
            </a:r>
            <a:endParaRPr lang="en-US" dirty="0"/>
          </a:p>
        </p:txBody>
      </p:sp>
      <p:sp>
        <p:nvSpPr>
          <p:cNvPr id="3" name="Subtitle 2"/>
          <p:cNvSpPr>
            <a:spLocks noGrp="1"/>
          </p:cNvSpPr>
          <p:nvPr>
            <p:ph type="subTitle" idx="1"/>
          </p:nvPr>
        </p:nvSpPr>
        <p:spPr/>
        <p:txBody>
          <a:bodyPr/>
          <a:lstStyle/>
          <a:p>
            <a:r>
              <a:rPr lang="en-US" dirty="0" smtClean="0"/>
              <a:t>Trichotillomania, Excoriation, &amp; Body Dysmorphic Disorder   </a:t>
            </a:r>
            <a:endParaRPr lang="en-US" dirty="0"/>
          </a:p>
        </p:txBody>
      </p:sp>
    </p:spTree>
    <p:extLst>
      <p:ext uri="{BB962C8B-B14F-4D97-AF65-F5344CB8AC3E}">
        <p14:creationId xmlns:p14="http://schemas.microsoft.com/office/powerpoint/2010/main" val="1471071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56260"/>
            <a:ext cx="9067800" cy="1080654"/>
          </a:xfrm>
        </p:spPr>
        <p:txBody>
          <a:bodyPr/>
          <a:lstStyle/>
          <a:p>
            <a:r>
              <a:rPr lang="en-US" dirty="0" smtClean="0"/>
              <a:t>What causes Trichotillomania?</a:t>
            </a:r>
            <a:endParaRPr lang="en-US" dirty="0"/>
          </a:p>
        </p:txBody>
      </p:sp>
      <p:sp>
        <p:nvSpPr>
          <p:cNvPr id="3" name="Content Placeholder 2"/>
          <p:cNvSpPr>
            <a:spLocks noGrp="1"/>
          </p:cNvSpPr>
          <p:nvPr>
            <p:ph idx="1"/>
          </p:nvPr>
        </p:nvSpPr>
        <p:spPr>
          <a:xfrm>
            <a:off x="1104900" y="1615044"/>
            <a:ext cx="9067800" cy="4709556"/>
          </a:xfrm>
        </p:spPr>
        <p:txBody>
          <a:bodyPr>
            <a:normAutofit/>
          </a:bodyPr>
          <a:lstStyle/>
          <a:p>
            <a:r>
              <a:rPr lang="en-US" sz="2800" dirty="0"/>
              <a:t>The cause of trichotillomania is unclear. But like many complex disorders, trichotillomania probably results from a combination of </a:t>
            </a:r>
            <a:r>
              <a:rPr lang="en-US" sz="2800" i="1" dirty="0"/>
              <a:t>genetic</a:t>
            </a:r>
            <a:r>
              <a:rPr lang="en-US" sz="2800" dirty="0"/>
              <a:t> and </a:t>
            </a:r>
            <a:r>
              <a:rPr lang="en-US" sz="2800" i="1" dirty="0"/>
              <a:t>environmental</a:t>
            </a:r>
            <a:r>
              <a:rPr lang="en-US" sz="2800" dirty="0"/>
              <a:t> factors. Also, abnormalities in the natural brain chemicals </a:t>
            </a:r>
            <a:r>
              <a:rPr lang="en-US" sz="2800" i="1" dirty="0"/>
              <a:t>serotonin</a:t>
            </a:r>
            <a:r>
              <a:rPr lang="en-US" sz="2800" dirty="0"/>
              <a:t> and </a:t>
            </a:r>
            <a:r>
              <a:rPr lang="en-US" sz="2800" i="1" dirty="0"/>
              <a:t>dopamine</a:t>
            </a:r>
            <a:r>
              <a:rPr lang="en-US" sz="2800" dirty="0"/>
              <a:t> may play a role in trichotillomania.</a:t>
            </a:r>
          </a:p>
        </p:txBody>
      </p:sp>
      <p:pic>
        <p:nvPicPr>
          <p:cNvPr id="4" name="Picture 3"/>
          <p:cNvPicPr>
            <a:picLocks noChangeAspect="1"/>
          </p:cNvPicPr>
          <p:nvPr/>
        </p:nvPicPr>
        <p:blipFill>
          <a:blip r:embed="rId2"/>
          <a:stretch>
            <a:fillRect/>
          </a:stretch>
        </p:blipFill>
        <p:spPr>
          <a:xfrm>
            <a:off x="3770214" y="4260879"/>
            <a:ext cx="3737172" cy="2597121"/>
          </a:xfrm>
          <a:prstGeom prst="rect">
            <a:avLst/>
          </a:prstGeom>
        </p:spPr>
      </p:pic>
    </p:spTree>
    <p:extLst>
      <p:ext uri="{BB962C8B-B14F-4D97-AF65-F5344CB8AC3E}">
        <p14:creationId xmlns:p14="http://schemas.microsoft.com/office/powerpoint/2010/main" val="102392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7797" y="320634"/>
            <a:ext cx="9544903" cy="6003966"/>
          </a:xfrm>
        </p:spPr>
        <p:txBody>
          <a:bodyPr>
            <a:normAutofit/>
          </a:bodyPr>
          <a:lstStyle/>
          <a:p>
            <a:r>
              <a:rPr lang="en-US" sz="2800" b="1" dirty="0"/>
              <a:t>Positive reinforcement.</a:t>
            </a:r>
            <a:r>
              <a:rPr lang="en-US" sz="2800" dirty="0"/>
              <a:t> People with </a:t>
            </a:r>
            <a:r>
              <a:rPr lang="en-US" sz="2800" dirty="0" smtClean="0"/>
              <a:t>TTM often </a:t>
            </a:r>
            <a:r>
              <a:rPr lang="en-US" sz="2800" dirty="0"/>
              <a:t>find that pulling out hair feels satisfying and provides a measure of relief. As a result, they continue to pull their hair to maintain these positive feelings.</a:t>
            </a:r>
          </a:p>
          <a:p>
            <a:r>
              <a:rPr lang="en-US" sz="2800" b="1" dirty="0"/>
              <a:t>Other disorders.</a:t>
            </a:r>
            <a:r>
              <a:rPr lang="en-US" sz="2800" dirty="0"/>
              <a:t> People who have </a:t>
            </a:r>
            <a:r>
              <a:rPr lang="en-US" sz="2800" dirty="0" smtClean="0"/>
              <a:t>TTM may </a:t>
            </a:r>
            <a:r>
              <a:rPr lang="en-US" sz="2800" dirty="0"/>
              <a:t>also have other disorders, such as depression, anxiety or obsessive-compulsive disorder (OCD).</a:t>
            </a:r>
          </a:p>
          <a:p>
            <a:r>
              <a:rPr lang="en-US" sz="2800" b="1" dirty="0" smtClean="0"/>
              <a:t>Gender</a:t>
            </a:r>
            <a:r>
              <a:rPr lang="en-US" sz="2800" dirty="0" smtClean="0"/>
              <a:t>. Although </a:t>
            </a:r>
            <a:r>
              <a:rPr lang="en-US" sz="2800" dirty="0"/>
              <a:t>far more women than men are treated for </a:t>
            </a:r>
            <a:r>
              <a:rPr lang="en-US" sz="2800" dirty="0" smtClean="0"/>
              <a:t>TTM, </a:t>
            </a:r>
            <a:r>
              <a:rPr lang="en-US" sz="2800" dirty="0"/>
              <a:t>this may be because women are more likely to seek medical advice. In early childhood, boys and girls appear to be equally affected.</a:t>
            </a:r>
          </a:p>
          <a:p>
            <a:endParaRPr lang="en-US" dirty="0"/>
          </a:p>
        </p:txBody>
      </p:sp>
      <p:pic>
        <p:nvPicPr>
          <p:cNvPr id="5" name="Picture 4"/>
          <p:cNvPicPr>
            <a:picLocks noChangeAspect="1"/>
          </p:cNvPicPr>
          <p:nvPr/>
        </p:nvPicPr>
        <p:blipFill>
          <a:blip r:embed="rId2"/>
          <a:stretch>
            <a:fillRect/>
          </a:stretch>
        </p:blipFill>
        <p:spPr>
          <a:xfrm>
            <a:off x="10017457" y="3835021"/>
            <a:ext cx="2174543" cy="3022978"/>
          </a:xfrm>
          <a:prstGeom prst="rect">
            <a:avLst/>
          </a:prstGeom>
        </p:spPr>
      </p:pic>
    </p:spTree>
    <p:extLst>
      <p:ext uri="{BB962C8B-B14F-4D97-AF65-F5344CB8AC3E}">
        <p14:creationId xmlns:p14="http://schemas.microsoft.com/office/powerpoint/2010/main" val="195517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01881"/>
            <a:ext cx="9067800" cy="1140031"/>
          </a:xfrm>
        </p:spPr>
        <p:txBody>
          <a:bodyPr/>
          <a:lstStyle/>
          <a:p>
            <a:r>
              <a:rPr lang="en-US" dirty="0" smtClean="0"/>
              <a:t>What are the risk factors?</a:t>
            </a:r>
            <a:endParaRPr lang="en-US" dirty="0"/>
          </a:p>
        </p:txBody>
      </p:sp>
      <p:sp>
        <p:nvSpPr>
          <p:cNvPr id="3" name="Content Placeholder 2"/>
          <p:cNvSpPr>
            <a:spLocks noGrp="1"/>
          </p:cNvSpPr>
          <p:nvPr>
            <p:ph idx="1"/>
          </p:nvPr>
        </p:nvSpPr>
        <p:spPr>
          <a:xfrm>
            <a:off x="1104900" y="1341912"/>
            <a:ext cx="9067800" cy="4982688"/>
          </a:xfrm>
        </p:spPr>
        <p:txBody>
          <a:bodyPr>
            <a:normAutofit/>
          </a:bodyPr>
          <a:lstStyle/>
          <a:p>
            <a:r>
              <a:rPr lang="en-US" sz="2800" b="1" dirty="0"/>
              <a:t>Family </a:t>
            </a:r>
            <a:r>
              <a:rPr lang="en-US" sz="2800" b="1" dirty="0" smtClean="0"/>
              <a:t>history/Genetics.</a:t>
            </a:r>
            <a:r>
              <a:rPr lang="en-US" sz="2800" dirty="0"/>
              <a:t> T</a:t>
            </a:r>
            <a:r>
              <a:rPr lang="en-US" sz="2800" dirty="0" smtClean="0"/>
              <a:t>he </a:t>
            </a:r>
            <a:r>
              <a:rPr lang="en-US" sz="2800" dirty="0"/>
              <a:t>disorder may occur in those who have a close relative with the disorder.</a:t>
            </a:r>
          </a:p>
          <a:p>
            <a:r>
              <a:rPr lang="en-US" sz="2800" b="1" dirty="0"/>
              <a:t>Age.</a:t>
            </a:r>
            <a:r>
              <a:rPr lang="en-US" sz="2800" dirty="0"/>
              <a:t> Trichotillomania usually develops just before or during the early teens — most often between the ages of 11 and 13 — and is often a lifelong problem. Infants also can be prone to hair pulling, but this is usually mild and goes away on its own without treatment.</a:t>
            </a:r>
          </a:p>
          <a:p>
            <a:r>
              <a:rPr lang="en-US" sz="2800" b="1" dirty="0"/>
              <a:t>Negative emotions.</a:t>
            </a:r>
            <a:r>
              <a:rPr lang="en-US" sz="2800" dirty="0"/>
              <a:t> For many people with trichotillomania, hair pulling is a way of dealing with negative or uncomfortable feelings, such as stress, anxiety, tension, loneliness, fatigue or frustration.</a:t>
            </a:r>
          </a:p>
          <a:p>
            <a:endParaRPr lang="en-US" dirty="0"/>
          </a:p>
        </p:txBody>
      </p:sp>
    </p:spTree>
    <p:extLst>
      <p:ext uri="{BB962C8B-B14F-4D97-AF65-F5344CB8AC3E}">
        <p14:creationId xmlns:p14="http://schemas.microsoft.com/office/powerpoint/2010/main" val="106912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3756"/>
            <a:ext cx="9067800" cy="890649"/>
          </a:xfrm>
        </p:spPr>
        <p:txBody>
          <a:bodyPr/>
          <a:lstStyle/>
          <a:p>
            <a:r>
              <a:rPr lang="en-US" dirty="0" smtClean="0"/>
              <a:t>Negative effects</a:t>
            </a:r>
            <a:endParaRPr lang="en-US" dirty="0"/>
          </a:p>
        </p:txBody>
      </p:sp>
      <p:sp>
        <p:nvSpPr>
          <p:cNvPr id="3" name="Content Placeholder 2"/>
          <p:cNvSpPr>
            <a:spLocks noGrp="1"/>
          </p:cNvSpPr>
          <p:nvPr>
            <p:ph idx="1"/>
          </p:nvPr>
        </p:nvSpPr>
        <p:spPr>
          <a:xfrm>
            <a:off x="1104900" y="3166280"/>
            <a:ext cx="9067800" cy="3691719"/>
          </a:xfrm>
        </p:spPr>
        <p:txBody>
          <a:bodyPr>
            <a:normAutofit/>
          </a:bodyPr>
          <a:lstStyle/>
          <a:p>
            <a:r>
              <a:rPr lang="en-US" sz="2800" dirty="0"/>
              <a:t>Although it may not seem particularly serious, trichotillomania can have a great impact on your life. Complications may include</a:t>
            </a:r>
            <a:r>
              <a:rPr lang="en-US" sz="2800" dirty="0" smtClean="0"/>
              <a:t>:</a:t>
            </a:r>
          </a:p>
          <a:p>
            <a:pPr marL="0" indent="0">
              <a:buNone/>
            </a:pPr>
            <a:endParaRPr lang="en-US" sz="2800" dirty="0"/>
          </a:p>
          <a:p>
            <a:r>
              <a:rPr lang="en-US" sz="2800" b="1" dirty="0"/>
              <a:t>Emotional distress.</a:t>
            </a:r>
            <a:r>
              <a:rPr lang="en-US" sz="2800" dirty="0"/>
              <a:t> Many people with trichotillomania report feeling shame, humiliation and embarrassment and experience low self-esteem, depression and anxiety because of their condition.</a:t>
            </a:r>
          </a:p>
          <a:p>
            <a:endParaRPr lang="en-US" sz="2800" dirty="0"/>
          </a:p>
        </p:txBody>
      </p:sp>
      <p:pic>
        <p:nvPicPr>
          <p:cNvPr id="4" name="Picture 3"/>
          <p:cNvPicPr>
            <a:picLocks noChangeAspect="1"/>
          </p:cNvPicPr>
          <p:nvPr/>
        </p:nvPicPr>
        <p:blipFill>
          <a:blip r:embed="rId2"/>
          <a:stretch>
            <a:fillRect/>
          </a:stretch>
        </p:blipFill>
        <p:spPr>
          <a:xfrm>
            <a:off x="6209731" y="213756"/>
            <a:ext cx="3567184" cy="2673968"/>
          </a:xfrm>
          <a:prstGeom prst="rect">
            <a:avLst/>
          </a:prstGeom>
        </p:spPr>
      </p:pic>
    </p:spTree>
    <p:extLst>
      <p:ext uri="{BB962C8B-B14F-4D97-AF65-F5344CB8AC3E}">
        <p14:creationId xmlns:p14="http://schemas.microsoft.com/office/powerpoint/2010/main" val="168608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20634"/>
            <a:ext cx="9067800" cy="926275"/>
          </a:xfrm>
        </p:spPr>
        <p:txBody>
          <a:bodyPr/>
          <a:lstStyle/>
          <a:p>
            <a:r>
              <a:rPr lang="en-US" dirty="0" smtClean="0"/>
              <a:t>Embarrassment</a:t>
            </a:r>
            <a:endParaRPr lang="en-US" dirty="0"/>
          </a:p>
        </p:txBody>
      </p:sp>
      <p:sp>
        <p:nvSpPr>
          <p:cNvPr id="3" name="Content Placeholder 2"/>
          <p:cNvSpPr>
            <a:spLocks noGrp="1"/>
          </p:cNvSpPr>
          <p:nvPr>
            <p:ph idx="1"/>
          </p:nvPr>
        </p:nvSpPr>
        <p:spPr>
          <a:xfrm>
            <a:off x="831273" y="1484416"/>
            <a:ext cx="9341427" cy="4840184"/>
          </a:xfrm>
        </p:spPr>
        <p:txBody>
          <a:bodyPr/>
          <a:lstStyle/>
          <a:p>
            <a:r>
              <a:rPr lang="en-US" sz="2800" b="1" dirty="0"/>
              <a:t>Problems with social and job functioning.</a:t>
            </a:r>
            <a:r>
              <a:rPr lang="en-US" sz="2800" dirty="0"/>
              <a:t> Embarrassment because of hair loss may lead you to avoid social activities and occupational opportunities. People with trichotillomania may wear wigs, style their hair to disguise bald patches or wear false eyelashes. Some people may avoid intimacy for fear that their condition will be discovered.</a:t>
            </a:r>
          </a:p>
          <a:p>
            <a:endParaRPr lang="en-US" dirty="0"/>
          </a:p>
        </p:txBody>
      </p:sp>
      <p:pic>
        <p:nvPicPr>
          <p:cNvPr id="4" name="Picture 3"/>
          <p:cNvPicPr>
            <a:picLocks noChangeAspect="1"/>
          </p:cNvPicPr>
          <p:nvPr/>
        </p:nvPicPr>
        <p:blipFill>
          <a:blip r:embed="rId2"/>
          <a:stretch>
            <a:fillRect/>
          </a:stretch>
        </p:blipFill>
        <p:spPr>
          <a:xfrm>
            <a:off x="7574507" y="4189863"/>
            <a:ext cx="4164557" cy="2569760"/>
          </a:xfrm>
          <a:prstGeom prst="rect">
            <a:avLst/>
          </a:prstGeom>
        </p:spPr>
      </p:pic>
    </p:spTree>
    <p:extLst>
      <p:ext uri="{BB962C8B-B14F-4D97-AF65-F5344CB8AC3E}">
        <p14:creationId xmlns:p14="http://schemas.microsoft.com/office/powerpoint/2010/main" val="29212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39388"/>
            <a:ext cx="9067800" cy="807522"/>
          </a:xfrm>
        </p:spPr>
        <p:txBody>
          <a:bodyPr/>
          <a:lstStyle/>
          <a:p>
            <a:r>
              <a:rPr lang="en-US" dirty="0" smtClean="0"/>
              <a:t>Physical Effects</a:t>
            </a:r>
            <a:endParaRPr lang="en-US" dirty="0"/>
          </a:p>
        </p:txBody>
      </p:sp>
      <p:sp>
        <p:nvSpPr>
          <p:cNvPr id="3" name="Content Placeholder 2"/>
          <p:cNvSpPr>
            <a:spLocks noGrp="1"/>
          </p:cNvSpPr>
          <p:nvPr>
            <p:ph idx="1"/>
          </p:nvPr>
        </p:nvSpPr>
        <p:spPr>
          <a:xfrm>
            <a:off x="1104900" y="1531917"/>
            <a:ext cx="9067800" cy="4792683"/>
          </a:xfrm>
        </p:spPr>
        <p:txBody>
          <a:bodyPr/>
          <a:lstStyle/>
          <a:p>
            <a:r>
              <a:rPr lang="en-US" sz="2800" b="1" dirty="0"/>
              <a:t>Skin and hair damage.</a:t>
            </a:r>
            <a:r>
              <a:rPr lang="en-US" sz="2800" dirty="0"/>
              <a:t> Constant hair pulling can cause abrasions and other damage, including </a:t>
            </a:r>
            <a:r>
              <a:rPr lang="en-US" sz="2800" i="1" dirty="0"/>
              <a:t>infections</a:t>
            </a:r>
            <a:r>
              <a:rPr lang="en-US" sz="2800" dirty="0"/>
              <a:t>, to the skin on your scalp or the specific area where hair is pulled, and can </a:t>
            </a:r>
            <a:r>
              <a:rPr lang="en-US" sz="2800" i="1" dirty="0"/>
              <a:t>affect hair growth</a:t>
            </a:r>
            <a:r>
              <a:rPr lang="en-US" sz="2800" dirty="0"/>
              <a:t>.</a:t>
            </a:r>
          </a:p>
          <a:p>
            <a:r>
              <a:rPr lang="en-US" sz="2800" b="1" dirty="0"/>
              <a:t>Hairballs.</a:t>
            </a:r>
            <a:r>
              <a:rPr lang="en-US" sz="2800" dirty="0"/>
              <a:t> Eating your hair may lead to a large, matted </a:t>
            </a:r>
            <a:r>
              <a:rPr lang="en-US" sz="2800" i="1" dirty="0"/>
              <a:t>hair ball</a:t>
            </a:r>
            <a:r>
              <a:rPr lang="en-US" sz="2800" dirty="0"/>
              <a:t> (</a:t>
            </a:r>
            <a:r>
              <a:rPr lang="en-US" sz="2800" dirty="0" err="1"/>
              <a:t>trichobezoar</a:t>
            </a:r>
            <a:r>
              <a:rPr lang="en-US" sz="2800" dirty="0"/>
              <a:t>) </a:t>
            </a:r>
            <a:r>
              <a:rPr lang="en-US" sz="2800" i="1" dirty="0"/>
              <a:t>in your digestive tract</a:t>
            </a:r>
            <a:r>
              <a:rPr lang="en-US" sz="2800" dirty="0"/>
              <a:t>. Over a period of years, the hair ball can cause weight loss, vomiting, intestinal obstruction and even death.</a:t>
            </a:r>
          </a:p>
          <a:p>
            <a:endParaRPr lang="en-US" dirty="0"/>
          </a:p>
        </p:txBody>
      </p:sp>
      <p:pic>
        <p:nvPicPr>
          <p:cNvPr id="4" name="Picture 3"/>
          <p:cNvPicPr>
            <a:picLocks noChangeAspect="1"/>
          </p:cNvPicPr>
          <p:nvPr/>
        </p:nvPicPr>
        <p:blipFill>
          <a:blip r:embed="rId2"/>
          <a:stretch>
            <a:fillRect/>
          </a:stretch>
        </p:blipFill>
        <p:spPr>
          <a:xfrm>
            <a:off x="6458519" y="5271874"/>
            <a:ext cx="3314700" cy="1200150"/>
          </a:xfrm>
          <a:prstGeom prst="rect">
            <a:avLst/>
          </a:prstGeom>
        </p:spPr>
      </p:pic>
    </p:spTree>
    <p:extLst>
      <p:ext uri="{BB962C8B-B14F-4D97-AF65-F5344CB8AC3E}">
        <p14:creationId xmlns:p14="http://schemas.microsoft.com/office/powerpoint/2010/main" val="269575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95534"/>
            <a:ext cx="9067800" cy="723332"/>
          </a:xfrm>
        </p:spPr>
        <p:txBody>
          <a:bodyPr/>
          <a:lstStyle/>
          <a:p>
            <a:r>
              <a:rPr lang="en-US" dirty="0" smtClean="0"/>
              <a:t>How do you treat TTM?</a:t>
            </a:r>
            <a:endParaRPr lang="en-US" dirty="0"/>
          </a:p>
        </p:txBody>
      </p:sp>
      <p:sp>
        <p:nvSpPr>
          <p:cNvPr id="3" name="Content Placeholder 2"/>
          <p:cNvSpPr>
            <a:spLocks noGrp="1"/>
          </p:cNvSpPr>
          <p:nvPr>
            <p:ph idx="1"/>
          </p:nvPr>
        </p:nvSpPr>
        <p:spPr>
          <a:xfrm>
            <a:off x="1104900" y="941696"/>
            <a:ext cx="9067800" cy="5382904"/>
          </a:xfrm>
        </p:spPr>
        <p:txBody>
          <a:bodyPr>
            <a:normAutofit/>
          </a:bodyPr>
          <a:lstStyle/>
          <a:p>
            <a:r>
              <a:rPr lang="en-US" sz="2800" b="1" dirty="0"/>
              <a:t>Habit reversal training </a:t>
            </a:r>
            <a:r>
              <a:rPr lang="en-US" sz="2800" dirty="0"/>
              <a:t>is the primary psychotherapy for trichotillomania. This type of therapy helps you learn how to </a:t>
            </a:r>
            <a:r>
              <a:rPr lang="en-US" sz="2800" i="1" dirty="0"/>
              <a:t>recognize situations </a:t>
            </a:r>
            <a:r>
              <a:rPr lang="en-US" sz="2800" dirty="0"/>
              <a:t>where you're likely to pull hair and how to </a:t>
            </a:r>
            <a:r>
              <a:rPr lang="en-US" sz="2800" i="1" dirty="0"/>
              <a:t>substitute other behaviors instead</a:t>
            </a:r>
            <a:r>
              <a:rPr lang="en-US" sz="2800" dirty="0"/>
              <a:t>. For example, you might clench your fists for a period to "freeze" the urge, or redirect your hand from your hair to your ear</a:t>
            </a:r>
            <a:r>
              <a:rPr lang="en-US" sz="2800" dirty="0" smtClean="0"/>
              <a:t>.</a:t>
            </a:r>
          </a:p>
          <a:p>
            <a:r>
              <a:rPr lang="en-US" sz="2800" i="1" dirty="0"/>
              <a:t>No medications </a:t>
            </a:r>
            <a:r>
              <a:rPr lang="en-US" sz="2800" dirty="0"/>
              <a:t>are approved by the </a:t>
            </a:r>
            <a:r>
              <a:rPr lang="en-US" sz="2800" dirty="0" smtClean="0"/>
              <a:t>FDA specifically for the treatment of trichotillomania. However, </a:t>
            </a:r>
            <a:r>
              <a:rPr lang="en-US" sz="2800" i="1" dirty="0" smtClean="0"/>
              <a:t>antidepressants</a:t>
            </a:r>
            <a:r>
              <a:rPr lang="en-US" sz="2800" dirty="0" smtClean="0"/>
              <a:t> may </a:t>
            </a:r>
            <a:r>
              <a:rPr lang="en-US" sz="2800" dirty="0"/>
              <a:t>help control your symptoms.</a:t>
            </a:r>
            <a:endParaRPr lang="en-US" sz="2800" dirty="0" smtClean="0"/>
          </a:p>
          <a:p>
            <a:endParaRPr lang="en-US" sz="2800" dirty="0"/>
          </a:p>
        </p:txBody>
      </p:sp>
      <p:pic>
        <p:nvPicPr>
          <p:cNvPr id="4" name="Picture 3"/>
          <p:cNvPicPr>
            <a:picLocks noChangeAspect="1"/>
          </p:cNvPicPr>
          <p:nvPr/>
        </p:nvPicPr>
        <p:blipFill>
          <a:blip r:embed="rId2"/>
          <a:stretch>
            <a:fillRect/>
          </a:stretch>
        </p:blipFill>
        <p:spPr>
          <a:xfrm>
            <a:off x="6577084" y="4610100"/>
            <a:ext cx="3126474" cy="2145542"/>
          </a:xfrm>
          <a:prstGeom prst="rect">
            <a:avLst/>
          </a:prstGeom>
        </p:spPr>
      </p:pic>
    </p:spTree>
    <p:extLst>
      <p:ext uri="{BB962C8B-B14F-4D97-AF65-F5344CB8AC3E}">
        <p14:creationId xmlns:p14="http://schemas.microsoft.com/office/powerpoint/2010/main" val="48853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36478"/>
            <a:ext cx="9067800" cy="928047"/>
          </a:xfrm>
        </p:spPr>
        <p:txBody>
          <a:bodyPr/>
          <a:lstStyle/>
          <a:p>
            <a:r>
              <a:rPr lang="en-US" dirty="0" smtClean="0"/>
              <a:t>Support</a:t>
            </a:r>
            <a:endParaRPr lang="en-US" dirty="0"/>
          </a:p>
        </p:txBody>
      </p:sp>
      <p:sp>
        <p:nvSpPr>
          <p:cNvPr id="3" name="Content Placeholder 2"/>
          <p:cNvSpPr>
            <a:spLocks noGrp="1"/>
          </p:cNvSpPr>
          <p:nvPr>
            <p:ph idx="1"/>
          </p:nvPr>
        </p:nvSpPr>
        <p:spPr>
          <a:xfrm>
            <a:off x="1104900" y="1214651"/>
            <a:ext cx="9067800" cy="5109949"/>
          </a:xfrm>
        </p:spPr>
        <p:txBody>
          <a:bodyPr>
            <a:normAutofit/>
          </a:bodyPr>
          <a:lstStyle/>
          <a:p>
            <a:r>
              <a:rPr lang="en-US" sz="2800" dirty="0"/>
              <a:t>Many people with trichotillomania report </a:t>
            </a:r>
            <a:r>
              <a:rPr lang="en-US" sz="2800" i="1" dirty="0"/>
              <a:t>feeling alone </a:t>
            </a:r>
            <a:r>
              <a:rPr lang="en-US" sz="2800" dirty="0"/>
              <a:t>in their experience of hair pulling. It may help to join a support group for people with trichotillomania so that you can meet others with similar experiences who can relate to your feelings.</a:t>
            </a:r>
          </a:p>
        </p:txBody>
      </p:sp>
      <p:pic>
        <p:nvPicPr>
          <p:cNvPr id="4" name="Picture 3"/>
          <p:cNvPicPr>
            <a:picLocks noChangeAspect="1"/>
          </p:cNvPicPr>
          <p:nvPr/>
        </p:nvPicPr>
        <p:blipFill>
          <a:blip r:embed="rId2"/>
          <a:stretch>
            <a:fillRect/>
          </a:stretch>
        </p:blipFill>
        <p:spPr>
          <a:xfrm>
            <a:off x="5213445" y="3207225"/>
            <a:ext cx="3057098" cy="3521122"/>
          </a:xfrm>
          <a:prstGeom prst="rect">
            <a:avLst/>
          </a:prstGeom>
        </p:spPr>
      </p:pic>
    </p:spTree>
    <p:extLst>
      <p:ext uri="{BB962C8B-B14F-4D97-AF65-F5344CB8AC3E}">
        <p14:creationId xmlns:p14="http://schemas.microsoft.com/office/powerpoint/2010/main" val="317090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
            <a:ext cx="9067800" cy="872318"/>
          </a:xfrm>
        </p:spPr>
        <p:txBody>
          <a:bodyPr>
            <a:normAutofit fontScale="90000"/>
          </a:bodyPr>
          <a:lstStyle/>
          <a:p>
            <a:pPr fontAlgn="base"/>
            <a:r>
              <a:rPr lang="en-US" dirty="0"/>
              <a:t/>
            </a:r>
            <a:br>
              <a:rPr lang="en-US" dirty="0"/>
            </a:br>
            <a:r>
              <a:rPr lang="en-US" dirty="0"/>
              <a:t/>
            </a:r>
            <a:br>
              <a:rPr lang="en-US" dirty="0"/>
            </a:br>
            <a:r>
              <a:rPr lang="en-US" dirty="0"/>
              <a:t>Excoriation (Skin-Picking) Disorder</a:t>
            </a:r>
          </a:p>
        </p:txBody>
      </p:sp>
      <p:sp>
        <p:nvSpPr>
          <p:cNvPr id="3" name="Content Placeholder 2"/>
          <p:cNvSpPr>
            <a:spLocks noGrp="1"/>
          </p:cNvSpPr>
          <p:nvPr>
            <p:ph idx="1"/>
          </p:nvPr>
        </p:nvSpPr>
        <p:spPr>
          <a:xfrm>
            <a:off x="955343" y="872319"/>
            <a:ext cx="9498842" cy="5452281"/>
          </a:xfrm>
        </p:spPr>
        <p:txBody>
          <a:bodyPr/>
          <a:lstStyle/>
          <a:p>
            <a:r>
              <a:rPr lang="en-US" sz="2800" dirty="0" smtClean="0"/>
              <a:t>Similar to Trichotillomania is another, recently added disorder called </a:t>
            </a:r>
            <a:r>
              <a:rPr lang="en-US" sz="2800" i="1" dirty="0" smtClean="0"/>
              <a:t>Excoriation</a:t>
            </a:r>
            <a:r>
              <a:rPr lang="en-US" dirty="0" smtClean="0"/>
              <a:t>.</a:t>
            </a:r>
          </a:p>
          <a:p>
            <a:r>
              <a:rPr lang="en-US" sz="2800" dirty="0"/>
              <a:t>The essential feature of </a:t>
            </a:r>
            <a:r>
              <a:rPr lang="en-US" sz="2800" dirty="0" smtClean="0"/>
              <a:t>this disorder </a:t>
            </a:r>
            <a:r>
              <a:rPr lang="en-US" sz="2800" dirty="0"/>
              <a:t>is </a:t>
            </a:r>
            <a:r>
              <a:rPr lang="en-US" sz="2800" i="1" dirty="0"/>
              <a:t>recurrent picking at one’s own skin. </a:t>
            </a:r>
            <a:endParaRPr lang="en-US" sz="2800" i="1" dirty="0" smtClean="0"/>
          </a:p>
          <a:p>
            <a:r>
              <a:rPr lang="en-US" sz="2800" dirty="0" smtClean="0"/>
              <a:t>The </a:t>
            </a:r>
            <a:r>
              <a:rPr lang="en-US" sz="2800" dirty="0"/>
              <a:t>most commonly picked areas are the face, arms, and hands, but many individuals pick from multiple sites.</a:t>
            </a:r>
          </a:p>
        </p:txBody>
      </p:sp>
      <p:pic>
        <p:nvPicPr>
          <p:cNvPr id="4" name="Picture 3"/>
          <p:cNvPicPr>
            <a:picLocks noChangeAspect="1"/>
          </p:cNvPicPr>
          <p:nvPr/>
        </p:nvPicPr>
        <p:blipFill>
          <a:blip r:embed="rId2"/>
          <a:stretch>
            <a:fillRect/>
          </a:stretch>
        </p:blipFill>
        <p:spPr>
          <a:xfrm>
            <a:off x="3320671" y="4037464"/>
            <a:ext cx="5013846" cy="2820536"/>
          </a:xfrm>
          <a:prstGeom prst="rect">
            <a:avLst/>
          </a:prstGeom>
        </p:spPr>
      </p:pic>
    </p:spTree>
    <p:extLst>
      <p:ext uri="{BB962C8B-B14F-4D97-AF65-F5344CB8AC3E}">
        <p14:creationId xmlns:p14="http://schemas.microsoft.com/office/powerpoint/2010/main" val="2197365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4900" y="436728"/>
            <a:ext cx="9067800" cy="5887872"/>
          </a:xfrm>
        </p:spPr>
        <p:txBody>
          <a:bodyPr>
            <a:normAutofit/>
          </a:bodyPr>
          <a:lstStyle/>
          <a:p>
            <a:r>
              <a:rPr lang="en-US" sz="2800" dirty="0"/>
              <a:t>In addition to skin picking, skin rubbing, squeezing, </a:t>
            </a:r>
            <a:r>
              <a:rPr lang="en-US" sz="2800" dirty="0" smtClean="0"/>
              <a:t>and </a:t>
            </a:r>
            <a:r>
              <a:rPr lang="en-US" sz="2800" dirty="0"/>
              <a:t>biting are also common. </a:t>
            </a:r>
            <a:endParaRPr lang="en-US" sz="2800" dirty="0" smtClean="0"/>
          </a:p>
          <a:p>
            <a:r>
              <a:rPr lang="en-US" sz="2800" dirty="0" smtClean="0"/>
              <a:t>Most </a:t>
            </a:r>
            <a:r>
              <a:rPr lang="en-US" sz="2800" dirty="0"/>
              <a:t>individuals pick with their fingernails, although many use tweezers, pins, or other objects</a:t>
            </a:r>
            <a:r>
              <a:rPr lang="en-US" sz="2800" dirty="0" smtClean="0"/>
              <a:t>.</a:t>
            </a:r>
          </a:p>
          <a:p>
            <a:r>
              <a:rPr lang="en-US" sz="2800" dirty="0"/>
              <a:t>Individuals with excoriation disorder often spend significant amounts of time on their picking behavior, sometimes several hours per day. Skin picking may endure for months or years.</a:t>
            </a:r>
          </a:p>
        </p:txBody>
      </p:sp>
      <p:pic>
        <p:nvPicPr>
          <p:cNvPr id="4" name="Picture 3"/>
          <p:cNvPicPr>
            <a:picLocks noChangeAspect="1"/>
          </p:cNvPicPr>
          <p:nvPr/>
        </p:nvPicPr>
        <p:blipFill>
          <a:blip r:embed="rId2"/>
          <a:stretch>
            <a:fillRect/>
          </a:stretch>
        </p:blipFill>
        <p:spPr>
          <a:xfrm>
            <a:off x="3821942" y="3949604"/>
            <a:ext cx="4735204" cy="2232831"/>
          </a:xfrm>
          <a:prstGeom prst="rect">
            <a:avLst/>
          </a:prstGeom>
        </p:spPr>
      </p:pic>
    </p:spTree>
    <p:extLst>
      <p:ext uri="{BB962C8B-B14F-4D97-AF65-F5344CB8AC3E}">
        <p14:creationId xmlns:p14="http://schemas.microsoft.com/office/powerpoint/2010/main" val="194050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20634"/>
            <a:ext cx="9067800" cy="819397"/>
          </a:xfrm>
        </p:spPr>
        <p:txBody>
          <a:bodyPr/>
          <a:lstStyle/>
          <a:p>
            <a:r>
              <a:rPr lang="en-US" dirty="0" smtClean="0"/>
              <a:t>Trichotillomania (Hair-pulling Disorder)</a:t>
            </a:r>
            <a:endParaRPr lang="en-US" dirty="0"/>
          </a:p>
        </p:txBody>
      </p:sp>
      <p:sp>
        <p:nvSpPr>
          <p:cNvPr id="3" name="Content Placeholder 2"/>
          <p:cNvSpPr>
            <a:spLocks noGrp="1"/>
          </p:cNvSpPr>
          <p:nvPr>
            <p:ph idx="1"/>
          </p:nvPr>
        </p:nvSpPr>
        <p:spPr>
          <a:xfrm>
            <a:off x="1104900" y="1282535"/>
            <a:ext cx="9067800" cy="5042065"/>
          </a:xfrm>
        </p:spPr>
        <p:txBody>
          <a:bodyPr>
            <a:normAutofit/>
          </a:bodyPr>
          <a:lstStyle/>
          <a:p>
            <a:r>
              <a:rPr lang="en-US" sz="2800" dirty="0"/>
              <a:t>Trichotillomania (</a:t>
            </a:r>
            <a:r>
              <a:rPr lang="en-US" sz="2800" dirty="0" err="1"/>
              <a:t>trik</a:t>
            </a:r>
            <a:r>
              <a:rPr lang="en-US" sz="2800" dirty="0"/>
              <a:t>-o-</a:t>
            </a:r>
            <a:r>
              <a:rPr lang="en-US" sz="2800" dirty="0" err="1"/>
              <a:t>til</a:t>
            </a:r>
            <a:r>
              <a:rPr lang="en-US" sz="2800" dirty="0"/>
              <a:t>-o-MAY-nee-uh) is a disorder that involves </a:t>
            </a:r>
            <a:r>
              <a:rPr lang="en-US" sz="2800" i="1" dirty="0"/>
              <a:t>recurrent, irresistible urges to pull out hair </a:t>
            </a:r>
            <a:r>
              <a:rPr lang="en-US" sz="2800" dirty="0"/>
              <a:t>from your scalp, eyebrows or other areas of your body, despite trying to stop.</a:t>
            </a:r>
          </a:p>
        </p:txBody>
      </p:sp>
      <p:pic>
        <p:nvPicPr>
          <p:cNvPr id="6" name="Picture 5"/>
          <p:cNvPicPr>
            <a:picLocks noChangeAspect="1"/>
          </p:cNvPicPr>
          <p:nvPr/>
        </p:nvPicPr>
        <p:blipFill>
          <a:blip r:embed="rId2"/>
          <a:stretch>
            <a:fillRect/>
          </a:stretch>
        </p:blipFill>
        <p:spPr>
          <a:xfrm>
            <a:off x="4030070" y="3048000"/>
            <a:ext cx="5715000" cy="3810000"/>
          </a:xfrm>
          <a:prstGeom prst="rect">
            <a:avLst/>
          </a:prstGeom>
        </p:spPr>
      </p:pic>
    </p:spTree>
    <p:extLst>
      <p:ext uri="{BB962C8B-B14F-4D97-AF65-F5344CB8AC3E}">
        <p14:creationId xmlns:p14="http://schemas.microsoft.com/office/powerpoint/2010/main" val="321438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Risks, &amp; Treatment</a:t>
            </a:r>
            <a:endParaRPr lang="en-US" dirty="0"/>
          </a:p>
        </p:txBody>
      </p:sp>
      <p:sp>
        <p:nvSpPr>
          <p:cNvPr id="3" name="Content Placeholder 2"/>
          <p:cNvSpPr>
            <a:spLocks noGrp="1"/>
          </p:cNvSpPr>
          <p:nvPr>
            <p:ph idx="1"/>
          </p:nvPr>
        </p:nvSpPr>
        <p:spPr>
          <a:xfrm>
            <a:off x="900751" y="1935480"/>
            <a:ext cx="9567081" cy="4389120"/>
          </a:xfrm>
        </p:spPr>
        <p:txBody>
          <a:bodyPr>
            <a:normAutofit/>
          </a:bodyPr>
          <a:lstStyle/>
          <a:p>
            <a:r>
              <a:rPr lang="en-US" sz="2800" dirty="0" smtClean="0"/>
              <a:t>In order to qualify as Excoriation, the picking can not be a form of self-injury (which we’ll discuss later in the semester)</a:t>
            </a:r>
          </a:p>
          <a:p>
            <a:r>
              <a:rPr lang="en-US" sz="2800" dirty="0" smtClean="0"/>
              <a:t>The causes, risks, and treatment are similar to Trichotillomania</a:t>
            </a:r>
            <a:endParaRPr lang="en-US" sz="2800" dirty="0"/>
          </a:p>
        </p:txBody>
      </p:sp>
      <p:pic>
        <p:nvPicPr>
          <p:cNvPr id="4" name="Picture 3"/>
          <p:cNvPicPr>
            <a:picLocks noChangeAspect="1"/>
          </p:cNvPicPr>
          <p:nvPr/>
        </p:nvPicPr>
        <p:blipFill>
          <a:blip r:embed="rId2"/>
          <a:stretch>
            <a:fillRect/>
          </a:stretch>
        </p:blipFill>
        <p:spPr>
          <a:xfrm>
            <a:off x="4630500" y="3733374"/>
            <a:ext cx="3599100" cy="2591226"/>
          </a:xfrm>
          <a:prstGeom prst="rect">
            <a:avLst/>
          </a:prstGeom>
        </p:spPr>
      </p:pic>
    </p:spTree>
    <p:extLst>
      <p:ext uri="{BB962C8B-B14F-4D97-AF65-F5344CB8AC3E}">
        <p14:creationId xmlns:p14="http://schemas.microsoft.com/office/powerpoint/2010/main" val="952914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63774"/>
            <a:ext cx="9067800" cy="1023582"/>
          </a:xfrm>
        </p:spPr>
        <p:txBody>
          <a:bodyPr/>
          <a:lstStyle/>
          <a:p>
            <a:r>
              <a:rPr lang="en-US" dirty="0" smtClean="0"/>
              <a:t>Body Dysmorphic Disorder (BDD)</a:t>
            </a:r>
            <a:endParaRPr lang="en-US" dirty="0"/>
          </a:p>
        </p:txBody>
      </p:sp>
      <p:sp>
        <p:nvSpPr>
          <p:cNvPr id="3" name="Content Placeholder 2"/>
          <p:cNvSpPr>
            <a:spLocks noGrp="1"/>
          </p:cNvSpPr>
          <p:nvPr>
            <p:ph idx="1"/>
          </p:nvPr>
        </p:nvSpPr>
        <p:spPr>
          <a:xfrm>
            <a:off x="1104900" y="1389569"/>
            <a:ext cx="9067800" cy="4389120"/>
          </a:xfrm>
        </p:spPr>
        <p:txBody>
          <a:bodyPr>
            <a:normAutofit/>
          </a:bodyPr>
          <a:lstStyle/>
          <a:p>
            <a:r>
              <a:rPr lang="en-US" sz="2800" dirty="0"/>
              <a:t>Body dysmorphic disorder is a type of chronic mental illness in which you can't stop thinking about a flaw in your appearance — a flaw that is either minor or imagined. But to you, your appearance seems so shameful that you don't want to be seen by anyone.</a:t>
            </a:r>
          </a:p>
        </p:txBody>
      </p:sp>
      <p:pic>
        <p:nvPicPr>
          <p:cNvPr id="4" name="Picture 3"/>
          <p:cNvPicPr>
            <a:picLocks noChangeAspect="1"/>
          </p:cNvPicPr>
          <p:nvPr/>
        </p:nvPicPr>
        <p:blipFill>
          <a:blip r:embed="rId2"/>
          <a:stretch>
            <a:fillRect/>
          </a:stretch>
        </p:blipFill>
        <p:spPr>
          <a:xfrm>
            <a:off x="5785334" y="3584129"/>
            <a:ext cx="4115157" cy="2993395"/>
          </a:xfrm>
          <a:prstGeom prst="rect">
            <a:avLst/>
          </a:prstGeom>
        </p:spPr>
      </p:pic>
    </p:spTree>
    <p:extLst>
      <p:ext uri="{BB962C8B-B14F-4D97-AF65-F5344CB8AC3E}">
        <p14:creationId xmlns:p14="http://schemas.microsoft.com/office/powerpoint/2010/main" val="228141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28048" y="450376"/>
            <a:ext cx="9244652" cy="5874224"/>
          </a:xfrm>
        </p:spPr>
        <p:txBody>
          <a:bodyPr>
            <a:normAutofit/>
          </a:bodyPr>
          <a:lstStyle/>
          <a:p>
            <a:r>
              <a:rPr lang="en-US" sz="2800" dirty="0"/>
              <a:t>When you have body dysmorphic disorder, you intensely obsess over your appearance and body image, often for many hours a day. </a:t>
            </a:r>
            <a:endParaRPr lang="en-US" sz="2800" dirty="0" smtClean="0"/>
          </a:p>
          <a:p>
            <a:r>
              <a:rPr lang="en-US" sz="2800" dirty="0" smtClean="0"/>
              <a:t>Your </a:t>
            </a:r>
            <a:r>
              <a:rPr lang="en-US" sz="2800" dirty="0"/>
              <a:t>perceived flaw causes you significant distress, and your obsession impacts your ability to function in your daily life.</a:t>
            </a:r>
          </a:p>
        </p:txBody>
      </p:sp>
      <p:pic>
        <p:nvPicPr>
          <p:cNvPr id="4" name="Picture 3"/>
          <p:cNvPicPr>
            <a:picLocks noChangeAspect="1"/>
          </p:cNvPicPr>
          <p:nvPr/>
        </p:nvPicPr>
        <p:blipFill>
          <a:blip r:embed="rId2"/>
          <a:stretch>
            <a:fillRect/>
          </a:stretch>
        </p:blipFill>
        <p:spPr>
          <a:xfrm>
            <a:off x="3821373" y="3387488"/>
            <a:ext cx="3971499" cy="2781300"/>
          </a:xfrm>
          <a:prstGeom prst="rect">
            <a:avLst/>
          </a:prstGeom>
        </p:spPr>
      </p:pic>
    </p:spTree>
    <p:extLst>
      <p:ext uri="{BB962C8B-B14F-4D97-AF65-F5344CB8AC3E}">
        <p14:creationId xmlns:p14="http://schemas.microsoft.com/office/powerpoint/2010/main" val="120145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04900" y="163774"/>
            <a:ext cx="9067800" cy="1132764"/>
          </a:xfrm>
        </p:spPr>
        <p:txBody>
          <a:bodyPr/>
          <a:lstStyle/>
          <a:p>
            <a:pPr eaLnBrk="1" hangingPunct="1"/>
            <a:r>
              <a:rPr lang="en-US" altLang="en-US" dirty="0" smtClean="0"/>
              <a:t>How many people are affected by BDD?</a:t>
            </a:r>
          </a:p>
        </p:txBody>
      </p:sp>
      <p:sp>
        <p:nvSpPr>
          <p:cNvPr id="19459" name="Rectangle 3"/>
          <p:cNvSpPr>
            <a:spLocks noGrp="1" noChangeArrowheads="1"/>
          </p:cNvSpPr>
          <p:nvPr>
            <p:ph type="body" idx="1"/>
          </p:nvPr>
        </p:nvSpPr>
        <p:spPr>
          <a:xfrm>
            <a:off x="1104900" y="1651379"/>
            <a:ext cx="9067800" cy="4673221"/>
          </a:xfrm>
        </p:spPr>
        <p:txBody>
          <a:bodyPr>
            <a:normAutofit/>
          </a:bodyPr>
          <a:lstStyle/>
          <a:p>
            <a:pPr eaLnBrk="1" hangingPunct="1"/>
            <a:r>
              <a:rPr lang="en-US" altLang="en-US" sz="2800" dirty="0" smtClean="0"/>
              <a:t>1-2% of population</a:t>
            </a:r>
          </a:p>
          <a:p>
            <a:pPr eaLnBrk="1" hangingPunct="1"/>
            <a:endParaRPr lang="en-US" altLang="en-US" sz="2800" dirty="0" smtClean="0"/>
          </a:p>
          <a:p>
            <a:pPr eaLnBrk="1" hangingPunct="1"/>
            <a:r>
              <a:rPr lang="en-US" altLang="en-US" sz="2800" dirty="0" smtClean="0"/>
              <a:t>Equal among men and women</a:t>
            </a: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6300" y="3631441"/>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8620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142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sp>
        <p:nvSpPr>
          <p:cNvPr id="20483" name="Content Placeholder 2"/>
          <p:cNvSpPr>
            <a:spLocks noGrp="1"/>
          </p:cNvSpPr>
          <p:nvPr>
            <p:ph idx="1"/>
          </p:nvPr>
        </p:nvSpPr>
        <p:spPr/>
        <p:txBody>
          <a:bodyPr/>
          <a:lstStyle/>
          <a:p>
            <a:endParaRPr lang="en-US" altLang="en-US" smtClean="0"/>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4004" y="272955"/>
            <a:ext cx="5769591" cy="628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521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04900" y="368490"/>
            <a:ext cx="9067800" cy="928047"/>
          </a:xfrm>
        </p:spPr>
        <p:txBody>
          <a:bodyPr/>
          <a:lstStyle/>
          <a:p>
            <a:pPr eaLnBrk="1" hangingPunct="1"/>
            <a:r>
              <a:rPr lang="en-US" altLang="en-US" dirty="0" smtClean="0"/>
              <a:t>Why have I never heard of this?</a:t>
            </a:r>
          </a:p>
        </p:txBody>
      </p:sp>
      <p:sp>
        <p:nvSpPr>
          <p:cNvPr id="21507" name="Rectangle 3"/>
          <p:cNvSpPr>
            <a:spLocks noGrp="1" noChangeArrowheads="1"/>
          </p:cNvSpPr>
          <p:nvPr>
            <p:ph type="body" idx="1"/>
          </p:nvPr>
        </p:nvSpPr>
        <p:spPr>
          <a:xfrm>
            <a:off x="969818" y="1501254"/>
            <a:ext cx="9202882" cy="4823346"/>
          </a:xfrm>
        </p:spPr>
        <p:txBody>
          <a:bodyPr>
            <a:normAutofit/>
          </a:bodyPr>
          <a:lstStyle/>
          <a:p>
            <a:pPr eaLnBrk="1" hangingPunct="1"/>
            <a:r>
              <a:rPr lang="en-US" altLang="en-US" sz="2800" dirty="0" smtClean="0"/>
              <a:t>BDD has been around for at least 100 years.</a:t>
            </a:r>
          </a:p>
          <a:p>
            <a:pPr eaLnBrk="1" hangingPunct="1"/>
            <a:r>
              <a:rPr lang="en-US" altLang="en-US" sz="2800" dirty="0" smtClean="0"/>
              <a:t>The impact of the media has brought greater attention to it.</a:t>
            </a:r>
          </a:p>
          <a:p>
            <a:pPr eaLnBrk="1" hangingPunct="1"/>
            <a:r>
              <a:rPr lang="en-US" altLang="en-US" sz="2800" dirty="0" smtClean="0"/>
              <a:t>People are secretive because they are ashamed or don’t want to seem superficial or vain so they rarely talk about it.</a:t>
            </a:r>
          </a:p>
        </p:txBody>
      </p:sp>
      <p:pic>
        <p:nvPicPr>
          <p:cNvPr id="2" name="Picture 1"/>
          <p:cNvPicPr>
            <a:picLocks noChangeAspect="1"/>
          </p:cNvPicPr>
          <p:nvPr/>
        </p:nvPicPr>
        <p:blipFill>
          <a:blip r:embed="rId2"/>
          <a:stretch>
            <a:fillRect/>
          </a:stretch>
        </p:blipFill>
        <p:spPr>
          <a:xfrm>
            <a:off x="3214254" y="3782724"/>
            <a:ext cx="5250873" cy="2746593"/>
          </a:xfrm>
          <a:prstGeom prst="rect">
            <a:avLst/>
          </a:prstGeom>
        </p:spPr>
      </p:pic>
    </p:spTree>
    <p:extLst>
      <p:ext uri="{BB962C8B-B14F-4D97-AF65-F5344CB8AC3E}">
        <p14:creationId xmlns:p14="http://schemas.microsoft.com/office/powerpoint/2010/main" val="11405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04900" y="409433"/>
            <a:ext cx="9067800" cy="1221247"/>
          </a:xfrm>
        </p:spPr>
        <p:txBody>
          <a:bodyPr/>
          <a:lstStyle/>
          <a:p>
            <a:pPr eaLnBrk="1" hangingPunct="1"/>
            <a:r>
              <a:rPr lang="en-US" altLang="en-US" dirty="0" smtClean="0"/>
              <a:t>How many people?</a:t>
            </a:r>
          </a:p>
        </p:txBody>
      </p:sp>
      <p:sp>
        <p:nvSpPr>
          <p:cNvPr id="19459" name="Rectangle 3"/>
          <p:cNvSpPr>
            <a:spLocks noGrp="1" noChangeArrowheads="1"/>
          </p:cNvSpPr>
          <p:nvPr>
            <p:ph type="body" idx="1"/>
          </p:nvPr>
        </p:nvSpPr>
        <p:spPr/>
        <p:txBody>
          <a:bodyPr>
            <a:normAutofit/>
          </a:bodyPr>
          <a:lstStyle/>
          <a:p>
            <a:pPr eaLnBrk="1" hangingPunct="1"/>
            <a:r>
              <a:rPr lang="en-US" altLang="en-US" sz="2800" dirty="0" smtClean="0"/>
              <a:t>1-2% of population</a:t>
            </a:r>
          </a:p>
          <a:p>
            <a:pPr eaLnBrk="1" hangingPunct="1"/>
            <a:endParaRPr lang="en-US" altLang="en-US" sz="2800" dirty="0" smtClean="0"/>
          </a:p>
          <a:p>
            <a:pPr eaLnBrk="1" hangingPunct="1"/>
            <a:r>
              <a:rPr lang="en-US" altLang="en-US" sz="2800" dirty="0" smtClean="0"/>
              <a:t>Equal among men and women</a:t>
            </a: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581400"/>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8620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443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sp>
        <p:nvSpPr>
          <p:cNvPr id="20483" name="Content Placeholder 2"/>
          <p:cNvSpPr>
            <a:spLocks noGrp="1"/>
          </p:cNvSpPr>
          <p:nvPr>
            <p:ph idx="1"/>
          </p:nvPr>
        </p:nvSpPr>
        <p:spPr/>
        <p:txBody>
          <a:bodyPr/>
          <a:lstStyle/>
          <a:p>
            <a:endParaRPr lang="en-US" altLang="en-US" smtClean="0"/>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85800"/>
            <a:ext cx="50292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459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04900" y="443345"/>
            <a:ext cx="9067800" cy="1136073"/>
          </a:xfrm>
        </p:spPr>
        <p:txBody>
          <a:bodyPr/>
          <a:lstStyle/>
          <a:p>
            <a:pPr eaLnBrk="1" hangingPunct="1"/>
            <a:r>
              <a:rPr lang="en-US" altLang="en-US" dirty="0" smtClean="0"/>
              <a:t>Why don’t I know anyone with this?</a:t>
            </a:r>
          </a:p>
        </p:txBody>
      </p:sp>
      <p:sp>
        <p:nvSpPr>
          <p:cNvPr id="21507" name="Rectangle 3"/>
          <p:cNvSpPr>
            <a:spLocks noGrp="1" noChangeArrowheads="1"/>
          </p:cNvSpPr>
          <p:nvPr>
            <p:ph type="body" idx="1"/>
          </p:nvPr>
        </p:nvSpPr>
        <p:spPr/>
        <p:txBody>
          <a:bodyPr>
            <a:normAutofit/>
          </a:bodyPr>
          <a:lstStyle/>
          <a:p>
            <a:pPr eaLnBrk="1" hangingPunct="1"/>
            <a:r>
              <a:rPr lang="en-US" altLang="en-US" sz="2800" dirty="0" smtClean="0"/>
              <a:t>People are secretive because they are ashamed or don’t want to seem superficial or vain.</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81400"/>
            <a:ext cx="5105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88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32012"/>
            <a:ext cx="9067800" cy="982639"/>
          </a:xfrm>
        </p:spPr>
        <p:txBody>
          <a:bodyPr/>
          <a:lstStyle/>
          <a:p>
            <a:r>
              <a:rPr lang="en-US" dirty="0" smtClean="0"/>
              <a:t>Can’t ever “fix” your flaws</a:t>
            </a:r>
            <a:endParaRPr lang="en-US" dirty="0"/>
          </a:p>
        </p:txBody>
      </p:sp>
      <p:sp>
        <p:nvSpPr>
          <p:cNvPr id="3" name="Content Placeholder 2"/>
          <p:cNvSpPr>
            <a:spLocks noGrp="1"/>
          </p:cNvSpPr>
          <p:nvPr>
            <p:ph idx="1"/>
          </p:nvPr>
        </p:nvSpPr>
        <p:spPr>
          <a:xfrm>
            <a:off x="1104900" y="1364776"/>
            <a:ext cx="9067800" cy="4959824"/>
          </a:xfrm>
        </p:spPr>
        <p:txBody>
          <a:bodyPr>
            <a:normAutofit/>
          </a:bodyPr>
          <a:lstStyle/>
          <a:p>
            <a:r>
              <a:rPr lang="en-US" sz="2800" dirty="0"/>
              <a:t>You may seek out numerous cosmetic procedures or excessively exercise to try to "fix" your perceived flaw, but you're never satisfied. </a:t>
            </a:r>
            <a:endParaRPr lang="en-US" sz="2800" dirty="0" smtClean="0"/>
          </a:p>
          <a:p>
            <a:r>
              <a:rPr lang="en-US" sz="2800" dirty="0" smtClean="0"/>
              <a:t>Body </a:t>
            </a:r>
            <a:r>
              <a:rPr lang="en-US" sz="2800" dirty="0"/>
              <a:t>dysmorphic disorder is also known as </a:t>
            </a:r>
            <a:r>
              <a:rPr lang="en-US" sz="2800" i="1" dirty="0" err="1"/>
              <a:t>dysmorphophobia</a:t>
            </a:r>
            <a:r>
              <a:rPr lang="en-US" sz="2800" dirty="0"/>
              <a:t>, the fear of having a deformity.</a:t>
            </a:r>
          </a:p>
        </p:txBody>
      </p:sp>
      <p:pic>
        <p:nvPicPr>
          <p:cNvPr id="4" name="Picture 3"/>
          <p:cNvPicPr>
            <a:picLocks noChangeAspect="1"/>
          </p:cNvPicPr>
          <p:nvPr/>
        </p:nvPicPr>
        <p:blipFill>
          <a:blip r:embed="rId2"/>
          <a:stretch>
            <a:fillRect/>
          </a:stretch>
        </p:blipFill>
        <p:spPr>
          <a:xfrm>
            <a:off x="5022244" y="4008461"/>
            <a:ext cx="3998926" cy="2630037"/>
          </a:xfrm>
          <a:prstGeom prst="rect">
            <a:avLst/>
          </a:prstGeom>
        </p:spPr>
      </p:pic>
    </p:spTree>
    <p:extLst>
      <p:ext uri="{BB962C8B-B14F-4D97-AF65-F5344CB8AC3E}">
        <p14:creationId xmlns:p14="http://schemas.microsoft.com/office/powerpoint/2010/main" val="342016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4900" y="439387"/>
            <a:ext cx="9067800" cy="5885213"/>
          </a:xfrm>
        </p:spPr>
        <p:txBody>
          <a:bodyPr>
            <a:normAutofit/>
          </a:bodyPr>
          <a:lstStyle/>
          <a:p>
            <a:r>
              <a:rPr lang="en-US" sz="2800" dirty="0"/>
              <a:t>Hair pulling from the scalp often leaves patchy bald spots, which causes significant distress and can interfere with social or work functioning</a:t>
            </a:r>
            <a:r>
              <a:rPr lang="en-US" sz="2800" dirty="0" smtClean="0"/>
              <a:t>.</a:t>
            </a:r>
          </a:p>
          <a:p>
            <a:r>
              <a:rPr lang="en-US" sz="2800" dirty="0" smtClean="0"/>
              <a:t> </a:t>
            </a:r>
            <a:r>
              <a:rPr lang="en-US" sz="2800" dirty="0"/>
              <a:t>People with trichotillomania may go to great lengths to disguise the loss of hair.</a:t>
            </a:r>
          </a:p>
        </p:txBody>
      </p:sp>
      <p:pic>
        <p:nvPicPr>
          <p:cNvPr id="4" name="Picture 3"/>
          <p:cNvPicPr>
            <a:picLocks noChangeAspect="1"/>
          </p:cNvPicPr>
          <p:nvPr/>
        </p:nvPicPr>
        <p:blipFill>
          <a:blip r:embed="rId2"/>
          <a:stretch>
            <a:fillRect/>
          </a:stretch>
        </p:blipFill>
        <p:spPr>
          <a:xfrm>
            <a:off x="5078216" y="3112245"/>
            <a:ext cx="3700593" cy="2926334"/>
          </a:xfrm>
          <a:prstGeom prst="rect">
            <a:avLst/>
          </a:prstGeom>
        </p:spPr>
      </p:pic>
    </p:spTree>
    <p:extLst>
      <p:ext uri="{BB962C8B-B14F-4D97-AF65-F5344CB8AC3E}">
        <p14:creationId xmlns:p14="http://schemas.microsoft.com/office/powerpoint/2010/main" val="4101559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91069"/>
            <a:ext cx="9067800" cy="859809"/>
          </a:xfrm>
        </p:spPr>
        <p:txBody>
          <a:bodyPr/>
          <a:lstStyle/>
          <a:p>
            <a:r>
              <a:rPr lang="en-US" dirty="0" smtClean="0"/>
              <a:t>What are the symptoms of BDD?</a:t>
            </a:r>
            <a:endParaRPr lang="en-US" dirty="0"/>
          </a:p>
        </p:txBody>
      </p:sp>
      <p:sp>
        <p:nvSpPr>
          <p:cNvPr id="3" name="Content Placeholder 2"/>
          <p:cNvSpPr>
            <a:spLocks noGrp="1"/>
          </p:cNvSpPr>
          <p:nvPr>
            <p:ph idx="1"/>
          </p:nvPr>
        </p:nvSpPr>
        <p:spPr>
          <a:xfrm>
            <a:off x="968991" y="1187355"/>
            <a:ext cx="9539785" cy="5137245"/>
          </a:xfrm>
        </p:spPr>
        <p:txBody>
          <a:bodyPr/>
          <a:lstStyle/>
          <a:p>
            <a:r>
              <a:rPr lang="en-US" sz="2800" dirty="0"/>
              <a:t>Preoccupation with your physical appearance with extreme self-consciousness</a:t>
            </a:r>
          </a:p>
          <a:p>
            <a:r>
              <a:rPr lang="en-US" sz="2800" dirty="0"/>
              <a:t>Frequent examination of yourself in the mirror, or the opposite, avoidance of mirrors altogether</a:t>
            </a:r>
          </a:p>
          <a:p>
            <a:r>
              <a:rPr lang="en-US" sz="2800" dirty="0"/>
              <a:t>Strong belief that you have an abnormality or defect in your appearance that makes you ugly</a:t>
            </a:r>
          </a:p>
          <a:p>
            <a:pPr marL="0" indent="0">
              <a:buNone/>
            </a:pPr>
            <a:endParaRPr lang="en-US" dirty="0"/>
          </a:p>
        </p:txBody>
      </p:sp>
      <p:pic>
        <p:nvPicPr>
          <p:cNvPr id="4" name="Picture 3"/>
          <p:cNvPicPr>
            <a:picLocks noChangeAspect="1"/>
          </p:cNvPicPr>
          <p:nvPr/>
        </p:nvPicPr>
        <p:blipFill>
          <a:blip r:embed="rId2"/>
          <a:stretch>
            <a:fillRect/>
          </a:stretch>
        </p:blipFill>
        <p:spPr>
          <a:xfrm>
            <a:off x="6244916" y="4270255"/>
            <a:ext cx="3927784" cy="2587745"/>
          </a:xfrm>
          <a:prstGeom prst="rect">
            <a:avLst/>
          </a:prstGeom>
        </p:spPr>
      </p:pic>
    </p:spTree>
    <p:extLst>
      <p:ext uri="{BB962C8B-B14F-4D97-AF65-F5344CB8AC3E}">
        <p14:creationId xmlns:p14="http://schemas.microsoft.com/office/powerpoint/2010/main" val="278098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68991" y="300251"/>
            <a:ext cx="9203709" cy="6051645"/>
          </a:xfrm>
        </p:spPr>
        <p:txBody>
          <a:bodyPr>
            <a:normAutofit/>
          </a:bodyPr>
          <a:lstStyle/>
          <a:p>
            <a:r>
              <a:rPr lang="en-US" sz="2800" dirty="0"/>
              <a:t>Avoidance of social situations</a:t>
            </a:r>
          </a:p>
          <a:p>
            <a:r>
              <a:rPr lang="en-US" sz="2800" dirty="0"/>
              <a:t>Feeling the need to stay housebound</a:t>
            </a:r>
          </a:p>
          <a:p>
            <a:r>
              <a:rPr lang="en-US" sz="2800" dirty="0"/>
              <a:t>The need to seek reassurance about your appearance from others</a:t>
            </a:r>
          </a:p>
          <a:p>
            <a:r>
              <a:rPr lang="en-US" sz="2800" dirty="0"/>
              <a:t>Frequent cosmetic procedures with little </a:t>
            </a:r>
            <a:r>
              <a:rPr lang="en-US" sz="2800" dirty="0" smtClean="0"/>
              <a:t>satisfaction</a:t>
            </a:r>
          </a:p>
          <a:p>
            <a:r>
              <a:rPr lang="en-US" sz="2800" dirty="0"/>
              <a:t>Belief that others take special notice of your appearance in a negative way</a:t>
            </a:r>
          </a:p>
          <a:p>
            <a:endParaRPr lang="en-US" sz="2800" dirty="0"/>
          </a:p>
        </p:txBody>
      </p:sp>
      <p:pic>
        <p:nvPicPr>
          <p:cNvPr id="4" name="Picture 3"/>
          <p:cNvPicPr>
            <a:picLocks noChangeAspect="1"/>
          </p:cNvPicPr>
          <p:nvPr/>
        </p:nvPicPr>
        <p:blipFill>
          <a:blip r:embed="rId2"/>
          <a:stretch>
            <a:fillRect/>
          </a:stretch>
        </p:blipFill>
        <p:spPr>
          <a:xfrm>
            <a:off x="4562262" y="3910794"/>
            <a:ext cx="3735577" cy="2612836"/>
          </a:xfrm>
          <a:prstGeom prst="rect">
            <a:avLst/>
          </a:prstGeom>
        </p:spPr>
      </p:pic>
    </p:spTree>
    <p:extLst>
      <p:ext uri="{BB962C8B-B14F-4D97-AF65-F5344CB8AC3E}">
        <p14:creationId xmlns:p14="http://schemas.microsoft.com/office/powerpoint/2010/main" val="767448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4900" y="272955"/>
            <a:ext cx="9067800" cy="6051645"/>
          </a:xfrm>
        </p:spPr>
        <p:txBody>
          <a:bodyPr>
            <a:normAutofit/>
          </a:bodyPr>
          <a:lstStyle/>
          <a:p>
            <a:r>
              <a:rPr lang="en-US" sz="2800" dirty="0"/>
              <a:t>Excessive </a:t>
            </a:r>
            <a:r>
              <a:rPr lang="en-US" sz="2800" dirty="0" smtClean="0"/>
              <a:t>grooming or </a:t>
            </a:r>
            <a:r>
              <a:rPr lang="en-US" sz="2800" dirty="0"/>
              <a:t>excessive exercise in an unsuccessful effort to improve the flaw</a:t>
            </a:r>
          </a:p>
          <a:p>
            <a:r>
              <a:rPr lang="en-US" sz="2800" dirty="0"/>
              <a:t>The need to grow a beard or wear excessive makeup or clothing to camouflage perceived </a:t>
            </a:r>
            <a:r>
              <a:rPr lang="en-US" sz="2800" dirty="0" smtClean="0"/>
              <a:t>flaws (long sleeves)</a:t>
            </a:r>
            <a:endParaRPr lang="en-US" sz="2800" dirty="0"/>
          </a:p>
          <a:p>
            <a:r>
              <a:rPr lang="en-US" sz="2800" dirty="0"/>
              <a:t>Comparison of your appearance with </a:t>
            </a:r>
            <a:r>
              <a:rPr lang="en-US" sz="2800" dirty="0" smtClean="0"/>
              <a:t>that </a:t>
            </a:r>
            <a:r>
              <a:rPr lang="en-US" sz="2800" dirty="0"/>
              <a:t>of others</a:t>
            </a:r>
          </a:p>
          <a:p>
            <a:r>
              <a:rPr lang="en-US" sz="2800" dirty="0"/>
              <a:t>Reluctance to appear in pictures</a:t>
            </a:r>
          </a:p>
          <a:p>
            <a:endParaRPr lang="en-US" sz="2800" dirty="0"/>
          </a:p>
        </p:txBody>
      </p:sp>
      <p:pic>
        <p:nvPicPr>
          <p:cNvPr id="4" name="Picture 3"/>
          <p:cNvPicPr>
            <a:picLocks noChangeAspect="1"/>
          </p:cNvPicPr>
          <p:nvPr/>
        </p:nvPicPr>
        <p:blipFill>
          <a:blip r:embed="rId2"/>
          <a:stretch>
            <a:fillRect/>
          </a:stretch>
        </p:blipFill>
        <p:spPr>
          <a:xfrm>
            <a:off x="5090331" y="3821942"/>
            <a:ext cx="4080964" cy="2502658"/>
          </a:xfrm>
          <a:prstGeom prst="rect">
            <a:avLst/>
          </a:prstGeom>
        </p:spPr>
      </p:pic>
    </p:spTree>
    <p:extLst>
      <p:ext uri="{BB962C8B-B14F-4D97-AF65-F5344CB8AC3E}">
        <p14:creationId xmlns:p14="http://schemas.microsoft.com/office/powerpoint/2010/main" val="3855738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32012"/>
            <a:ext cx="9067800" cy="887104"/>
          </a:xfrm>
        </p:spPr>
        <p:txBody>
          <a:bodyPr/>
          <a:lstStyle/>
          <a:p>
            <a:r>
              <a:rPr lang="en-US" dirty="0" smtClean="0"/>
              <a:t>What do they obsess over?</a:t>
            </a:r>
            <a:endParaRPr lang="en-US" dirty="0"/>
          </a:p>
        </p:txBody>
      </p:sp>
      <p:sp>
        <p:nvSpPr>
          <p:cNvPr id="3" name="Content Placeholder 2"/>
          <p:cNvSpPr>
            <a:spLocks noGrp="1"/>
          </p:cNvSpPr>
          <p:nvPr>
            <p:ph idx="1"/>
          </p:nvPr>
        </p:nvSpPr>
        <p:spPr>
          <a:xfrm>
            <a:off x="1104900" y="1282890"/>
            <a:ext cx="9067800" cy="5041710"/>
          </a:xfrm>
        </p:spPr>
        <p:txBody>
          <a:bodyPr>
            <a:normAutofit/>
          </a:bodyPr>
          <a:lstStyle/>
          <a:p>
            <a:r>
              <a:rPr lang="en-US" sz="2800" dirty="0"/>
              <a:t>You may obsess over any part of your body, and the body feature you focus on may change over time. But common features people may obsess about include:</a:t>
            </a:r>
          </a:p>
          <a:p>
            <a:r>
              <a:rPr lang="en-US" sz="2800" dirty="0"/>
              <a:t>Face, such as nose, complexion, wrinkles, acne and other blemishes</a:t>
            </a:r>
          </a:p>
          <a:p>
            <a:r>
              <a:rPr lang="en-US" sz="2800" dirty="0"/>
              <a:t>Hair, such as appearance, thinning and baldness</a:t>
            </a:r>
          </a:p>
          <a:p>
            <a:r>
              <a:rPr lang="en-US" sz="2800" dirty="0"/>
              <a:t>Skin and vein appearance</a:t>
            </a:r>
          </a:p>
          <a:p>
            <a:r>
              <a:rPr lang="en-US" sz="2800" dirty="0" smtClean="0"/>
              <a:t>Muscle </a:t>
            </a:r>
            <a:r>
              <a:rPr lang="en-US" sz="2800" dirty="0"/>
              <a:t>size and tone</a:t>
            </a:r>
          </a:p>
          <a:p>
            <a:endParaRPr lang="en-US" dirty="0"/>
          </a:p>
        </p:txBody>
      </p:sp>
      <p:pic>
        <p:nvPicPr>
          <p:cNvPr id="4" name="Picture 3"/>
          <p:cNvPicPr>
            <a:picLocks noChangeAspect="1"/>
          </p:cNvPicPr>
          <p:nvPr/>
        </p:nvPicPr>
        <p:blipFill>
          <a:blip r:embed="rId2"/>
          <a:stretch>
            <a:fillRect/>
          </a:stretch>
        </p:blipFill>
        <p:spPr>
          <a:xfrm>
            <a:off x="6224089" y="4456562"/>
            <a:ext cx="3370287" cy="2278608"/>
          </a:xfrm>
          <a:prstGeom prst="rect">
            <a:avLst/>
          </a:prstGeom>
        </p:spPr>
      </p:pic>
    </p:spTree>
    <p:extLst>
      <p:ext uri="{BB962C8B-B14F-4D97-AF65-F5344CB8AC3E}">
        <p14:creationId xmlns:p14="http://schemas.microsoft.com/office/powerpoint/2010/main" val="4211886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77421"/>
            <a:ext cx="9067800" cy="742667"/>
          </a:xfrm>
        </p:spPr>
        <p:txBody>
          <a:bodyPr/>
          <a:lstStyle/>
          <a:p>
            <a:r>
              <a:rPr lang="en-US" dirty="0" smtClean="0"/>
              <a:t>Delusional thinking</a:t>
            </a:r>
            <a:endParaRPr lang="en-US" dirty="0"/>
          </a:p>
        </p:txBody>
      </p:sp>
      <p:sp>
        <p:nvSpPr>
          <p:cNvPr id="3" name="Content Placeholder 2"/>
          <p:cNvSpPr>
            <a:spLocks noGrp="1"/>
          </p:cNvSpPr>
          <p:nvPr>
            <p:ph idx="1"/>
          </p:nvPr>
        </p:nvSpPr>
        <p:spPr>
          <a:xfrm>
            <a:off x="943969" y="1064525"/>
            <a:ext cx="9496567" cy="5219133"/>
          </a:xfrm>
        </p:spPr>
        <p:txBody>
          <a:bodyPr>
            <a:normAutofit/>
          </a:bodyPr>
          <a:lstStyle/>
          <a:p>
            <a:r>
              <a:rPr lang="en-US" sz="2800" dirty="0"/>
              <a:t>You may be so convinced about your perceived flaws that you imagine something negative about your body that's not true, no matter how much someone tries to convince you otherwise. </a:t>
            </a:r>
            <a:endParaRPr lang="en-US" sz="2800" dirty="0" smtClean="0"/>
          </a:p>
          <a:p>
            <a:r>
              <a:rPr lang="en-US" sz="2800" dirty="0" smtClean="0"/>
              <a:t>Concern </a:t>
            </a:r>
            <a:r>
              <a:rPr lang="en-US" sz="2800" dirty="0"/>
              <a:t>over and thinking about the perceived flaw can dominate your life, leading to absence from work, school or social situations due to extreme self-consciousness.</a:t>
            </a:r>
          </a:p>
        </p:txBody>
      </p:sp>
      <p:pic>
        <p:nvPicPr>
          <p:cNvPr id="4" name="Picture 3"/>
          <p:cNvPicPr>
            <a:picLocks noChangeAspect="1"/>
          </p:cNvPicPr>
          <p:nvPr/>
        </p:nvPicPr>
        <p:blipFill>
          <a:blip r:embed="rId2"/>
          <a:stretch>
            <a:fillRect/>
          </a:stretch>
        </p:blipFill>
        <p:spPr>
          <a:xfrm>
            <a:off x="3575712" y="4498642"/>
            <a:ext cx="3862317" cy="2229703"/>
          </a:xfrm>
          <a:prstGeom prst="rect">
            <a:avLst/>
          </a:prstGeom>
        </p:spPr>
      </p:pic>
    </p:spTree>
    <p:extLst>
      <p:ext uri="{BB962C8B-B14F-4D97-AF65-F5344CB8AC3E}">
        <p14:creationId xmlns:p14="http://schemas.microsoft.com/office/powerpoint/2010/main" val="3696873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09433"/>
            <a:ext cx="9067800" cy="477671"/>
          </a:xfrm>
        </p:spPr>
        <p:txBody>
          <a:bodyPr>
            <a:normAutofit fontScale="90000"/>
          </a:bodyPr>
          <a:lstStyle/>
          <a:p>
            <a:r>
              <a:rPr lang="en-US" dirty="0" smtClean="0"/>
              <a:t>What causes body dysmorphic disorder?</a:t>
            </a:r>
            <a:endParaRPr lang="en-US" dirty="0"/>
          </a:p>
        </p:txBody>
      </p:sp>
      <p:sp>
        <p:nvSpPr>
          <p:cNvPr id="3" name="Content Placeholder 2"/>
          <p:cNvSpPr>
            <a:spLocks noGrp="1"/>
          </p:cNvSpPr>
          <p:nvPr>
            <p:ph idx="1"/>
          </p:nvPr>
        </p:nvSpPr>
        <p:spPr>
          <a:xfrm>
            <a:off x="1104900" y="1282891"/>
            <a:ext cx="9067800" cy="6905766"/>
          </a:xfrm>
        </p:spPr>
        <p:txBody>
          <a:bodyPr>
            <a:normAutofit/>
          </a:bodyPr>
          <a:lstStyle/>
          <a:p>
            <a:r>
              <a:rPr lang="en-US" sz="2800" dirty="0"/>
              <a:t>It's not known specifically what causes body dysmorphic disorder. Like many other mental illnesses, </a:t>
            </a:r>
            <a:r>
              <a:rPr lang="en-US" sz="2800" dirty="0" smtClean="0"/>
              <a:t>BDD may </a:t>
            </a:r>
            <a:r>
              <a:rPr lang="en-US" sz="2800" dirty="0"/>
              <a:t>result from a combination of causes, such as:</a:t>
            </a:r>
          </a:p>
          <a:p>
            <a:r>
              <a:rPr lang="en-US" sz="2800" b="1" dirty="0"/>
              <a:t>Brain differences.</a:t>
            </a:r>
            <a:r>
              <a:rPr lang="en-US" sz="2800" dirty="0"/>
              <a:t> Abnormalities in brain structure or neurochemistry may play a </a:t>
            </a:r>
            <a:r>
              <a:rPr lang="en-US" sz="2800" dirty="0" smtClean="0"/>
              <a:t>role.</a:t>
            </a:r>
            <a:endParaRPr lang="en-US" sz="2800" dirty="0"/>
          </a:p>
          <a:p>
            <a:r>
              <a:rPr lang="en-US" sz="2800" b="1" dirty="0"/>
              <a:t>Genes.</a:t>
            </a:r>
            <a:r>
              <a:rPr lang="en-US" sz="2800" dirty="0"/>
              <a:t> Some studies show that body dysmorphic disorder is more common in people whose biological family members also have the </a:t>
            </a:r>
            <a:r>
              <a:rPr lang="en-US" sz="2800" dirty="0" smtClean="0"/>
              <a:t>condition.</a:t>
            </a:r>
            <a:endParaRPr lang="en-US" sz="2800" dirty="0"/>
          </a:p>
          <a:p>
            <a:r>
              <a:rPr lang="en-US" sz="2800" b="1" dirty="0"/>
              <a:t>Environment.</a:t>
            </a:r>
            <a:r>
              <a:rPr lang="en-US" sz="2800" dirty="0"/>
              <a:t> Your environment, life experiences and culture may contribute to </a:t>
            </a:r>
            <a:r>
              <a:rPr lang="en-US" sz="2800" dirty="0" smtClean="0"/>
              <a:t>BDD, </a:t>
            </a:r>
            <a:r>
              <a:rPr lang="en-US" sz="2800" dirty="0"/>
              <a:t>especially if they involve negative experiences about your body or self-image.</a:t>
            </a:r>
          </a:p>
          <a:p>
            <a:pPr marL="0" indent="0">
              <a:buNone/>
            </a:pPr>
            <a:r>
              <a:rPr lang="en-US" dirty="0"/>
              <a:t/>
            </a:r>
            <a:br>
              <a:rPr lang="en-US" dirty="0"/>
            </a:br>
            <a:endParaRPr lang="en-US" dirty="0"/>
          </a:p>
        </p:txBody>
      </p:sp>
    </p:spTree>
    <p:extLst>
      <p:ext uri="{BB962C8B-B14F-4D97-AF65-F5344CB8AC3E}">
        <p14:creationId xmlns:p14="http://schemas.microsoft.com/office/powerpoint/2010/main" val="932123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27546"/>
            <a:ext cx="9067800" cy="832514"/>
          </a:xfrm>
        </p:spPr>
        <p:txBody>
          <a:bodyPr/>
          <a:lstStyle/>
          <a:p>
            <a:r>
              <a:rPr lang="en-US" dirty="0" smtClean="0"/>
              <a:t>When does it start?</a:t>
            </a:r>
            <a:endParaRPr lang="en-US" dirty="0"/>
          </a:p>
        </p:txBody>
      </p:sp>
      <p:sp>
        <p:nvSpPr>
          <p:cNvPr id="3" name="Content Placeholder 2"/>
          <p:cNvSpPr>
            <a:spLocks noGrp="1"/>
          </p:cNvSpPr>
          <p:nvPr>
            <p:ph idx="1"/>
          </p:nvPr>
        </p:nvSpPr>
        <p:spPr/>
        <p:txBody>
          <a:bodyPr>
            <a:normAutofit/>
          </a:bodyPr>
          <a:lstStyle/>
          <a:p>
            <a:r>
              <a:rPr lang="en-US" sz="2800" dirty="0"/>
              <a:t>Body dysmorphic disorder usually starts in adolescence. </a:t>
            </a:r>
            <a:endParaRPr lang="en-US" sz="2800" dirty="0" smtClean="0"/>
          </a:p>
          <a:p>
            <a:pPr marL="0" indent="0">
              <a:buNone/>
            </a:pPr>
            <a:r>
              <a:rPr lang="en-US" sz="2800" dirty="0"/>
              <a:t/>
            </a:r>
            <a:br>
              <a:rPr lang="en-US" sz="2800" dirty="0"/>
            </a:br>
            <a:endParaRPr lang="en-US" sz="2800" dirty="0"/>
          </a:p>
        </p:txBody>
      </p:sp>
      <p:pic>
        <p:nvPicPr>
          <p:cNvPr id="4" name="Picture 3"/>
          <p:cNvPicPr>
            <a:picLocks noChangeAspect="1"/>
          </p:cNvPicPr>
          <p:nvPr/>
        </p:nvPicPr>
        <p:blipFill>
          <a:blip r:embed="rId2"/>
          <a:stretch>
            <a:fillRect/>
          </a:stretch>
        </p:blipFill>
        <p:spPr>
          <a:xfrm>
            <a:off x="5254388" y="3336266"/>
            <a:ext cx="3835021" cy="2586863"/>
          </a:xfrm>
          <a:prstGeom prst="rect">
            <a:avLst/>
          </a:prstGeom>
        </p:spPr>
      </p:pic>
    </p:spTree>
    <p:extLst>
      <p:ext uri="{BB962C8B-B14F-4D97-AF65-F5344CB8AC3E}">
        <p14:creationId xmlns:p14="http://schemas.microsoft.com/office/powerpoint/2010/main" val="3190406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32012"/>
            <a:ext cx="9067800" cy="859809"/>
          </a:xfrm>
        </p:spPr>
        <p:txBody>
          <a:bodyPr/>
          <a:lstStyle/>
          <a:p>
            <a:r>
              <a:rPr lang="en-US" dirty="0" smtClean="0"/>
              <a:t>What factors put you at risk?</a:t>
            </a:r>
            <a:endParaRPr lang="en-US" dirty="0"/>
          </a:p>
        </p:txBody>
      </p:sp>
      <p:sp>
        <p:nvSpPr>
          <p:cNvPr id="3" name="Content Placeholder 2"/>
          <p:cNvSpPr>
            <a:spLocks noGrp="1"/>
          </p:cNvSpPr>
          <p:nvPr>
            <p:ph idx="1"/>
          </p:nvPr>
        </p:nvSpPr>
        <p:spPr>
          <a:xfrm>
            <a:off x="1104900" y="1228299"/>
            <a:ext cx="9067800" cy="5096301"/>
          </a:xfrm>
        </p:spPr>
        <p:txBody>
          <a:bodyPr>
            <a:normAutofit/>
          </a:bodyPr>
          <a:lstStyle/>
          <a:p>
            <a:r>
              <a:rPr lang="en-US" sz="2800" dirty="0" smtClean="0"/>
              <a:t>Like many disorders, </a:t>
            </a:r>
            <a:r>
              <a:rPr lang="en-US" sz="2800" dirty="0"/>
              <a:t>the precise cause of body dysmorphic disorder isn't </a:t>
            </a:r>
            <a:r>
              <a:rPr lang="en-US" sz="2800" dirty="0" smtClean="0"/>
              <a:t>known, but  </a:t>
            </a:r>
            <a:r>
              <a:rPr lang="en-US" sz="2800" dirty="0"/>
              <a:t>certain factors seem to increase the risk of developing or triggering the condition, including</a:t>
            </a:r>
            <a:r>
              <a:rPr lang="en-US" sz="2800" dirty="0" smtClean="0"/>
              <a:t>:</a:t>
            </a:r>
          </a:p>
          <a:p>
            <a:pPr marL="0" indent="0">
              <a:buNone/>
            </a:pPr>
            <a:endParaRPr lang="en-US" sz="2800" dirty="0"/>
          </a:p>
          <a:p>
            <a:r>
              <a:rPr lang="en-US" sz="2800" dirty="0"/>
              <a:t>Having biological relatives with body dysmorphic disorder</a:t>
            </a:r>
          </a:p>
          <a:p>
            <a:r>
              <a:rPr lang="en-US" sz="2800" dirty="0"/>
              <a:t>Negative life experiences, such as childhood teasing</a:t>
            </a:r>
          </a:p>
          <a:p>
            <a:r>
              <a:rPr lang="en-US" sz="2800" dirty="0"/>
              <a:t>Personality traits, including </a:t>
            </a:r>
            <a:r>
              <a:rPr lang="en-US" sz="2800" i="1" dirty="0"/>
              <a:t>low self-esteem</a:t>
            </a:r>
          </a:p>
          <a:p>
            <a:r>
              <a:rPr lang="en-US" sz="2800" i="1" dirty="0"/>
              <a:t>Societal pressure </a:t>
            </a:r>
            <a:r>
              <a:rPr lang="en-US" sz="2800" dirty="0"/>
              <a:t>or expectations of beauty</a:t>
            </a:r>
          </a:p>
          <a:p>
            <a:r>
              <a:rPr lang="en-US" sz="2800" dirty="0"/>
              <a:t>Having another psychiatric disorder, such as anxiety or depression</a:t>
            </a:r>
          </a:p>
        </p:txBody>
      </p:sp>
      <p:pic>
        <p:nvPicPr>
          <p:cNvPr id="4" name="Picture 3"/>
          <p:cNvPicPr>
            <a:picLocks noChangeAspect="1"/>
          </p:cNvPicPr>
          <p:nvPr/>
        </p:nvPicPr>
        <p:blipFill>
          <a:blip r:embed="rId2"/>
          <a:stretch>
            <a:fillRect/>
          </a:stretch>
        </p:blipFill>
        <p:spPr>
          <a:xfrm>
            <a:off x="9692423" y="3608550"/>
            <a:ext cx="2499577" cy="3249450"/>
          </a:xfrm>
          <a:prstGeom prst="rect">
            <a:avLst/>
          </a:prstGeom>
        </p:spPr>
      </p:pic>
    </p:spTree>
    <p:extLst>
      <p:ext uri="{BB962C8B-B14F-4D97-AF65-F5344CB8AC3E}">
        <p14:creationId xmlns:p14="http://schemas.microsoft.com/office/powerpoint/2010/main" val="2969106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32013"/>
            <a:ext cx="9067800" cy="1050877"/>
          </a:xfrm>
        </p:spPr>
        <p:txBody>
          <a:bodyPr/>
          <a:lstStyle/>
          <a:p>
            <a:r>
              <a:rPr lang="en-US" dirty="0" smtClean="0"/>
              <a:t>The problem with Cosmetic Surgeries</a:t>
            </a:r>
            <a:endParaRPr lang="en-US" dirty="0"/>
          </a:p>
        </p:txBody>
      </p:sp>
      <p:sp>
        <p:nvSpPr>
          <p:cNvPr id="3" name="Content Placeholder 2"/>
          <p:cNvSpPr>
            <a:spLocks noGrp="1"/>
          </p:cNvSpPr>
          <p:nvPr>
            <p:ph idx="1"/>
          </p:nvPr>
        </p:nvSpPr>
        <p:spPr>
          <a:xfrm>
            <a:off x="1104900" y="1542197"/>
            <a:ext cx="9067800" cy="4782403"/>
          </a:xfrm>
        </p:spPr>
        <p:txBody>
          <a:bodyPr>
            <a:normAutofit/>
          </a:bodyPr>
          <a:lstStyle/>
          <a:p>
            <a:r>
              <a:rPr lang="en-US" sz="2800" dirty="0"/>
              <a:t>While it may seem that a procedure to fix your perceived flaw is a good option, skin (dermatologic) procedures, cosmetic surgery, dentistry or other approaches usually don't relieve the stress and shame of body dysmorphic disorder. </a:t>
            </a:r>
          </a:p>
        </p:txBody>
      </p:sp>
      <p:pic>
        <p:nvPicPr>
          <p:cNvPr id="4" name="Picture 3"/>
          <p:cNvPicPr>
            <a:picLocks noChangeAspect="1"/>
          </p:cNvPicPr>
          <p:nvPr/>
        </p:nvPicPr>
        <p:blipFill>
          <a:blip r:embed="rId2"/>
          <a:stretch>
            <a:fillRect/>
          </a:stretch>
        </p:blipFill>
        <p:spPr>
          <a:xfrm>
            <a:off x="5039284" y="3812024"/>
            <a:ext cx="3505504" cy="2895851"/>
          </a:xfrm>
          <a:prstGeom prst="rect">
            <a:avLst/>
          </a:prstGeom>
        </p:spPr>
      </p:pic>
    </p:spTree>
    <p:extLst>
      <p:ext uri="{BB962C8B-B14F-4D97-AF65-F5344CB8AC3E}">
        <p14:creationId xmlns:p14="http://schemas.microsoft.com/office/powerpoint/2010/main" val="2264660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40064"/>
            <a:ext cx="9067800" cy="988235"/>
          </a:xfrm>
        </p:spPr>
        <p:txBody>
          <a:bodyPr/>
          <a:lstStyle/>
          <a:p>
            <a:r>
              <a:rPr lang="en-US" dirty="0" smtClean="0"/>
              <a:t>Never Satisfied</a:t>
            </a:r>
            <a:endParaRPr lang="en-US" dirty="0"/>
          </a:p>
        </p:txBody>
      </p:sp>
      <p:sp>
        <p:nvSpPr>
          <p:cNvPr id="3" name="Content Placeholder 2"/>
          <p:cNvSpPr>
            <a:spLocks noGrp="1"/>
          </p:cNvSpPr>
          <p:nvPr>
            <p:ph idx="1"/>
          </p:nvPr>
        </p:nvSpPr>
        <p:spPr>
          <a:xfrm>
            <a:off x="1104900" y="1337481"/>
            <a:ext cx="9067800" cy="4987119"/>
          </a:xfrm>
        </p:spPr>
        <p:txBody>
          <a:bodyPr>
            <a:normAutofit/>
          </a:bodyPr>
          <a:lstStyle/>
          <a:p>
            <a:r>
              <a:rPr lang="en-US" sz="2800" dirty="0"/>
              <a:t>You may not perceive the results you hoped for, or you may simply begin obsessing about another aspect of your appearance and seek out more procedures</a:t>
            </a:r>
            <a:r>
              <a:rPr lang="en-US" sz="2800" dirty="0" smtClean="0"/>
              <a:t>.</a:t>
            </a:r>
          </a:p>
          <a:p>
            <a:r>
              <a:rPr lang="en-US" altLang="en-US" sz="2800" dirty="0"/>
              <a:t>35% </a:t>
            </a:r>
            <a:r>
              <a:rPr lang="en-US" altLang="en-US" sz="2800" dirty="0" smtClean="0"/>
              <a:t>of those with BDD have </a:t>
            </a:r>
            <a:r>
              <a:rPr lang="en-US" altLang="en-US" sz="2800" dirty="0"/>
              <a:t>cosmetic </a:t>
            </a:r>
            <a:r>
              <a:rPr lang="en-US" altLang="en-US" sz="2800" dirty="0" smtClean="0"/>
              <a:t>surgery</a:t>
            </a:r>
            <a:endParaRPr lang="en-US" altLang="en-US" sz="2800" dirty="0"/>
          </a:p>
          <a:p>
            <a:r>
              <a:rPr lang="en-US" altLang="en-US" sz="2800" dirty="0"/>
              <a:t>40% see a dermatologist</a:t>
            </a:r>
          </a:p>
          <a:p>
            <a:endParaRPr lang="en-US" sz="2800" dirty="0"/>
          </a:p>
          <a:p>
            <a:endParaRPr lang="en-US" sz="2800" dirty="0"/>
          </a:p>
        </p:txBody>
      </p:sp>
      <p:pic>
        <p:nvPicPr>
          <p:cNvPr id="5" name="Picture 4"/>
          <p:cNvPicPr>
            <a:picLocks noChangeAspect="1"/>
          </p:cNvPicPr>
          <p:nvPr/>
        </p:nvPicPr>
        <p:blipFill>
          <a:blip r:embed="rId2"/>
          <a:stretch>
            <a:fillRect/>
          </a:stretch>
        </p:blipFill>
        <p:spPr>
          <a:xfrm>
            <a:off x="6007290" y="3688890"/>
            <a:ext cx="3095767" cy="2635710"/>
          </a:xfrm>
          <a:prstGeom prst="rect">
            <a:avLst/>
          </a:prstGeom>
        </p:spPr>
      </p:pic>
    </p:spTree>
    <p:extLst>
      <p:ext uri="{BB962C8B-B14F-4D97-AF65-F5344CB8AC3E}">
        <p14:creationId xmlns:p14="http://schemas.microsoft.com/office/powerpoint/2010/main" val="3057223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4900" y="593766"/>
            <a:ext cx="9067800" cy="5730834"/>
          </a:xfrm>
        </p:spPr>
        <p:txBody>
          <a:bodyPr/>
          <a:lstStyle/>
          <a:p>
            <a:r>
              <a:rPr lang="en-US" sz="2800" dirty="0"/>
              <a:t>For some people, trichotillomania may be mild and generally manageable. For others, the compulsive urge to pull hair is overwhelming. Some treatment options have helped many people reduce their hair pulling or stop entirely</a:t>
            </a:r>
            <a:r>
              <a:rPr lang="en-US" dirty="0"/>
              <a:t>.</a:t>
            </a:r>
          </a:p>
        </p:txBody>
      </p:sp>
      <p:pic>
        <p:nvPicPr>
          <p:cNvPr id="4" name="Picture 3"/>
          <p:cNvPicPr>
            <a:picLocks noChangeAspect="1"/>
          </p:cNvPicPr>
          <p:nvPr/>
        </p:nvPicPr>
        <p:blipFill>
          <a:blip r:embed="rId2"/>
          <a:stretch>
            <a:fillRect/>
          </a:stretch>
        </p:blipFill>
        <p:spPr>
          <a:xfrm>
            <a:off x="4053386" y="3064633"/>
            <a:ext cx="4012442" cy="2571892"/>
          </a:xfrm>
          <a:prstGeom prst="rect">
            <a:avLst/>
          </a:prstGeom>
        </p:spPr>
      </p:pic>
    </p:spTree>
    <p:extLst>
      <p:ext uri="{BB962C8B-B14F-4D97-AF65-F5344CB8AC3E}">
        <p14:creationId xmlns:p14="http://schemas.microsoft.com/office/powerpoint/2010/main" val="969695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32013"/>
            <a:ext cx="9067800" cy="900752"/>
          </a:xfrm>
        </p:spPr>
        <p:txBody>
          <a:bodyPr>
            <a:normAutofit fontScale="90000"/>
          </a:bodyPr>
          <a:lstStyle/>
          <a:p>
            <a:r>
              <a:rPr lang="en-US" dirty="0" smtClean="0"/>
              <a:t>Treatment for Body Dysmorphic Disorder</a:t>
            </a:r>
            <a:endParaRPr lang="en-US" dirty="0"/>
          </a:p>
        </p:txBody>
      </p:sp>
      <p:sp>
        <p:nvSpPr>
          <p:cNvPr id="3" name="Content Placeholder 2"/>
          <p:cNvSpPr>
            <a:spLocks noGrp="1"/>
          </p:cNvSpPr>
          <p:nvPr>
            <p:ph idx="1"/>
          </p:nvPr>
        </p:nvSpPr>
        <p:spPr>
          <a:xfrm>
            <a:off x="1104900" y="1419367"/>
            <a:ext cx="9067800" cy="4905233"/>
          </a:xfrm>
        </p:spPr>
        <p:txBody>
          <a:bodyPr>
            <a:normAutofit/>
          </a:bodyPr>
          <a:lstStyle/>
          <a:p>
            <a:r>
              <a:rPr lang="en-US" sz="2800" dirty="0"/>
              <a:t>Treatment of body dysmorphic disorder can be difficult, especially if you aren't a willing and active participant in your care. But treatment can be successful. </a:t>
            </a:r>
            <a:endParaRPr lang="en-US" sz="2800" dirty="0" smtClean="0"/>
          </a:p>
          <a:p>
            <a:r>
              <a:rPr lang="en-US" sz="2800" dirty="0" smtClean="0"/>
              <a:t>The </a:t>
            </a:r>
            <a:r>
              <a:rPr lang="en-US" sz="2800" dirty="0"/>
              <a:t>two main treatments for body dysmorphic disorder are </a:t>
            </a:r>
            <a:r>
              <a:rPr lang="en-US" sz="2800" i="1" dirty="0"/>
              <a:t>cognitive behavioral therapy </a:t>
            </a:r>
            <a:r>
              <a:rPr lang="en-US" sz="2800" dirty="0"/>
              <a:t>and </a:t>
            </a:r>
            <a:r>
              <a:rPr lang="en-US" sz="2800" i="1" dirty="0"/>
              <a:t>medications</a:t>
            </a:r>
            <a:r>
              <a:rPr lang="en-US" sz="2800" dirty="0"/>
              <a:t>. Often, treatment involves a combination of these.</a:t>
            </a:r>
          </a:p>
        </p:txBody>
      </p:sp>
      <p:sp>
        <p:nvSpPr>
          <p:cNvPr id="4" name="TextBox 3"/>
          <p:cNvSpPr txBox="1"/>
          <p:nvPr/>
        </p:nvSpPr>
        <p:spPr>
          <a:xfrm>
            <a:off x="-573206" y="1432594"/>
            <a:ext cx="184731" cy="369332"/>
          </a:xfrm>
          <a:prstGeom prst="rect">
            <a:avLst/>
          </a:prstGeom>
          <a:noFill/>
          <a:ln>
            <a:solidFill>
              <a:schemeClr val="tx2">
                <a:lumMod val="20000"/>
                <a:lumOff val="80000"/>
              </a:schemeClr>
            </a:solidFill>
          </a:ln>
        </p:spPr>
        <p:txBody>
          <a:bodyPr wrap="none" rtlCol="0" anchor="ctr" anchorCtr="1">
            <a:spAutoFit/>
          </a:bodyPr>
          <a:lstStyle/>
          <a:p>
            <a:endParaRPr lang="en-US" dirty="0"/>
          </a:p>
        </p:txBody>
      </p:sp>
      <p:pic>
        <p:nvPicPr>
          <p:cNvPr id="5" name="Picture 4"/>
          <p:cNvPicPr>
            <a:picLocks noChangeAspect="1"/>
          </p:cNvPicPr>
          <p:nvPr/>
        </p:nvPicPr>
        <p:blipFill>
          <a:blip r:embed="rId2"/>
          <a:stretch>
            <a:fillRect/>
          </a:stretch>
        </p:blipFill>
        <p:spPr>
          <a:xfrm>
            <a:off x="3976901" y="4513931"/>
            <a:ext cx="4456562" cy="1810669"/>
          </a:xfrm>
          <a:prstGeom prst="rect">
            <a:avLst/>
          </a:prstGeom>
        </p:spPr>
      </p:pic>
    </p:spTree>
    <p:extLst>
      <p:ext uri="{BB962C8B-B14F-4D97-AF65-F5344CB8AC3E}">
        <p14:creationId xmlns:p14="http://schemas.microsoft.com/office/powerpoint/2010/main" val="2633755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36478"/>
            <a:ext cx="9067800" cy="1187355"/>
          </a:xfrm>
        </p:spPr>
        <p:txBody>
          <a:bodyPr/>
          <a:lstStyle/>
          <a:p>
            <a:r>
              <a:rPr lang="en-US" dirty="0" smtClean="0"/>
              <a:t>Cognitive Behavioral Therapy</a:t>
            </a:r>
            <a:endParaRPr lang="en-US" dirty="0"/>
          </a:p>
        </p:txBody>
      </p:sp>
      <p:sp>
        <p:nvSpPr>
          <p:cNvPr id="3" name="Content Placeholder 2"/>
          <p:cNvSpPr>
            <a:spLocks noGrp="1"/>
          </p:cNvSpPr>
          <p:nvPr>
            <p:ph idx="1"/>
          </p:nvPr>
        </p:nvSpPr>
        <p:spPr>
          <a:xfrm>
            <a:off x="1104900" y="1555845"/>
            <a:ext cx="9067800" cy="4768755"/>
          </a:xfrm>
        </p:spPr>
        <p:txBody>
          <a:bodyPr>
            <a:normAutofit/>
          </a:bodyPr>
          <a:lstStyle/>
          <a:p>
            <a:r>
              <a:rPr lang="en-US" sz="2800" dirty="0" smtClean="0"/>
              <a:t>Helps you stop </a:t>
            </a:r>
            <a:r>
              <a:rPr lang="en-US" sz="2800" dirty="0"/>
              <a:t>automatic negative thoughts and to see yourself in a more realistic and positive way</a:t>
            </a:r>
          </a:p>
          <a:p>
            <a:r>
              <a:rPr lang="en-US" sz="2800" dirty="0" smtClean="0"/>
              <a:t>Helps you learn </a:t>
            </a:r>
            <a:r>
              <a:rPr lang="en-US" sz="2800" dirty="0"/>
              <a:t>healthy ways to handle urges or rituals, such as mirror checking or skin picking</a:t>
            </a:r>
          </a:p>
          <a:p>
            <a:r>
              <a:rPr lang="en-US" sz="2800" dirty="0" smtClean="0"/>
              <a:t>Teaches </a:t>
            </a:r>
            <a:r>
              <a:rPr lang="en-US" sz="2800" dirty="0"/>
              <a:t>you other healthy behaviors, such as how to socialize with others</a:t>
            </a:r>
          </a:p>
          <a:p>
            <a:endParaRPr lang="en-US" sz="2800" dirty="0"/>
          </a:p>
        </p:txBody>
      </p:sp>
      <p:pic>
        <p:nvPicPr>
          <p:cNvPr id="4" name="Picture 3"/>
          <p:cNvPicPr>
            <a:picLocks noChangeAspect="1"/>
          </p:cNvPicPr>
          <p:nvPr/>
        </p:nvPicPr>
        <p:blipFill>
          <a:blip r:embed="rId2"/>
          <a:stretch>
            <a:fillRect/>
          </a:stretch>
        </p:blipFill>
        <p:spPr>
          <a:xfrm>
            <a:off x="5638800" y="4303569"/>
            <a:ext cx="3538105" cy="2253043"/>
          </a:xfrm>
          <a:prstGeom prst="rect">
            <a:avLst/>
          </a:prstGeom>
        </p:spPr>
      </p:pic>
    </p:spTree>
    <p:extLst>
      <p:ext uri="{BB962C8B-B14F-4D97-AF65-F5344CB8AC3E}">
        <p14:creationId xmlns:p14="http://schemas.microsoft.com/office/powerpoint/2010/main" val="708741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84178"/>
            <a:ext cx="9067800" cy="703178"/>
          </a:xfrm>
        </p:spPr>
        <p:txBody>
          <a:bodyPr>
            <a:normAutofit fontScale="90000"/>
          </a:bodyPr>
          <a:lstStyle/>
          <a:p>
            <a:r>
              <a:rPr lang="en-US" dirty="0" smtClean="0"/>
              <a:t>Medication</a:t>
            </a:r>
            <a:endParaRPr lang="en-US" dirty="0"/>
          </a:p>
        </p:txBody>
      </p:sp>
      <p:sp>
        <p:nvSpPr>
          <p:cNvPr id="3" name="Content Placeholder 2"/>
          <p:cNvSpPr>
            <a:spLocks noGrp="1"/>
          </p:cNvSpPr>
          <p:nvPr>
            <p:ph idx="1"/>
          </p:nvPr>
        </p:nvSpPr>
        <p:spPr/>
        <p:txBody>
          <a:bodyPr>
            <a:normAutofit/>
          </a:bodyPr>
          <a:lstStyle/>
          <a:p>
            <a:r>
              <a:rPr lang="en-US" sz="2800" dirty="0"/>
              <a:t>Although there are no medications specifically approved by the </a:t>
            </a:r>
            <a:r>
              <a:rPr lang="en-US" sz="2800" dirty="0" smtClean="0"/>
              <a:t>FDA </a:t>
            </a:r>
            <a:r>
              <a:rPr lang="en-US" sz="2800" dirty="0"/>
              <a:t>to treat body dysmorphic disorder, </a:t>
            </a:r>
            <a:r>
              <a:rPr lang="en-US" sz="2800" i="1" dirty="0" smtClean="0"/>
              <a:t>SSRIs</a:t>
            </a:r>
            <a:r>
              <a:rPr lang="en-US" sz="2800" dirty="0" smtClean="0"/>
              <a:t> may be prescribed to help balance </a:t>
            </a:r>
            <a:r>
              <a:rPr lang="en-US" sz="2800" i="1" dirty="0" smtClean="0"/>
              <a:t>serotonin</a:t>
            </a:r>
            <a:r>
              <a:rPr lang="en-US" sz="2800" dirty="0" smtClean="0"/>
              <a:t> levels in the brains of those with BDD. </a:t>
            </a:r>
            <a:endParaRPr lang="en-US" sz="2800" dirty="0"/>
          </a:p>
        </p:txBody>
      </p:sp>
      <p:pic>
        <p:nvPicPr>
          <p:cNvPr id="4" name="Picture 3"/>
          <p:cNvPicPr>
            <a:picLocks noChangeAspect="1"/>
          </p:cNvPicPr>
          <p:nvPr/>
        </p:nvPicPr>
        <p:blipFill>
          <a:blip r:embed="rId2"/>
          <a:stretch>
            <a:fillRect/>
          </a:stretch>
        </p:blipFill>
        <p:spPr>
          <a:xfrm>
            <a:off x="4980117" y="3533315"/>
            <a:ext cx="4115157" cy="3121423"/>
          </a:xfrm>
          <a:prstGeom prst="rect">
            <a:avLst/>
          </a:prstGeom>
        </p:spPr>
      </p:pic>
    </p:spTree>
    <p:extLst>
      <p:ext uri="{BB962C8B-B14F-4D97-AF65-F5344CB8AC3E}">
        <p14:creationId xmlns:p14="http://schemas.microsoft.com/office/powerpoint/2010/main" val="3043621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63773"/>
            <a:ext cx="9067800" cy="955343"/>
          </a:xfrm>
        </p:spPr>
        <p:txBody>
          <a:bodyPr/>
          <a:lstStyle/>
          <a:p>
            <a:r>
              <a:rPr lang="en-US" dirty="0" smtClean="0"/>
              <a:t>Is Hospitalization Necessary?</a:t>
            </a:r>
            <a:endParaRPr lang="en-US" dirty="0"/>
          </a:p>
        </p:txBody>
      </p:sp>
      <p:sp>
        <p:nvSpPr>
          <p:cNvPr id="3" name="Content Placeholder 2"/>
          <p:cNvSpPr>
            <a:spLocks noGrp="1"/>
          </p:cNvSpPr>
          <p:nvPr>
            <p:ph idx="1"/>
          </p:nvPr>
        </p:nvSpPr>
        <p:spPr>
          <a:xfrm>
            <a:off x="1104900" y="1392072"/>
            <a:ext cx="9067800" cy="4932528"/>
          </a:xfrm>
        </p:spPr>
        <p:txBody>
          <a:bodyPr>
            <a:normAutofit/>
          </a:bodyPr>
          <a:lstStyle/>
          <a:p>
            <a:r>
              <a:rPr lang="en-US" sz="2800" dirty="0" smtClean="0"/>
              <a:t>Like with many other disorders, </a:t>
            </a:r>
            <a:r>
              <a:rPr lang="en-US" sz="2800" dirty="0"/>
              <a:t>i</a:t>
            </a:r>
            <a:r>
              <a:rPr lang="en-US" sz="2800" dirty="0" smtClean="0"/>
              <a:t>n </a:t>
            </a:r>
            <a:r>
              <a:rPr lang="en-US" sz="2800" dirty="0"/>
              <a:t>some cases, your body dysmorphic disorder symptoms may be so severe that you require psychiatric hospitalization</a:t>
            </a:r>
            <a:r>
              <a:rPr lang="en-US" sz="2800" dirty="0" smtClean="0"/>
              <a:t>.</a:t>
            </a:r>
          </a:p>
          <a:p>
            <a:r>
              <a:rPr lang="en-US" sz="2800" dirty="0" smtClean="0"/>
              <a:t>Psychiatric </a:t>
            </a:r>
            <a:r>
              <a:rPr lang="en-US" sz="2800" dirty="0"/>
              <a:t>hospitalization is generally recommended only when you aren't able to care for yourself properly or when you're in immediate danger of harming yourself.</a:t>
            </a:r>
          </a:p>
        </p:txBody>
      </p:sp>
      <p:pic>
        <p:nvPicPr>
          <p:cNvPr id="4" name="Picture 3"/>
          <p:cNvPicPr>
            <a:picLocks noChangeAspect="1"/>
          </p:cNvPicPr>
          <p:nvPr/>
        </p:nvPicPr>
        <p:blipFill>
          <a:blip r:embed="rId2"/>
          <a:stretch>
            <a:fillRect/>
          </a:stretch>
        </p:blipFill>
        <p:spPr>
          <a:xfrm>
            <a:off x="7697336" y="4312195"/>
            <a:ext cx="2334336" cy="2545805"/>
          </a:xfrm>
          <a:prstGeom prst="rect">
            <a:avLst/>
          </a:prstGeom>
        </p:spPr>
      </p:pic>
    </p:spTree>
    <p:extLst>
      <p:ext uri="{BB962C8B-B14F-4D97-AF65-F5344CB8AC3E}">
        <p14:creationId xmlns:p14="http://schemas.microsoft.com/office/powerpoint/2010/main" val="2067600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sz="2800" dirty="0" smtClean="0"/>
              <a:t>MayoClinic.org</a:t>
            </a:r>
          </a:p>
          <a:p>
            <a:r>
              <a:rPr lang="en-US" sz="2800" smtClean="0"/>
              <a:t>PsychCentral.com</a:t>
            </a:r>
            <a:endParaRPr lang="en-US" sz="2800"/>
          </a:p>
        </p:txBody>
      </p:sp>
    </p:spTree>
    <p:extLst>
      <p:ext uri="{BB962C8B-B14F-4D97-AF65-F5344CB8AC3E}">
        <p14:creationId xmlns:p14="http://schemas.microsoft.com/office/powerpoint/2010/main" val="274572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
            <a:ext cx="9262258" cy="1199408"/>
          </a:xfrm>
        </p:spPr>
        <p:txBody>
          <a:bodyPr>
            <a:normAutofit fontScale="90000"/>
          </a:bodyPr>
          <a:lstStyle/>
          <a:p>
            <a:r>
              <a:rPr lang="en-US" dirty="0" smtClean="0"/>
              <a:t>What are the symptoms of trichotillomania?</a:t>
            </a:r>
            <a:endParaRPr lang="en-US" dirty="0"/>
          </a:p>
        </p:txBody>
      </p:sp>
      <p:sp>
        <p:nvSpPr>
          <p:cNvPr id="3" name="Content Placeholder 2"/>
          <p:cNvSpPr>
            <a:spLocks noGrp="1"/>
          </p:cNvSpPr>
          <p:nvPr>
            <p:ph idx="1"/>
          </p:nvPr>
        </p:nvSpPr>
        <p:spPr>
          <a:xfrm>
            <a:off x="938151" y="1199409"/>
            <a:ext cx="9334005" cy="5125191"/>
          </a:xfrm>
        </p:spPr>
        <p:txBody>
          <a:bodyPr>
            <a:normAutofit/>
          </a:bodyPr>
          <a:lstStyle/>
          <a:p>
            <a:r>
              <a:rPr lang="en-US" sz="2800" dirty="0" smtClean="0"/>
              <a:t>In addition to repeatedly </a:t>
            </a:r>
            <a:r>
              <a:rPr lang="en-US" sz="2800" dirty="0"/>
              <a:t>pulling your hair out, </a:t>
            </a:r>
            <a:r>
              <a:rPr lang="en-US" sz="2800" dirty="0" smtClean="0"/>
              <a:t>the following symptoms are often also present:</a:t>
            </a:r>
            <a:endParaRPr lang="en-US" sz="2800" dirty="0"/>
          </a:p>
          <a:p>
            <a:r>
              <a:rPr lang="en-US" sz="2800" dirty="0" smtClean="0"/>
              <a:t>An </a:t>
            </a:r>
            <a:r>
              <a:rPr lang="en-US" sz="2800" i="1" dirty="0" smtClean="0"/>
              <a:t>increasing sense of tension before pulling</a:t>
            </a:r>
            <a:r>
              <a:rPr lang="en-US" sz="2800" dirty="0" smtClean="0"/>
              <a:t>, </a:t>
            </a:r>
            <a:r>
              <a:rPr lang="en-US" sz="2800" dirty="0"/>
              <a:t>or when you try to resist </a:t>
            </a:r>
            <a:r>
              <a:rPr lang="en-US" sz="2800" dirty="0" smtClean="0"/>
              <a:t>pulling</a:t>
            </a:r>
            <a:endParaRPr lang="en-US" sz="2800" dirty="0"/>
          </a:p>
          <a:p>
            <a:r>
              <a:rPr lang="en-US" sz="2800" dirty="0"/>
              <a:t>A </a:t>
            </a:r>
            <a:r>
              <a:rPr lang="en-US" sz="2800" i="1" dirty="0"/>
              <a:t>sense of pleasure or relief after the hair is pulled</a:t>
            </a:r>
          </a:p>
          <a:p>
            <a:r>
              <a:rPr lang="en-US" sz="2800" dirty="0"/>
              <a:t>Shortened hair or </a:t>
            </a:r>
            <a:r>
              <a:rPr lang="en-US" sz="2800" i="1" dirty="0"/>
              <a:t>thinned or bald areas on the scalp </a:t>
            </a:r>
            <a:r>
              <a:rPr lang="en-US" sz="2800" dirty="0"/>
              <a:t>or other areas of your body, including sparse or missing eyelashes or eyebrows</a:t>
            </a:r>
          </a:p>
          <a:p>
            <a:endParaRPr lang="en-US" sz="2800" dirty="0"/>
          </a:p>
        </p:txBody>
      </p:sp>
      <p:pic>
        <p:nvPicPr>
          <p:cNvPr id="4" name="Picture 3"/>
          <p:cNvPicPr>
            <a:picLocks noChangeAspect="1"/>
          </p:cNvPicPr>
          <p:nvPr/>
        </p:nvPicPr>
        <p:blipFill>
          <a:blip r:embed="rId2"/>
          <a:stretch>
            <a:fillRect/>
          </a:stretch>
        </p:blipFill>
        <p:spPr>
          <a:xfrm>
            <a:off x="5225955" y="4613227"/>
            <a:ext cx="2921758" cy="2101471"/>
          </a:xfrm>
          <a:prstGeom prst="rect">
            <a:avLst/>
          </a:prstGeom>
        </p:spPr>
      </p:pic>
    </p:spTree>
    <p:extLst>
      <p:ext uri="{BB962C8B-B14F-4D97-AF65-F5344CB8AC3E}">
        <p14:creationId xmlns:p14="http://schemas.microsoft.com/office/powerpoint/2010/main" val="293750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98764"/>
            <a:ext cx="9067800" cy="866898"/>
          </a:xfrm>
        </p:spPr>
        <p:txBody>
          <a:bodyPr/>
          <a:lstStyle/>
          <a:p>
            <a:r>
              <a:rPr lang="en-US" dirty="0" smtClean="0"/>
              <a:t>Other Symptoms</a:t>
            </a:r>
            <a:endParaRPr lang="en-US" dirty="0"/>
          </a:p>
        </p:txBody>
      </p:sp>
      <p:sp>
        <p:nvSpPr>
          <p:cNvPr id="3" name="Content Placeholder 2"/>
          <p:cNvSpPr>
            <a:spLocks noGrp="1"/>
          </p:cNvSpPr>
          <p:nvPr>
            <p:ph idx="1"/>
          </p:nvPr>
        </p:nvSpPr>
        <p:spPr>
          <a:xfrm>
            <a:off x="1104900" y="1662545"/>
            <a:ext cx="9067800" cy="4662055"/>
          </a:xfrm>
        </p:spPr>
        <p:txBody>
          <a:bodyPr>
            <a:normAutofit/>
          </a:bodyPr>
          <a:lstStyle/>
          <a:p>
            <a:r>
              <a:rPr lang="en-US" sz="2800" dirty="0"/>
              <a:t>Preference for specific types of hair, </a:t>
            </a:r>
            <a:r>
              <a:rPr lang="en-US" sz="2800" i="1" dirty="0"/>
              <a:t>rituals</a:t>
            </a:r>
            <a:r>
              <a:rPr lang="en-US" sz="2800" dirty="0"/>
              <a:t> that accompany hair pulling or patterns of hair pulling</a:t>
            </a:r>
          </a:p>
          <a:p>
            <a:r>
              <a:rPr lang="en-US" sz="2800" dirty="0"/>
              <a:t>Biting, chewing or eating pulled-out hair</a:t>
            </a:r>
          </a:p>
          <a:p>
            <a:r>
              <a:rPr lang="en-US" sz="2800" dirty="0"/>
              <a:t>Playing with pulled-out hair or rubbing it across your lips or face</a:t>
            </a:r>
          </a:p>
        </p:txBody>
      </p:sp>
      <p:pic>
        <p:nvPicPr>
          <p:cNvPr id="4" name="Picture 3"/>
          <p:cNvPicPr>
            <a:picLocks noChangeAspect="1"/>
          </p:cNvPicPr>
          <p:nvPr/>
        </p:nvPicPr>
        <p:blipFill>
          <a:blip r:embed="rId2"/>
          <a:stretch>
            <a:fillRect/>
          </a:stretch>
        </p:blipFill>
        <p:spPr>
          <a:xfrm>
            <a:off x="4312693" y="3865444"/>
            <a:ext cx="3575713" cy="2630890"/>
          </a:xfrm>
          <a:prstGeom prst="rect">
            <a:avLst/>
          </a:prstGeom>
        </p:spPr>
      </p:pic>
    </p:spTree>
    <p:extLst>
      <p:ext uri="{BB962C8B-B14F-4D97-AF65-F5344CB8AC3E}">
        <p14:creationId xmlns:p14="http://schemas.microsoft.com/office/powerpoint/2010/main" val="16967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44384"/>
            <a:ext cx="9067800" cy="843148"/>
          </a:xfrm>
        </p:spPr>
        <p:txBody>
          <a:bodyPr/>
          <a:lstStyle/>
          <a:p>
            <a:r>
              <a:rPr lang="en-US" dirty="0" smtClean="0"/>
              <a:t>Other behaviors</a:t>
            </a:r>
            <a:endParaRPr lang="en-US" dirty="0"/>
          </a:p>
        </p:txBody>
      </p:sp>
      <p:sp>
        <p:nvSpPr>
          <p:cNvPr id="3" name="Content Placeholder 2"/>
          <p:cNvSpPr>
            <a:spLocks noGrp="1"/>
          </p:cNvSpPr>
          <p:nvPr>
            <p:ph idx="1"/>
          </p:nvPr>
        </p:nvSpPr>
        <p:spPr>
          <a:xfrm>
            <a:off x="1104900" y="3302758"/>
            <a:ext cx="9167256" cy="3657600"/>
          </a:xfrm>
        </p:spPr>
        <p:txBody>
          <a:bodyPr>
            <a:normAutofit/>
          </a:bodyPr>
          <a:lstStyle/>
          <a:p>
            <a:r>
              <a:rPr lang="en-US" sz="2800" dirty="0"/>
              <a:t>Most people who have trichotillomania also will pick their </a:t>
            </a:r>
            <a:r>
              <a:rPr lang="en-US" sz="2800" dirty="0" smtClean="0"/>
              <a:t>skin (we’ll talk about next), </a:t>
            </a:r>
            <a:r>
              <a:rPr lang="en-US" sz="2800" dirty="0"/>
              <a:t>bite their nails or chew their lips</a:t>
            </a:r>
            <a:r>
              <a:rPr lang="en-US" sz="2800" dirty="0" smtClean="0"/>
              <a:t>.</a:t>
            </a:r>
          </a:p>
          <a:p>
            <a:r>
              <a:rPr lang="en-US" sz="2800" dirty="0" smtClean="0"/>
              <a:t> </a:t>
            </a:r>
            <a:r>
              <a:rPr lang="en-US" sz="2800" dirty="0"/>
              <a:t>Sometimes pulling hairs from pets or dolls or from materials, such as clothes or blankets, may be a sign</a:t>
            </a:r>
            <a:r>
              <a:rPr lang="en-US" sz="2800" dirty="0" smtClean="0"/>
              <a:t>.</a:t>
            </a:r>
          </a:p>
          <a:p>
            <a:r>
              <a:rPr lang="en-US" sz="2800" dirty="0" smtClean="0"/>
              <a:t> </a:t>
            </a:r>
            <a:r>
              <a:rPr lang="en-US" sz="2800" dirty="0"/>
              <a:t>Most people with trichotillomania pull hair in private and generally try to hide the disorder from others.</a:t>
            </a:r>
          </a:p>
        </p:txBody>
      </p:sp>
      <p:pic>
        <p:nvPicPr>
          <p:cNvPr id="4" name="Picture 3"/>
          <p:cNvPicPr>
            <a:picLocks noChangeAspect="1"/>
          </p:cNvPicPr>
          <p:nvPr/>
        </p:nvPicPr>
        <p:blipFill>
          <a:blip r:embed="rId2"/>
          <a:stretch>
            <a:fillRect/>
          </a:stretch>
        </p:blipFill>
        <p:spPr>
          <a:xfrm>
            <a:off x="7273758" y="-1"/>
            <a:ext cx="2784641" cy="3166281"/>
          </a:xfrm>
          <a:prstGeom prst="rect">
            <a:avLst/>
          </a:prstGeom>
        </p:spPr>
      </p:pic>
    </p:spTree>
    <p:extLst>
      <p:ext uri="{BB962C8B-B14F-4D97-AF65-F5344CB8AC3E}">
        <p14:creationId xmlns:p14="http://schemas.microsoft.com/office/powerpoint/2010/main" val="277913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83128"/>
            <a:ext cx="9067800" cy="1021277"/>
          </a:xfrm>
        </p:spPr>
        <p:txBody>
          <a:bodyPr/>
          <a:lstStyle/>
          <a:p>
            <a:r>
              <a:rPr lang="en-US" dirty="0" smtClean="0"/>
              <a:t>Focused vs. Automatic Pulling</a:t>
            </a:r>
            <a:endParaRPr lang="en-US" dirty="0"/>
          </a:p>
        </p:txBody>
      </p:sp>
      <p:sp>
        <p:nvSpPr>
          <p:cNvPr id="3" name="Content Placeholder 2"/>
          <p:cNvSpPr>
            <a:spLocks noGrp="1"/>
          </p:cNvSpPr>
          <p:nvPr>
            <p:ph idx="1"/>
          </p:nvPr>
        </p:nvSpPr>
        <p:spPr>
          <a:xfrm>
            <a:off x="1104900" y="1187532"/>
            <a:ext cx="9067800" cy="5137068"/>
          </a:xfrm>
        </p:spPr>
        <p:txBody>
          <a:bodyPr/>
          <a:lstStyle/>
          <a:p>
            <a:r>
              <a:rPr lang="en-US" sz="2800" dirty="0"/>
              <a:t>For people with trichotillomania, hair pulling can be:</a:t>
            </a:r>
          </a:p>
          <a:p>
            <a:r>
              <a:rPr lang="en-US" sz="2800" b="1" dirty="0"/>
              <a:t>Focused.</a:t>
            </a:r>
            <a:r>
              <a:rPr lang="en-US" sz="2800" dirty="0"/>
              <a:t> Some people pull their hair </a:t>
            </a:r>
            <a:r>
              <a:rPr lang="en-US" sz="2800" i="1" dirty="0"/>
              <a:t>intentionally</a:t>
            </a:r>
            <a:r>
              <a:rPr lang="en-US" sz="2800" dirty="0"/>
              <a:t> to relieve tension or distress — for example, pulling hair out to get relief from the overwhelming urge to pull hair. Some people may develop </a:t>
            </a:r>
            <a:r>
              <a:rPr lang="en-US" sz="2800" i="1" dirty="0"/>
              <a:t>elaborate rituals </a:t>
            </a:r>
            <a:r>
              <a:rPr lang="en-US" sz="2800" dirty="0"/>
              <a:t>for pulling hair, such as finding just the right hair or biting pulled hairs.</a:t>
            </a:r>
          </a:p>
          <a:p>
            <a:r>
              <a:rPr lang="en-US" sz="2800" b="1" dirty="0"/>
              <a:t>Automatic.</a:t>
            </a:r>
            <a:r>
              <a:rPr lang="en-US" sz="2800" dirty="0"/>
              <a:t> Some people pull their hair </a:t>
            </a:r>
            <a:r>
              <a:rPr lang="en-US" sz="2800" i="1" dirty="0"/>
              <a:t>without even realizing they're doing it</a:t>
            </a:r>
            <a:r>
              <a:rPr lang="en-US" sz="2800" dirty="0"/>
              <a:t>, such as when they're bored, reading or watching TV.</a:t>
            </a:r>
          </a:p>
          <a:p>
            <a:endParaRPr lang="en-US" dirty="0"/>
          </a:p>
        </p:txBody>
      </p:sp>
      <p:pic>
        <p:nvPicPr>
          <p:cNvPr id="4" name="Picture 3"/>
          <p:cNvPicPr>
            <a:picLocks noChangeAspect="1"/>
          </p:cNvPicPr>
          <p:nvPr/>
        </p:nvPicPr>
        <p:blipFill>
          <a:blip r:embed="rId2"/>
          <a:stretch>
            <a:fillRect/>
          </a:stretch>
        </p:blipFill>
        <p:spPr>
          <a:xfrm>
            <a:off x="9486047" y="4403393"/>
            <a:ext cx="2223732" cy="2297658"/>
          </a:xfrm>
          <a:prstGeom prst="rect">
            <a:avLst/>
          </a:prstGeom>
        </p:spPr>
      </p:pic>
    </p:spTree>
    <p:extLst>
      <p:ext uri="{BB962C8B-B14F-4D97-AF65-F5344CB8AC3E}">
        <p14:creationId xmlns:p14="http://schemas.microsoft.com/office/powerpoint/2010/main" val="246648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62811"/>
          </a:xfrm>
        </p:spPr>
        <p:txBody>
          <a:bodyPr>
            <a:normAutofit fontScale="90000"/>
          </a:bodyPr>
          <a:lstStyle/>
          <a:p>
            <a:endParaRPr lang="en-US" dirty="0"/>
          </a:p>
        </p:txBody>
      </p:sp>
      <p:sp>
        <p:nvSpPr>
          <p:cNvPr id="3" name="Content Placeholder 2"/>
          <p:cNvSpPr>
            <a:spLocks noGrp="1"/>
          </p:cNvSpPr>
          <p:nvPr>
            <p:ph idx="1"/>
          </p:nvPr>
        </p:nvSpPr>
        <p:spPr>
          <a:xfrm>
            <a:off x="1104900" y="332509"/>
            <a:ext cx="9067800" cy="5992091"/>
          </a:xfrm>
        </p:spPr>
        <p:txBody>
          <a:bodyPr/>
          <a:lstStyle/>
          <a:p>
            <a:r>
              <a:rPr lang="en-US" sz="2800" dirty="0"/>
              <a:t>The same person may do both focused and automatic hair pulling, depending on the situation and mood. Certain positions or rituals may trigger hair pulling, such as resting your head on your hand or brushing your hair.</a:t>
            </a:r>
          </a:p>
          <a:p>
            <a:r>
              <a:rPr lang="en-US" sz="2800" dirty="0"/>
              <a:t>Trichotillomania is a long-term (chronic) disorder. Without treatment, symptoms can vary in severity over </a:t>
            </a:r>
            <a:r>
              <a:rPr lang="en-US" sz="2800" dirty="0" smtClean="0"/>
              <a:t>time.</a:t>
            </a:r>
            <a:endParaRPr lang="en-US" sz="2800" dirty="0"/>
          </a:p>
          <a:p>
            <a:endParaRPr lang="en-US" dirty="0"/>
          </a:p>
        </p:txBody>
      </p:sp>
      <p:pic>
        <p:nvPicPr>
          <p:cNvPr id="5" name="Picture 4"/>
          <p:cNvPicPr>
            <a:picLocks noChangeAspect="1"/>
          </p:cNvPicPr>
          <p:nvPr/>
        </p:nvPicPr>
        <p:blipFill>
          <a:blip r:embed="rId2"/>
          <a:stretch>
            <a:fillRect/>
          </a:stretch>
        </p:blipFill>
        <p:spPr>
          <a:xfrm>
            <a:off x="4517409" y="3523609"/>
            <a:ext cx="3493827" cy="2617884"/>
          </a:xfrm>
          <a:prstGeom prst="rect">
            <a:avLst/>
          </a:prstGeom>
        </p:spPr>
      </p:pic>
    </p:spTree>
    <p:extLst>
      <p:ext uri="{BB962C8B-B14F-4D97-AF65-F5344CB8AC3E}">
        <p14:creationId xmlns:p14="http://schemas.microsoft.com/office/powerpoint/2010/main" val="37715588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rrylishiou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errylishious design template" id="{5E0A075C-1E97-4B0E-A77D-74186D809D06}" vid="{72F1ED54-9361-4B2F-8BE4-6849EEC0D618}"/>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2007EFC-BA9F-484C-8B42-7C07F9A924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Berrylishious design slides</Template>
  <TotalTime>0</TotalTime>
  <Words>1713</Words>
  <Application>Microsoft Office PowerPoint</Application>
  <PresentationFormat>Widescreen</PresentationFormat>
  <Paragraphs>141</Paragraphs>
  <Slides>44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Calibri</vt:lpstr>
      <vt:lpstr>Wingdings 2</vt:lpstr>
      <vt:lpstr>Berrylishious design template</vt:lpstr>
      <vt:lpstr>OCD Related Disorders</vt:lpstr>
      <vt:lpstr>Trichotillomania (Hair-pulling Disorder)</vt:lpstr>
      <vt:lpstr>PowerPoint Presentation</vt:lpstr>
      <vt:lpstr>PowerPoint Presentation</vt:lpstr>
      <vt:lpstr>What are the symptoms of trichotillomania?</vt:lpstr>
      <vt:lpstr>Other Symptoms</vt:lpstr>
      <vt:lpstr>Other behaviors</vt:lpstr>
      <vt:lpstr>Focused vs. Automatic Pulling</vt:lpstr>
      <vt:lpstr>PowerPoint Presentation</vt:lpstr>
      <vt:lpstr>What causes Trichotillomania?</vt:lpstr>
      <vt:lpstr>PowerPoint Presentation</vt:lpstr>
      <vt:lpstr>What are the risk factors?</vt:lpstr>
      <vt:lpstr>Negative effects</vt:lpstr>
      <vt:lpstr>Embarrassment</vt:lpstr>
      <vt:lpstr>Physical Effects</vt:lpstr>
      <vt:lpstr>How do you treat TTM?</vt:lpstr>
      <vt:lpstr>Support</vt:lpstr>
      <vt:lpstr>  Excoriation (Skin-Picking) Disorder</vt:lpstr>
      <vt:lpstr>PowerPoint Presentation</vt:lpstr>
      <vt:lpstr>Causes, Risks, &amp; Treatment</vt:lpstr>
      <vt:lpstr>Body Dysmorphic Disorder (BDD)</vt:lpstr>
      <vt:lpstr>PowerPoint Presentation</vt:lpstr>
      <vt:lpstr>How many people are affected by BDD?</vt:lpstr>
      <vt:lpstr>PowerPoint Presentation</vt:lpstr>
      <vt:lpstr>Why have I never heard of this?</vt:lpstr>
      <vt:lpstr>How many people?</vt:lpstr>
      <vt:lpstr>PowerPoint Presentation</vt:lpstr>
      <vt:lpstr>Why don’t I know anyone with this?</vt:lpstr>
      <vt:lpstr>Can’t ever “fix” your flaws</vt:lpstr>
      <vt:lpstr>What are the symptoms of BDD?</vt:lpstr>
      <vt:lpstr>PowerPoint Presentation</vt:lpstr>
      <vt:lpstr>PowerPoint Presentation</vt:lpstr>
      <vt:lpstr>What do they obsess over?</vt:lpstr>
      <vt:lpstr>Delusional thinking</vt:lpstr>
      <vt:lpstr>What causes body dysmorphic disorder?</vt:lpstr>
      <vt:lpstr>When does it start?</vt:lpstr>
      <vt:lpstr>What factors put you at risk?</vt:lpstr>
      <vt:lpstr>The problem with Cosmetic Surgeries</vt:lpstr>
      <vt:lpstr>Never Satisfied</vt:lpstr>
      <vt:lpstr>Treatment for Body Dysmorphic Disorder</vt:lpstr>
      <vt:lpstr>Cognitive Behavioral Therapy</vt:lpstr>
      <vt:lpstr>Medication</vt:lpstr>
      <vt:lpstr>Is Hospitalization Necessary?</vt:lpstr>
      <vt:lpstr>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2015-08-29T13:16:29Z</dcterms:created>
  <dcterms:modified xsi:type="dcterms:W3CDTF">2015-08-29T13:33:37Z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TC034606329991</vt:lpwstr>
  </property>
</Properties>
</file>