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18"/>
  </p:notesMasterIdLst>
  <p:handoutMasterIdLst>
    <p:handoutMasterId r:id="rId19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6E21-E97A-4D20-9F6C-6466356049ED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D3BBD-4864-47F0-BDB8-A13D634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DE5C-7551-4FB6-9A18-A0BB9642A6F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124EE-7FC6-45F6-B755-4FBAB17B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7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12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85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829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93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77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14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19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6571" y="0"/>
            <a:ext cx="105954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33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58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" y="52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1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493988" y="-54"/>
            <a:ext cx="97536" cy="6858054"/>
          </a:xfrm>
          <a:prstGeom prst="rect">
            <a:avLst/>
          </a:prstGeom>
          <a:solidFill>
            <a:schemeClr val="bg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ltGray">
          <a:xfrm>
            <a:off x="-9068" y="12163"/>
            <a:ext cx="1465263" cy="68564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  <a:ex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36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800" y="12163"/>
            <a:ext cx="1463040" cy="1498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" name="Freeform 4"/>
          <p:cNvSpPr>
            <a:spLocks/>
          </p:cNvSpPr>
          <p:nvPr/>
        </p:nvSpPr>
        <p:spPr bwMode="ltGray">
          <a:xfrm>
            <a:off x="17127" y="1697038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ltGray">
          <a:xfrm>
            <a:off x="17127" y="3386138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9" name="Freeform 6"/>
          <p:cNvSpPr>
            <a:spLocks/>
          </p:cNvSpPr>
          <p:nvPr/>
        </p:nvSpPr>
        <p:spPr bwMode="ltGray">
          <a:xfrm>
            <a:off x="17127" y="5089525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20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Attention Deficit Hyperactivity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65" y="1958874"/>
            <a:ext cx="8658709" cy="44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mistaken for other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Children demonstrating the hyperactive and impulsive symptoms of ADHD are </a:t>
            </a:r>
            <a:r>
              <a:rPr lang="en-US" sz="2800" b="1" dirty="0"/>
              <a:t>often believed to just have emotional or disciplinary problems</a:t>
            </a:r>
            <a:r>
              <a:rPr lang="en-US" sz="2800" dirty="0"/>
              <a:t>. Therefore, undiagnosed ADHD not only prohibits the child from learning, but also </a:t>
            </a:r>
            <a:r>
              <a:rPr lang="en-US" sz="2800" b="1" dirty="0"/>
              <a:t>falsely labels him as a “troublemaker” </a:t>
            </a:r>
            <a:r>
              <a:rPr lang="en-US" sz="2800" dirty="0"/>
              <a:t>when in fact, these behaviors are not his fault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137" y="4340180"/>
            <a:ext cx="3235280" cy="23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1068946"/>
          </a:xfrm>
        </p:spPr>
        <p:txBody>
          <a:bodyPr/>
          <a:lstStyle/>
          <a:p>
            <a:r>
              <a:rPr lang="en-US" dirty="0" smtClean="0"/>
              <a:t>Often go undiagnosed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9707" y="1068946"/>
            <a:ext cx="10391877" cy="5179454"/>
          </a:xfrm>
        </p:spPr>
        <p:txBody>
          <a:bodyPr/>
          <a:lstStyle/>
          <a:p>
            <a:r>
              <a:rPr lang="en-US" sz="2800" dirty="0"/>
              <a:t>Children with the inattentive kind of ADHD </a:t>
            </a:r>
            <a:r>
              <a:rPr lang="en-US" sz="2800" b="1" dirty="0"/>
              <a:t>may go undiagnosed because they are often quiet </a:t>
            </a:r>
            <a:r>
              <a:rPr lang="en-US" sz="2800" dirty="0"/>
              <a:t>and less likely to act out than those with the hyperactive/impulsive symptoms. They may get along well with other children and </a:t>
            </a:r>
            <a:r>
              <a:rPr lang="en-US" sz="2800" b="1" dirty="0"/>
              <a:t>may sit quietly, seeming to work, but they are often not paying attention to what they are doing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146" y="3658673"/>
            <a:ext cx="3810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31819"/>
            <a:ext cx="8229600" cy="1159098"/>
          </a:xfrm>
        </p:spPr>
        <p:txBody>
          <a:bodyPr/>
          <a:lstStyle/>
          <a:p>
            <a:r>
              <a:rPr lang="en-US" dirty="0" smtClean="0"/>
              <a:t>Who is at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496" y="759855"/>
            <a:ext cx="10393250" cy="5575206"/>
          </a:xfrm>
        </p:spPr>
        <p:txBody>
          <a:bodyPr>
            <a:normAutofit/>
          </a:bodyPr>
          <a:lstStyle/>
          <a:p>
            <a:r>
              <a:rPr lang="en-US" sz="2800" dirty="0"/>
              <a:t>ADHD is </a:t>
            </a:r>
            <a:r>
              <a:rPr lang="en-US" sz="2800" b="1" dirty="0"/>
              <a:t>one of the most common childhood disorders </a:t>
            </a:r>
            <a:r>
              <a:rPr lang="en-US" sz="2800" dirty="0"/>
              <a:t>and can continue through adolescence and into adulthood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disorder affects </a:t>
            </a:r>
            <a:r>
              <a:rPr lang="en-US" sz="2800" b="1" dirty="0"/>
              <a:t>9% of American children </a:t>
            </a:r>
            <a:r>
              <a:rPr lang="en-US" sz="2800" dirty="0"/>
              <a:t>age  13 to 18 years </a:t>
            </a:r>
          </a:p>
          <a:p>
            <a:r>
              <a:rPr lang="en-US" sz="2800" b="1" dirty="0"/>
              <a:t>Boys are 4 times more at risk than girls</a:t>
            </a:r>
          </a:p>
          <a:p>
            <a:r>
              <a:rPr lang="en-US" sz="2800" dirty="0"/>
              <a:t>Studies show that the </a:t>
            </a:r>
            <a:r>
              <a:rPr lang="en-US" sz="2800" b="1" dirty="0"/>
              <a:t>number of children being diagnosed with ADHD is increasing</a:t>
            </a:r>
            <a:r>
              <a:rPr lang="en-US" sz="2800" dirty="0"/>
              <a:t>, but it is unclear </a:t>
            </a:r>
            <a:r>
              <a:rPr lang="en-US" sz="2800" dirty="0" smtClean="0"/>
              <a:t>why.</a:t>
            </a:r>
            <a:endParaRPr lang="en-US" sz="2800" dirty="0"/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758" y="4262907"/>
            <a:ext cx="4287591" cy="25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ADHD affects about </a:t>
            </a:r>
            <a:r>
              <a:rPr lang="en-US" sz="2800" b="1" dirty="0"/>
              <a:t>4% of American adults </a:t>
            </a:r>
            <a:r>
              <a:rPr lang="en-US" sz="2800" dirty="0"/>
              <a:t>age 18 years and older in a given year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ADD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837" y="2395470"/>
            <a:ext cx="4163990" cy="43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4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980" y="1195295"/>
            <a:ext cx="10380372" cy="4930869"/>
          </a:xfrm>
        </p:spPr>
        <p:txBody>
          <a:bodyPr>
            <a:noAutofit/>
          </a:bodyPr>
          <a:lstStyle/>
          <a:p>
            <a:r>
              <a:rPr lang="en-US" sz="2800" dirty="0"/>
              <a:t>Diagnosis of ADHD can be tricky because most children get distracted, act impulsively, and struggle to concentrate at one time or another.</a:t>
            </a:r>
          </a:p>
          <a:p>
            <a:r>
              <a:rPr lang="en-US" sz="2800" dirty="0"/>
              <a:t>Symptoms usually appear early in life, often between </a:t>
            </a:r>
            <a:r>
              <a:rPr lang="en-US" sz="2800" b="1" dirty="0"/>
              <a:t>ages 3 and 6</a:t>
            </a:r>
            <a:r>
              <a:rPr lang="en-US" sz="2800" dirty="0"/>
              <a:t>. Symptoms vary from person to person, which can make ADHD hard to diagnose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66" y="3660729"/>
            <a:ext cx="3882175" cy="30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Continued in </a:t>
            </a:r>
            <a:r>
              <a:rPr lang="en-US" sz="4800" dirty="0" err="1" smtClean="0">
                <a:solidFill>
                  <a:srgbClr val="FF0000"/>
                </a:solidFill>
              </a:rPr>
              <a:t>powerpoint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smtClean="0">
                <a:solidFill>
                  <a:srgbClr val="FF0000"/>
                </a:solidFill>
              </a:rPr>
              <a:t>part 2…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7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-90153"/>
            <a:ext cx="9997440" cy="1237334"/>
          </a:xfrm>
        </p:spPr>
        <p:txBody>
          <a:bodyPr/>
          <a:lstStyle/>
          <a:p>
            <a:r>
              <a:rPr lang="en-US" dirty="0" smtClean="0"/>
              <a:t>What is ADHD/ADD?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147181"/>
            <a:ext cx="9997440" cy="5101219"/>
          </a:xfrm>
        </p:spPr>
        <p:txBody>
          <a:bodyPr>
            <a:noAutofit/>
          </a:bodyPr>
          <a:lstStyle/>
          <a:p>
            <a:r>
              <a:rPr lang="en-US" sz="2800" b="1" dirty="0"/>
              <a:t>Attention deficit hyperactivity disorder </a:t>
            </a:r>
            <a:r>
              <a:rPr lang="en-US" sz="2800" dirty="0"/>
              <a:t>(ADHD) is one of the most common childhood disorders and can continue through adolescence and adulthood.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671" y="3048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3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Symptoms include </a:t>
            </a:r>
            <a:r>
              <a:rPr lang="en-US" sz="2800" b="1" dirty="0"/>
              <a:t>difficulty staying focused and paying attention, difficulty controlling behavior, and hyperactivity (over-activity)</a:t>
            </a:r>
          </a:p>
          <a:p>
            <a:endParaRPr lang="en-US" sz="2800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ADHD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690" y="3267544"/>
            <a:ext cx="60007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815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Types of ADHD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410" y="956236"/>
            <a:ext cx="9983273" cy="5272299"/>
          </a:xfrm>
        </p:spPr>
        <p:txBody>
          <a:bodyPr>
            <a:noAutofit/>
          </a:bodyPr>
          <a:lstStyle/>
          <a:p>
            <a:r>
              <a:rPr lang="en-US" sz="2800" b="1" dirty="0"/>
              <a:t>Predominantly </a:t>
            </a:r>
            <a:r>
              <a:rPr lang="en-US" sz="2800" b="1" dirty="0">
                <a:solidFill>
                  <a:srgbClr val="FF0000"/>
                </a:solidFill>
              </a:rPr>
              <a:t>hyperactive-impulsive ADHD </a:t>
            </a:r>
            <a:r>
              <a:rPr lang="en-US" sz="2800" dirty="0"/>
              <a:t>– majority of symptoms (6 or more) are in the </a:t>
            </a:r>
            <a:r>
              <a:rPr lang="en-US" sz="2800" b="1" dirty="0"/>
              <a:t>hyperactivity</a:t>
            </a:r>
            <a:r>
              <a:rPr lang="en-US" sz="2800" dirty="0"/>
              <a:t> category </a:t>
            </a:r>
            <a:r>
              <a:rPr lang="en-US" sz="2800" b="1" dirty="0"/>
              <a:t>without inattentiveness </a:t>
            </a:r>
            <a:r>
              <a:rPr lang="en-US" sz="2800" dirty="0"/>
              <a:t>(less than 6 symptoms)</a:t>
            </a:r>
          </a:p>
          <a:p>
            <a:endParaRPr lang="en-US" sz="2800" dirty="0"/>
          </a:p>
          <a:p>
            <a:r>
              <a:rPr lang="en-US" sz="2800" b="1" dirty="0"/>
              <a:t>Predominantly </a:t>
            </a:r>
            <a:r>
              <a:rPr lang="en-US" sz="2800" b="1" dirty="0">
                <a:solidFill>
                  <a:srgbClr val="FF0000"/>
                </a:solidFill>
              </a:rPr>
              <a:t>Inattentive ADHD </a:t>
            </a:r>
            <a:r>
              <a:rPr lang="en-US" sz="2800" dirty="0"/>
              <a:t>(previously known as </a:t>
            </a:r>
            <a:r>
              <a:rPr lang="en-US" sz="2800" b="1" dirty="0"/>
              <a:t>ADD</a:t>
            </a:r>
            <a:r>
              <a:rPr lang="en-US" sz="2800" dirty="0"/>
              <a:t>) – majority of symptoms are in the </a:t>
            </a:r>
            <a:r>
              <a:rPr lang="en-US" sz="2800" b="1" dirty="0"/>
              <a:t>impaired attention and concentration</a:t>
            </a:r>
            <a:r>
              <a:rPr lang="en-US" sz="2800" dirty="0"/>
              <a:t> category with </a:t>
            </a:r>
            <a:r>
              <a:rPr lang="en-US" sz="2800" b="1" dirty="0"/>
              <a:t>fewer in the hyperactivity-impulsivity category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Combined hyperactive-impulsive and inattentive </a:t>
            </a:r>
            <a:r>
              <a:rPr lang="en-US" sz="2800" dirty="0"/>
              <a:t>– 6 or more symptoms in each of the above categories</a:t>
            </a:r>
          </a:p>
          <a:p>
            <a:r>
              <a:rPr lang="en-US" sz="2800" b="1" i="1" dirty="0"/>
              <a:t>Most children </a:t>
            </a:r>
            <a:r>
              <a:rPr lang="en-US" sz="2800" i="1" dirty="0"/>
              <a:t>have the combined type of ADHD</a:t>
            </a:r>
          </a:p>
        </p:txBody>
      </p:sp>
    </p:spTree>
    <p:extLst>
      <p:ext uri="{BB962C8B-B14F-4D97-AF65-F5344CB8AC3E}">
        <p14:creationId xmlns:p14="http://schemas.microsoft.com/office/powerpoint/2010/main" val="36146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56303"/>
          </a:xfrm>
        </p:spPr>
        <p:txBody>
          <a:bodyPr>
            <a:normAutofit/>
          </a:bodyPr>
          <a:lstStyle/>
          <a:p>
            <a:r>
              <a:rPr lang="en-US" dirty="0" smtClean="0"/>
              <a:t>Signs &amp;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3039414"/>
            <a:ext cx="9957515" cy="4275786"/>
          </a:xfrm>
        </p:spPr>
        <p:txBody>
          <a:bodyPr>
            <a:normAutofit/>
          </a:bodyPr>
          <a:lstStyle/>
          <a:p>
            <a:r>
              <a:rPr lang="en-US" sz="2800" b="1" dirty="0"/>
              <a:t>Inattention, hyperactivity, and impulsivity </a:t>
            </a:r>
            <a:r>
              <a:rPr lang="en-US" sz="2800" dirty="0"/>
              <a:t>are the key behaviors of ADHD. It is normal for all children to demonstrate these behaviors, but for kids with ADHD, </a:t>
            </a:r>
            <a:r>
              <a:rPr lang="en-US" sz="2800" b="1" dirty="0"/>
              <a:t>these behaviors are more severe and occur more often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To be diagnosed with the disorder, a child must have symptoms for </a:t>
            </a:r>
            <a:r>
              <a:rPr lang="en-US" sz="2800" b="1" dirty="0"/>
              <a:t>6 or more months </a:t>
            </a:r>
            <a:r>
              <a:rPr lang="en-US" sz="2800" dirty="0"/>
              <a:t>and to a </a:t>
            </a:r>
            <a:r>
              <a:rPr lang="en-US" sz="2800" b="1" dirty="0"/>
              <a:t>degree that is greater than other children of the same age</a:t>
            </a:r>
            <a:r>
              <a:rPr lang="en-US" sz="2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</a:t>
            </a:r>
            <a:r>
              <a:rPr lang="en-US" b="1" dirty="0" smtClean="0">
                <a:solidFill>
                  <a:srgbClr val="FF0000"/>
                </a:solidFill>
              </a:rPr>
              <a:t>Inattention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707" y="1417638"/>
            <a:ext cx="10670919" cy="4800600"/>
          </a:xfrm>
        </p:spPr>
        <p:txBody>
          <a:bodyPr>
            <a:normAutofit/>
          </a:bodyPr>
          <a:lstStyle/>
          <a:p>
            <a:r>
              <a:rPr lang="en-US" sz="2800" dirty="0"/>
              <a:t>Be </a:t>
            </a:r>
            <a:r>
              <a:rPr lang="en-US" sz="2800" b="1" dirty="0"/>
              <a:t>easily distracted, miss details, forget things, and frequently switch from one activity to another</a:t>
            </a:r>
          </a:p>
          <a:p>
            <a:r>
              <a:rPr lang="en-US" sz="2800" dirty="0"/>
              <a:t>Have </a:t>
            </a:r>
            <a:r>
              <a:rPr lang="en-US" sz="2800" b="1" dirty="0"/>
              <a:t>difficulty focusing </a:t>
            </a:r>
            <a:r>
              <a:rPr lang="en-US" sz="2800" dirty="0"/>
              <a:t>one one thing</a:t>
            </a:r>
          </a:p>
          <a:p>
            <a:r>
              <a:rPr lang="en-US" sz="2800" b="1" dirty="0"/>
              <a:t>Become bored </a:t>
            </a:r>
            <a:r>
              <a:rPr lang="en-US" sz="2800" dirty="0"/>
              <a:t>with a task after only a few minutes, unless they are doing something enjoyable</a:t>
            </a:r>
          </a:p>
          <a:p>
            <a:r>
              <a:rPr lang="en-US" sz="2800" dirty="0"/>
              <a:t>Have </a:t>
            </a:r>
            <a:r>
              <a:rPr lang="en-US" sz="2800" b="1" dirty="0"/>
              <a:t>difficulty</a:t>
            </a:r>
            <a:r>
              <a:rPr lang="en-US" sz="2800" dirty="0"/>
              <a:t> focusing attention on </a:t>
            </a:r>
            <a:r>
              <a:rPr lang="en-US" sz="2800" b="1" dirty="0"/>
              <a:t>organizing and completing a task or</a:t>
            </a:r>
            <a:r>
              <a:rPr lang="en-US" sz="2800" dirty="0"/>
              <a:t> </a:t>
            </a:r>
            <a:r>
              <a:rPr lang="en-US" sz="2800" b="1" dirty="0"/>
              <a:t>learning something new</a:t>
            </a:r>
          </a:p>
          <a:p>
            <a:r>
              <a:rPr lang="en-US" sz="2800" dirty="0"/>
              <a:t>Have </a:t>
            </a:r>
            <a:r>
              <a:rPr lang="en-US" sz="2800" b="1" dirty="0"/>
              <a:t>trouble completing or turning in homework assignments, often losing things</a:t>
            </a:r>
            <a:r>
              <a:rPr lang="en-US" sz="2800" dirty="0"/>
              <a:t> (pencils, assignments) needed to complete tasks or activities</a:t>
            </a:r>
          </a:p>
        </p:txBody>
      </p:sp>
    </p:spTree>
    <p:extLst>
      <p:ext uri="{BB962C8B-B14F-4D97-AF65-F5344CB8AC3E}">
        <p14:creationId xmlns:p14="http://schemas.microsoft.com/office/powerpoint/2010/main" val="123071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</a:t>
            </a:r>
            <a:r>
              <a:rPr lang="en-US" b="1" dirty="0" smtClean="0">
                <a:solidFill>
                  <a:srgbClr val="FF0000"/>
                </a:solidFill>
              </a:rPr>
              <a:t>Inattention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Not seem to listen </a:t>
            </a:r>
            <a:r>
              <a:rPr lang="en-US" sz="2800" dirty="0"/>
              <a:t>when spoken to</a:t>
            </a:r>
          </a:p>
          <a:p>
            <a:r>
              <a:rPr lang="en-US" sz="2800" b="1" dirty="0"/>
              <a:t>Daydream, become easily confused, and move slowly</a:t>
            </a:r>
          </a:p>
          <a:p>
            <a:r>
              <a:rPr lang="en-US" sz="2800" dirty="0"/>
              <a:t>Have </a:t>
            </a:r>
            <a:r>
              <a:rPr lang="en-US" sz="2800" b="1" dirty="0"/>
              <a:t>difficulty processing information as quickly </a:t>
            </a:r>
            <a:r>
              <a:rPr lang="en-US" sz="2800" dirty="0"/>
              <a:t>and accurately as others</a:t>
            </a:r>
          </a:p>
          <a:p>
            <a:r>
              <a:rPr lang="en-US" sz="2800" b="1" dirty="0"/>
              <a:t>Struggle to follow instructions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952" y="3361118"/>
            <a:ext cx="3051488" cy="30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06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Symptoms of </a:t>
            </a:r>
            <a:r>
              <a:rPr lang="en-US" b="1" dirty="0" smtClean="0">
                <a:solidFill>
                  <a:srgbClr val="FF0000"/>
                </a:solidFill>
              </a:rPr>
              <a:t>hyperactivity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496" y="3219717"/>
            <a:ext cx="10444766" cy="3992451"/>
          </a:xfrm>
        </p:spPr>
        <p:txBody>
          <a:bodyPr>
            <a:normAutofit/>
          </a:bodyPr>
          <a:lstStyle/>
          <a:p>
            <a:r>
              <a:rPr lang="en-US" sz="2800" b="1" dirty="0"/>
              <a:t>Fidget and squirm </a:t>
            </a:r>
            <a:r>
              <a:rPr lang="en-US" sz="2800" dirty="0"/>
              <a:t>in their seats</a:t>
            </a:r>
          </a:p>
          <a:p>
            <a:r>
              <a:rPr lang="en-US" sz="2800" b="1" dirty="0"/>
              <a:t>Talk nonstop</a:t>
            </a:r>
          </a:p>
          <a:p>
            <a:r>
              <a:rPr lang="en-US" sz="2800" dirty="0"/>
              <a:t>Dash around, </a:t>
            </a:r>
            <a:r>
              <a:rPr lang="en-US" sz="2800" b="1" dirty="0"/>
              <a:t>touching or playing with anything and everything</a:t>
            </a:r>
            <a:r>
              <a:rPr lang="en-US" sz="2800" dirty="0"/>
              <a:t> in sight</a:t>
            </a:r>
          </a:p>
          <a:p>
            <a:r>
              <a:rPr lang="en-US" sz="2800" dirty="0"/>
              <a:t>Have </a:t>
            </a:r>
            <a:r>
              <a:rPr lang="en-US" sz="2800" b="1" dirty="0"/>
              <a:t>trouble sitting still</a:t>
            </a:r>
            <a:r>
              <a:rPr lang="en-US" sz="2800" dirty="0"/>
              <a:t> during dinner, school, and story time</a:t>
            </a:r>
          </a:p>
          <a:p>
            <a:r>
              <a:rPr lang="en-US" sz="2800" dirty="0"/>
              <a:t>Be </a:t>
            </a:r>
            <a:r>
              <a:rPr lang="en-US" sz="2800" b="1" dirty="0"/>
              <a:t>constantly in motion</a:t>
            </a:r>
          </a:p>
          <a:p>
            <a:r>
              <a:rPr lang="en-US" sz="2800" dirty="0"/>
              <a:t>Have </a:t>
            </a:r>
            <a:r>
              <a:rPr lang="en-US" sz="2800" b="1" dirty="0"/>
              <a:t>difficulty doing quiet tasks </a:t>
            </a:r>
            <a:r>
              <a:rPr lang="en-US" sz="2800" dirty="0"/>
              <a:t>or activities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760" y="1318139"/>
            <a:ext cx="3047196" cy="24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2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78794"/>
          </a:xfrm>
        </p:spPr>
        <p:txBody>
          <a:bodyPr/>
          <a:lstStyle/>
          <a:p>
            <a:r>
              <a:rPr lang="en-US" dirty="0" smtClean="0"/>
              <a:t>Symptoms of </a:t>
            </a:r>
            <a:r>
              <a:rPr lang="en-US" b="1" dirty="0" smtClean="0">
                <a:solidFill>
                  <a:srgbClr val="FF0000"/>
                </a:solidFill>
              </a:rPr>
              <a:t>impulsivity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617" y="746975"/>
            <a:ext cx="10419008" cy="5379189"/>
          </a:xfrm>
        </p:spPr>
        <p:txBody>
          <a:bodyPr>
            <a:normAutofit/>
          </a:bodyPr>
          <a:lstStyle/>
          <a:p>
            <a:r>
              <a:rPr lang="en-US" sz="2800" dirty="0"/>
              <a:t>Be very </a:t>
            </a:r>
            <a:r>
              <a:rPr lang="en-US" sz="2800" b="1" dirty="0"/>
              <a:t>impatient</a:t>
            </a:r>
          </a:p>
          <a:p>
            <a:r>
              <a:rPr lang="en-US" sz="2800" b="1" dirty="0"/>
              <a:t>Blurt out </a:t>
            </a:r>
            <a:r>
              <a:rPr lang="en-US" sz="2800" dirty="0"/>
              <a:t>inappropriate comments, show their </a:t>
            </a:r>
            <a:r>
              <a:rPr lang="en-US" sz="2800" b="1" dirty="0"/>
              <a:t>emotions without restraint</a:t>
            </a:r>
            <a:r>
              <a:rPr lang="en-US" sz="2800" dirty="0"/>
              <a:t>, and </a:t>
            </a:r>
            <a:r>
              <a:rPr lang="en-US" sz="2800" b="1" dirty="0"/>
              <a:t>act without regard for consequences</a:t>
            </a:r>
          </a:p>
          <a:p>
            <a:r>
              <a:rPr lang="en-US" sz="2800" dirty="0"/>
              <a:t>Have </a:t>
            </a:r>
            <a:r>
              <a:rPr lang="en-US" sz="2800" b="1" dirty="0"/>
              <a:t>difficulty waiting for things </a:t>
            </a:r>
            <a:r>
              <a:rPr lang="en-US" sz="2800" dirty="0"/>
              <a:t>they want or </a:t>
            </a:r>
            <a:r>
              <a:rPr lang="en-US" sz="2800" b="1" dirty="0"/>
              <a:t>waiting their turns</a:t>
            </a:r>
            <a:r>
              <a:rPr lang="en-US" sz="2800" dirty="0"/>
              <a:t> in games</a:t>
            </a:r>
          </a:p>
          <a:p>
            <a:r>
              <a:rPr lang="en-US" sz="2800" dirty="0"/>
              <a:t>Often </a:t>
            </a:r>
            <a:r>
              <a:rPr lang="en-US" sz="2800" b="1" dirty="0"/>
              <a:t>interrupt conversations </a:t>
            </a:r>
            <a:r>
              <a:rPr lang="en-US" sz="2800" dirty="0"/>
              <a:t>or others’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257675"/>
            <a:ext cx="9753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5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nny days design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ny days design template" id="{C511C1D8-A1AA-4D86-8E1C-22DF58AF86E3}" vid="{8AC03F5B-FCF1-4930-A679-CCE18055A65C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D7ACC3-C4A3-49FB-B073-807F8134B9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Sunny days design slides</Template>
  <TotalTime>0</TotalTime>
  <Words>674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Verdana</vt:lpstr>
      <vt:lpstr>Wingdings 2</vt:lpstr>
      <vt:lpstr>Sunny days design template</vt:lpstr>
      <vt:lpstr>Attention Deficit Hyperactivity Disorder</vt:lpstr>
      <vt:lpstr>What is ADHD/ADD?</vt:lpstr>
      <vt:lpstr>Symptoms of ADHD</vt:lpstr>
      <vt:lpstr>3 Types of ADHD</vt:lpstr>
      <vt:lpstr>Signs &amp; Symptoms</vt:lpstr>
      <vt:lpstr>Symptoms of Inattention</vt:lpstr>
      <vt:lpstr>Signs of Inattention Cont.</vt:lpstr>
      <vt:lpstr>Symptoms of hyperactivity </vt:lpstr>
      <vt:lpstr>Symptoms of impulsivity</vt:lpstr>
      <vt:lpstr>Often mistaken for other problems</vt:lpstr>
      <vt:lpstr>Often go undiagnosed</vt:lpstr>
      <vt:lpstr>Who is at Risk?</vt:lpstr>
      <vt:lpstr>Adult ADD</vt:lpstr>
      <vt:lpstr>Diagnosis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2015-09-13T17:06:32Z</dcterms:created>
  <dcterms:modified xsi:type="dcterms:W3CDTF">2015-09-13T17:12:55Z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TC034605899991</vt:lpwstr>
  </property>
</Properties>
</file>