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8" r:id="rId2"/>
  </p:sldMasterIdLst>
  <p:notesMasterIdLst>
    <p:notesMasterId r:id="rId18"/>
  </p:notesMasterIdLst>
  <p:handoutMasterIdLst>
    <p:handoutMasterId r:id="rId19"/>
  </p:handout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8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68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06E21-E97A-4D20-9F6C-6466356049ED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D3BBD-4864-47F0-BDB8-A13D6348B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64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4DE5C-7551-4FB6-9A18-A0BB9642A6F9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124EE-7FC6-45F6-B755-4FBAB17B9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79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9BF3EA-1A78-4F07-BDC0-C8A1BD461199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6125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9BF3EA-1A78-4F07-BDC0-C8A1BD461199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6855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9BF3EA-1A78-4F07-BDC0-C8A1BD461199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8296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9BF3EA-1A78-4F07-BDC0-C8A1BD461199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4939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49BF3EA-1A78-4F07-BDC0-C8A1BD461199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7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9BF3EA-1A78-4F07-BDC0-C8A1BD461199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6772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9BF3EA-1A78-4F07-BDC0-C8A1BD461199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5144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9BF3EA-1A78-4F07-BDC0-C8A1BD461199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3190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96571" y="0"/>
            <a:ext cx="10595429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49BF3EA-1A78-4F07-BDC0-C8A1BD461199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7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9BF3EA-1A78-4F07-BDC0-C8A1BD461199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5339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9BF3EA-1A78-4F07-BDC0-C8A1BD461199}" type="datetimeFigureOut">
              <a:rPr lang="en-US" smtClean="0"/>
              <a:t>9/13/2015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5585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" y="5263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50000">
                <a:schemeClr val="bg2">
                  <a:lumMod val="90000"/>
                </a:schemeClr>
              </a:gs>
              <a:gs pos="100000">
                <a:schemeClr val="bg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1"/>
                </a:solidFill>
              </a:defRPr>
            </a:lvl1pPr>
            <a:extLst/>
          </a:lstStyle>
          <a:p>
            <a:fld id="{349BF3EA-1A78-4F07-BDC0-C8A1BD461199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1"/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1"/>
                </a:solidFill>
                <a:effectLst/>
              </a:defRPr>
            </a:lvl1pPr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493988" y="-54"/>
            <a:ext cx="97536" cy="6858054"/>
          </a:xfrm>
          <a:prstGeom prst="rect">
            <a:avLst/>
          </a:prstGeom>
          <a:solidFill>
            <a:schemeClr val="bg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35" name="Rectangle 2"/>
          <p:cNvSpPr>
            <a:spLocks noChangeArrowheads="1"/>
          </p:cNvSpPr>
          <p:nvPr/>
        </p:nvSpPr>
        <p:spPr bwMode="ltGray">
          <a:xfrm>
            <a:off x="-9068" y="12163"/>
            <a:ext cx="1465263" cy="685641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/>
          <a:extLst/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pic>
        <p:nvPicPr>
          <p:cNvPr id="36" name="Picture 3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9800" y="12163"/>
            <a:ext cx="1463040" cy="149860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7" name="Freeform 4"/>
          <p:cNvSpPr>
            <a:spLocks/>
          </p:cNvSpPr>
          <p:nvPr/>
        </p:nvSpPr>
        <p:spPr bwMode="ltGray">
          <a:xfrm>
            <a:off x="17127" y="1697038"/>
            <a:ext cx="1412875" cy="1454150"/>
          </a:xfrm>
          <a:custGeom>
            <a:avLst/>
            <a:gdLst>
              <a:gd name="T0" fmla="*/ 307 w 890"/>
              <a:gd name="T1" fmla="*/ 292 h 916"/>
              <a:gd name="T2" fmla="*/ 307 w 890"/>
              <a:gd name="T3" fmla="*/ 234 h 916"/>
              <a:gd name="T4" fmla="*/ 261 w 890"/>
              <a:gd name="T5" fmla="*/ 159 h 916"/>
              <a:gd name="T6" fmla="*/ 247 w 890"/>
              <a:gd name="T7" fmla="*/ 91 h 916"/>
              <a:gd name="T8" fmla="*/ 225 w 890"/>
              <a:gd name="T9" fmla="*/ 24 h 916"/>
              <a:gd name="T10" fmla="*/ 259 w 890"/>
              <a:gd name="T11" fmla="*/ 21 h 916"/>
              <a:gd name="T12" fmla="*/ 298 w 890"/>
              <a:gd name="T13" fmla="*/ 82 h 916"/>
              <a:gd name="T14" fmla="*/ 322 w 890"/>
              <a:gd name="T15" fmla="*/ 118 h 916"/>
              <a:gd name="T16" fmla="*/ 358 w 890"/>
              <a:gd name="T17" fmla="*/ 180 h 916"/>
              <a:gd name="T18" fmla="*/ 406 w 890"/>
              <a:gd name="T19" fmla="*/ 240 h 916"/>
              <a:gd name="T20" fmla="*/ 505 w 890"/>
              <a:gd name="T21" fmla="*/ 184 h 916"/>
              <a:gd name="T22" fmla="*/ 514 w 890"/>
              <a:gd name="T23" fmla="*/ 118 h 916"/>
              <a:gd name="T24" fmla="*/ 552 w 890"/>
              <a:gd name="T25" fmla="*/ 69 h 916"/>
              <a:gd name="T26" fmla="*/ 589 w 890"/>
              <a:gd name="T27" fmla="*/ 13 h 916"/>
              <a:gd name="T28" fmla="*/ 615 w 890"/>
              <a:gd name="T29" fmla="*/ 16 h 916"/>
              <a:gd name="T30" fmla="*/ 600 w 890"/>
              <a:gd name="T31" fmla="*/ 49 h 916"/>
              <a:gd name="T32" fmla="*/ 592 w 890"/>
              <a:gd name="T33" fmla="*/ 124 h 916"/>
              <a:gd name="T34" fmla="*/ 574 w 890"/>
              <a:gd name="T35" fmla="*/ 186 h 916"/>
              <a:gd name="T36" fmla="*/ 568 w 890"/>
              <a:gd name="T37" fmla="*/ 282 h 916"/>
              <a:gd name="T38" fmla="*/ 645 w 890"/>
              <a:gd name="T39" fmla="*/ 325 h 916"/>
              <a:gd name="T40" fmla="*/ 720 w 890"/>
              <a:gd name="T41" fmla="*/ 277 h 916"/>
              <a:gd name="T42" fmla="*/ 816 w 890"/>
              <a:gd name="T43" fmla="*/ 253 h 916"/>
              <a:gd name="T44" fmla="*/ 861 w 890"/>
              <a:gd name="T45" fmla="*/ 279 h 916"/>
              <a:gd name="T46" fmla="*/ 796 w 890"/>
              <a:gd name="T47" fmla="*/ 324 h 916"/>
              <a:gd name="T48" fmla="*/ 735 w 890"/>
              <a:gd name="T49" fmla="*/ 352 h 916"/>
              <a:gd name="T50" fmla="*/ 669 w 890"/>
              <a:gd name="T51" fmla="*/ 409 h 916"/>
              <a:gd name="T52" fmla="*/ 673 w 890"/>
              <a:gd name="T53" fmla="*/ 510 h 916"/>
              <a:gd name="T54" fmla="*/ 751 w 890"/>
              <a:gd name="T55" fmla="*/ 535 h 916"/>
              <a:gd name="T56" fmla="*/ 819 w 890"/>
              <a:gd name="T57" fmla="*/ 577 h 916"/>
              <a:gd name="T58" fmla="*/ 874 w 890"/>
              <a:gd name="T59" fmla="*/ 606 h 916"/>
              <a:gd name="T60" fmla="*/ 867 w 890"/>
              <a:gd name="T61" fmla="*/ 637 h 916"/>
              <a:gd name="T62" fmla="*/ 807 w 890"/>
              <a:gd name="T63" fmla="*/ 618 h 916"/>
              <a:gd name="T64" fmla="*/ 736 w 890"/>
              <a:gd name="T65" fmla="*/ 592 h 916"/>
              <a:gd name="T66" fmla="*/ 615 w 890"/>
              <a:gd name="T67" fmla="*/ 588 h 916"/>
              <a:gd name="T68" fmla="*/ 576 w 890"/>
              <a:gd name="T69" fmla="*/ 628 h 916"/>
              <a:gd name="T70" fmla="*/ 618 w 890"/>
              <a:gd name="T71" fmla="*/ 723 h 916"/>
              <a:gd name="T72" fmla="*/ 640 w 890"/>
              <a:gd name="T73" fmla="*/ 807 h 916"/>
              <a:gd name="T74" fmla="*/ 664 w 890"/>
              <a:gd name="T75" fmla="*/ 889 h 916"/>
              <a:gd name="T76" fmla="*/ 624 w 890"/>
              <a:gd name="T77" fmla="*/ 870 h 916"/>
              <a:gd name="T78" fmla="*/ 568 w 890"/>
              <a:gd name="T79" fmla="*/ 789 h 916"/>
              <a:gd name="T80" fmla="*/ 513 w 890"/>
              <a:gd name="T81" fmla="*/ 708 h 916"/>
              <a:gd name="T82" fmla="*/ 390 w 890"/>
              <a:gd name="T83" fmla="*/ 730 h 916"/>
              <a:gd name="T84" fmla="*/ 339 w 890"/>
              <a:gd name="T85" fmla="*/ 838 h 916"/>
              <a:gd name="T86" fmla="*/ 285 w 890"/>
              <a:gd name="T87" fmla="*/ 915 h 916"/>
              <a:gd name="T88" fmla="*/ 276 w 890"/>
              <a:gd name="T89" fmla="*/ 867 h 916"/>
              <a:gd name="T90" fmla="*/ 298 w 890"/>
              <a:gd name="T91" fmla="*/ 766 h 916"/>
              <a:gd name="T92" fmla="*/ 324 w 890"/>
              <a:gd name="T93" fmla="*/ 664 h 916"/>
              <a:gd name="T94" fmla="*/ 283 w 890"/>
              <a:gd name="T95" fmla="*/ 583 h 916"/>
              <a:gd name="T96" fmla="*/ 201 w 890"/>
              <a:gd name="T97" fmla="*/ 619 h 916"/>
              <a:gd name="T98" fmla="*/ 88 w 890"/>
              <a:gd name="T99" fmla="*/ 655 h 916"/>
              <a:gd name="T100" fmla="*/ 16 w 890"/>
              <a:gd name="T101" fmla="*/ 655 h 916"/>
              <a:gd name="T102" fmla="*/ 94 w 890"/>
              <a:gd name="T103" fmla="*/ 606 h 916"/>
              <a:gd name="T104" fmla="*/ 162 w 890"/>
              <a:gd name="T105" fmla="*/ 567 h 916"/>
              <a:gd name="T106" fmla="*/ 247 w 890"/>
              <a:gd name="T107" fmla="*/ 504 h 916"/>
              <a:gd name="T108" fmla="*/ 190 w 890"/>
              <a:gd name="T109" fmla="*/ 390 h 916"/>
              <a:gd name="T110" fmla="*/ 81 w 890"/>
              <a:gd name="T111" fmla="*/ 355 h 916"/>
              <a:gd name="T112" fmla="*/ 3 w 890"/>
              <a:gd name="T113" fmla="*/ 307 h 916"/>
              <a:gd name="T114" fmla="*/ 39 w 890"/>
              <a:gd name="T115" fmla="*/ 286 h 916"/>
              <a:gd name="T116" fmla="*/ 115 w 890"/>
              <a:gd name="T117" fmla="*/ 306 h 916"/>
              <a:gd name="T118" fmla="*/ 226 w 890"/>
              <a:gd name="T119" fmla="*/ 327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90" h="916">
                <a:moveTo>
                  <a:pt x="279" y="334"/>
                </a:moveTo>
                <a:lnTo>
                  <a:pt x="292" y="312"/>
                </a:lnTo>
                <a:lnTo>
                  <a:pt x="307" y="292"/>
                </a:lnTo>
                <a:lnTo>
                  <a:pt x="324" y="276"/>
                </a:lnTo>
                <a:lnTo>
                  <a:pt x="313" y="255"/>
                </a:lnTo>
                <a:lnTo>
                  <a:pt x="307" y="234"/>
                </a:lnTo>
                <a:lnTo>
                  <a:pt x="288" y="202"/>
                </a:lnTo>
                <a:lnTo>
                  <a:pt x="274" y="181"/>
                </a:lnTo>
                <a:lnTo>
                  <a:pt x="261" y="159"/>
                </a:lnTo>
                <a:lnTo>
                  <a:pt x="256" y="139"/>
                </a:lnTo>
                <a:lnTo>
                  <a:pt x="256" y="118"/>
                </a:lnTo>
                <a:lnTo>
                  <a:pt x="247" y="91"/>
                </a:lnTo>
                <a:lnTo>
                  <a:pt x="237" y="70"/>
                </a:lnTo>
                <a:lnTo>
                  <a:pt x="226" y="46"/>
                </a:lnTo>
                <a:lnTo>
                  <a:pt x="225" y="24"/>
                </a:lnTo>
                <a:lnTo>
                  <a:pt x="232" y="10"/>
                </a:lnTo>
                <a:lnTo>
                  <a:pt x="247" y="9"/>
                </a:lnTo>
                <a:lnTo>
                  <a:pt x="259" y="21"/>
                </a:lnTo>
                <a:lnTo>
                  <a:pt x="270" y="46"/>
                </a:lnTo>
                <a:lnTo>
                  <a:pt x="280" y="61"/>
                </a:lnTo>
                <a:lnTo>
                  <a:pt x="298" y="82"/>
                </a:lnTo>
                <a:lnTo>
                  <a:pt x="309" y="88"/>
                </a:lnTo>
                <a:lnTo>
                  <a:pt x="315" y="99"/>
                </a:lnTo>
                <a:lnTo>
                  <a:pt x="322" y="118"/>
                </a:lnTo>
                <a:lnTo>
                  <a:pt x="330" y="141"/>
                </a:lnTo>
                <a:lnTo>
                  <a:pt x="339" y="160"/>
                </a:lnTo>
                <a:lnTo>
                  <a:pt x="358" y="180"/>
                </a:lnTo>
                <a:lnTo>
                  <a:pt x="379" y="205"/>
                </a:lnTo>
                <a:lnTo>
                  <a:pt x="399" y="225"/>
                </a:lnTo>
                <a:lnTo>
                  <a:pt x="406" y="240"/>
                </a:lnTo>
                <a:lnTo>
                  <a:pt x="474" y="241"/>
                </a:lnTo>
                <a:lnTo>
                  <a:pt x="495" y="208"/>
                </a:lnTo>
                <a:lnTo>
                  <a:pt x="505" y="184"/>
                </a:lnTo>
                <a:lnTo>
                  <a:pt x="507" y="160"/>
                </a:lnTo>
                <a:lnTo>
                  <a:pt x="510" y="141"/>
                </a:lnTo>
                <a:lnTo>
                  <a:pt x="514" y="118"/>
                </a:lnTo>
                <a:lnTo>
                  <a:pt x="529" y="94"/>
                </a:lnTo>
                <a:lnTo>
                  <a:pt x="540" y="85"/>
                </a:lnTo>
                <a:lnTo>
                  <a:pt x="552" y="69"/>
                </a:lnTo>
                <a:lnTo>
                  <a:pt x="561" y="45"/>
                </a:lnTo>
                <a:lnTo>
                  <a:pt x="571" y="27"/>
                </a:lnTo>
                <a:lnTo>
                  <a:pt x="589" y="13"/>
                </a:lnTo>
                <a:lnTo>
                  <a:pt x="604" y="0"/>
                </a:lnTo>
                <a:lnTo>
                  <a:pt x="613" y="6"/>
                </a:lnTo>
                <a:lnTo>
                  <a:pt x="615" y="16"/>
                </a:lnTo>
                <a:lnTo>
                  <a:pt x="606" y="27"/>
                </a:lnTo>
                <a:lnTo>
                  <a:pt x="603" y="34"/>
                </a:lnTo>
                <a:lnTo>
                  <a:pt x="600" y="49"/>
                </a:lnTo>
                <a:lnTo>
                  <a:pt x="600" y="79"/>
                </a:lnTo>
                <a:lnTo>
                  <a:pt x="600" y="103"/>
                </a:lnTo>
                <a:lnTo>
                  <a:pt x="592" y="124"/>
                </a:lnTo>
                <a:lnTo>
                  <a:pt x="583" y="145"/>
                </a:lnTo>
                <a:lnTo>
                  <a:pt x="576" y="162"/>
                </a:lnTo>
                <a:lnTo>
                  <a:pt x="574" y="186"/>
                </a:lnTo>
                <a:lnTo>
                  <a:pt x="574" y="216"/>
                </a:lnTo>
                <a:lnTo>
                  <a:pt x="568" y="244"/>
                </a:lnTo>
                <a:lnTo>
                  <a:pt x="568" y="282"/>
                </a:lnTo>
                <a:lnTo>
                  <a:pt x="588" y="300"/>
                </a:lnTo>
                <a:lnTo>
                  <a:pt x="607" y="325"/>
                </a:lnTo>
                <a:lnTo>
                  <a:pt x="645" y="325"/>
                </a:lnTo>
                <a:lnTo>
                  <a:pt x="678" y="312"/>
                </a:lnTo>
                <a:lnTo>
                  <a:pt x="697" y="292"/>
                </a:lnTo>
                <a:lnTo>
                  <a:pt x="720" y="277"/>
                </a:lnTo>
                <a:lnTo>
                  <a:pt x="777" y="274"/>
                </a:lnTo>
                <a:lnTo>
                  <a:pt x="801" y="265"/>
                </a:lnTo>
                <a:lnTo>
                  <a:pt x="816" y="253"/>
                </a:lnTo>
                <a:lnTo>
                  <a:pt x="859" y="252"/>
                </a:lnTo>
                <a:lnTo>
                  <a:pt x="865" y="265"/>
                </a:lnTo>
                <a:lnTo>
                  <a:pt x="861" y="279"/>
                </a:lnTo>
                <a:lnTo>
                  <a:pt x="843" y="288"/>
                </a:lnTo>
                <a:lnTo>
                  <a:pt x="819" y="300"/>
                </a:lnTo>
                <a:lnTo>
                  <a:pt x="796" y="324"/>
                </a:lnTo>
                <a:lnTo>
                  <a:pt x="786" y="334"/>
                </a:lnTo>
                <a:lnTo>
                  <a:pt x="765" y="343"/>
                </a:lnTo>
                <a:lnTo>
                  <a:pt x="735" y="352"/>
                </a:lnTo>
                <a:lnTo>
                  <a:pt x="714" y="367"/>
                </a:lnTo>
                <a:lnTo>
                  <a:pt x="687" y="390"/>
                </a:lnTo>
                <a:lnTo>
                  <a:pt x="669" y="409"/>
                </a:lnTo>
                <a:lnTo>
                  <a:pt x="649" y="420"/>
                </a:lnTo>
                <a:lnTo>
                  <a:pt x="648" y="481"/>
                </a:lnTo>
                <a:lnTo>
                  <a:pt x="673" y="510"/>
                </a:lnTo>
                <a:lnTo>
                  <a:pt x="703" y="526"/>
                </a:lnTo>
                <a:lnTo>
                  <a:pt x="730" y="531"/>
                </a:lnTo>
                <a:lnTo>
                  <a:pt x="751" y="535"/>
                </a:lnTo>
                <a:lnTo>
                  <a:pt x="777" y="549"/>
                </a:lnTo>
                <a:lnTo>
                  <a:pt x="795" y="567"/>
                </a:lnTo>
                <a:lnTo>
                  <a:pt x="819" y="577"/>
                </a:lnTo>
                <a:lnTo>
                  <a:pt x="846" y="583"/>
                </a:lnTo>
                <a:lnTo>
                  <a:pt x="861" y="592"/>
                </a:lnTo>
                <a:lnTo>
                  <a:pt x="874" y="606"/>
                </a:lnTo>
                <a:lnTo>
                  <a:pt x="889" y="621"/>
                </a:lnTo>
                <a:lnTo>
                  <a:pt x="888" y="634"/>
                </a:lnTo>
                <a:lnTo>
                  <a:pt x="867" y="637"/>
                </a:lnTo>
                <a:lnTo>
                  <a:pt x="853" y="631"/>
                </a:lnTo>
                <a:lnTo>
                  <a:pt x="832" y="618"/>
                </a:lnTo>
                <a:lnTo>
                  <a:pt x="807" y="618"/>
                </a:lnTo>
                <a:lnTo>
                  <a:pt x="780" y="618"/>
                </a:lnTo>
                <a:lnTo>
                  <a:pt x="759" y="615"/>
                </a:lnTo>
                <a:lnTo>
                  <a:pt x="736" y="592"/>
                </a:lnTo>
                <a:lnTo>
                  <a:pt x="718" y="588"/>
                </a:lnTo>
                <a:lnTo>
                  <a:pt x="684" y="588"/>
                </a:lnTo>
                <a:lnTo>
                  <a:pt x="615" y="588"/>
                </a:lnTo>
                <a:lnTo>
                  <a:pt x="604" y="606"/>
                </a:lnTo>
                <a:lnTo>
                  <a:pt x="589" y="621"/>
                </a:lnTo>
                <a:lnTo>
                  <a:pt x="576" y="628"/>
                </a:lnTo>
                <a:lnTo>
                  <a:pt x="580" y="666"/>
                </a:lnTo>
                <a:lnTo>
                  <a:pt x="600" y="702"/>
                </a:lnTo>
                <a:lnTo>
                  <a:pt x="618" y="723"/>
                </a:lnTo>
                <a:lnTo>
                  <a:pt x="630" y="753"/>
                </a:lnTo>
                <a:lnTo>
                  <a:pt x="631" y="787"/>
                </a:lnTo>
                <a:lnTo>
                  <a:pt x="640" y="807"/>
                </a:lnTo>
                <a:lnTo>
                  <a:pt x="654" y="838"/>
                </a:lnTo>
                <a:lnTo>
                  <a:pt x="664" y="862"/>
                </a:lnTo>
                <a:lnTo>
                  <a:pt x="664" y="889"/>
                </a:lnTo>
                <a:lnTo>
                  <a:pt x="654" y="898"/>
                </a:lnTo>
                <a:lnTo>
                  <a:pt x="642" y="898"/>
                </a:lnTo>
                <a:lnTo>
                  <a:pt x="624" y="870"/>
                </a:lnTo>
                <a:lnTo>
                  <a:pt x="612" y="837"/>
                </a:lnTo>
                <a:lnTo>
                  <a:pt x="583" y="808"/>
                </a:lnTo>
                <a:lnTo>
                  <a:pt x="568" y="789"/>
                </a:lnTo>
                <a:lnTo>
                  <a:pt x="556" y="760"/>
                </a:lnTo>
                <a:lnTo>
                  <a:pt x="549" y="738"/>
                </a:lnTo>
                <a:lnTo>
                  <a:pt x="513" y="708"/>
                </a:lnTo>
                <a:lnTo>
                  <a:pt x="489" y="682"/>
                </a:lnTo>
                <a:lnTo>
                  <a:pt x="415" y="684"/>
                </a:lnTo>
                <a:lnTo>
                  <a:pt x="390" y="730"/>
                </a:lnTo>
                <a:lnTo>
                  <a:pt x="372" y="759"/>
                </a:lnTo>
                <a:lnTo>
                  <a:pt x="361" y="798"/>
                </a:lnTo>
                <a:lnTo>
                  <a:pt x="339" y="838"/>
                </a:lnTo>
                <a:lnTo>
                  <a:pt x="316" y="874"/>
                </a:lnTo>
                <a:lnTo>
                  <a:pt x="294" y="907"/>
                </a:lnTo>
                <a:lnTo>
                  <a:pt x="285" y="915"/>
                </a:lnTo>
                <a:lnTo>
                  <a:pt x="268" y="909"/>
                </a:lnTo>
                <a:lnTo>
                  <a:pt x="268" y="894"/>
                </a:lnTo>
                <a:lnTo>
                  <a:pt x="276" y="867"/>
                </a:lnTo>
                <a:lnTo>
                  <a:pt x="291" y="837"/>
                </a:lnTo>
                <a:lnTo>
                  <a:pt x="294" y="790"/>
                </a:lnTo>
                <a:lnTo>
                  <a:pt x="298" y="766"/>
                </a:lnTo>
                <a:lnTo>
                  <a:pt x="313" y="744"/>
                </a:lnTo>
                <a:lnTo>
                  <a:pt x="319" y="699"/>
                </a:lnTo>
                <a:lnTo>
                  <a:pt x="324" y="664"/>
                </a:lnTo>
                <a:lnTo>
                  <a:pt x="336" y="637"/>
                </a:lnTo>
                <a:lnTo>
                  <a:pt x="309" y="609"/>
                </a:lnTo>
                <a:lnTo>
                  <a:pt x="283" y="583"/>
                </a:lnTo>
                <a:lnTo>
                  <a:pt x="271" y="577"/>
                </a:lnTo>
                <a:lnTo>
                  <a:pt x="231" y="601"/>
                </a:lnTo>
                <a:lnTo>
                  <a:pt x="201" y="619"/>
                </a:lnTo>
                <a:lnTo>
                  <a:pt x="162" y="633"/>
                </a:lnTo>
                <a:lnTo>
                  <a:pt x="118" y="640"/>
                </a:lnTo>
                <a:lnTo>
                  <a:pt x="88" y="655"/>
                </a:lnTo>
                <a:lnTo>
                  <a:pt x="63" y="666"/>
                </a:lnTo>
                <a:lnTo>
                  <a:pt x="27" y="666"/>
                </a:lnTo>
                <a:lnTo>
                  <a:pt x="16" y="655"/>
                </a:lnTo>
                <a:lnTo>
                  <a:pt x="30" y="642"/>
                </a:lnTo>
                <a:lnTo>
                  <a:pt x="67" y="628"/>
                </a:lnTo>
                <a:lnTo>
                  <a:pt x="94" y="606"/>
                </a:lnTo>
                <a:lnTo>
                  <a:pt x="120" y="588"/>
                </a:lnTo>
                <a:lnTo>
                  <a:pt x="136" y="576"/>
                </a:lnTo>
                <a:lnTo>
                  <a:pt x="162" y="567"/>
                </a:lnTo>
                <a:lnTo>
                  <a:pt x="204" y="531"/>
                </a:lnTo>
                <a:lnTo>
                  <a:pt x="231" y="510"/>
                </a:lnTo>
                <a:lnTo>
                  <a:pt x="247" y="504"/>
                </a:lnTo>
                <a:lnTo>
                  <a:pt x="250" y="429"/>
                </a:lnTo>
                <a:lnTo>
                  <a:pt x="204" y="396"/>
                </a:lnTo>
                <a:lnTo>
                  <a:pt x="190" y="390"/>
                </a:lnTo>
                <a:lnTo>
                  <a:pt x="129" y="385"/>
                </a:lnTo>
                <a:lnTo>
                  <a:pt x="105" y="369"/>
                </a:lnTo>
                <a:lnTo>
                  <a:pt x="81" y="355"/>
                </a:lnTo>
                <a:lnTo>
                  <a:pt x="63" y="345"/>
                </a:lnTo>
                <a:lnTo>
                  <a:pt x="34" y="339"/>
                </a:lnTo>
                <a:lnTo>
                  <a:pt x="3" y="307"/>
                </a:lnTo>
                <a:lnTo>
                  <a:pt x="0" y="291"/>
                </a:lnTo>
                <a:lnTo>
                  <a:pt x="9" y="285"/>
                </a:lnTo>
                <a:lnTo>
                  <a:pt x="39" y="286"/>
                </a:lnTo>
                <a:lnTo>
                  <a:pt x="67" y="301"/>
                </a:lnTo>
                <a:lnTo>
                  <a:pt x="85" y="304"/>
                </a:lnTo>
                <a:lnTo>
                  <a:pt x="115" y="306"/>
                </a:lnTo>
                <a:lnTo>
                  <a:pt x="148" y="318"/>
                </a:lnTo>
                <a:lnTo>
                  <a:pt x="165" y="324"/>
                </a:lnTo>
                <a:lnTo>
                  <a:pt x="226" y="327"/>
                </a:lnTo>
                <a:lnTo>
                  <a:pt x="258" y="334"/>
                </a:lnTo>
                <a:lnTo>
                  <a:pt x="279" y="334"/>
                </a:lnTo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schemeClr val="accent1"/>
            </a:solidFill>
          </a:ln>
          <a:effectLst/>
          <a:extLst/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38" name="Freeform 5"/>
          <p:cNvSpPr>
            <a:spLocks/>
          </p:cNvSpPr>
          <p:nvPr/>
        </p:nvSpPr>
        <p:spPr bwMode="ltGray">
          <a:xfrm>
            <a:off x="17127" y="3386138"/>
            <a:ext cx="1412875" cy="1454150"/>
          </a:xfrm>
          <a:custGeom>
            <a:avLst/>
            <a:gdLst>
              <a:gd name="T0" fmla="*/ 307 w 890"/>
              <a:gd name="T1" fmla="*/ 292 h 916"/>
              <a:gd name="T2" fmla="*/ 307 w 890"/>
              <a:gd name="T3" fmla="*/ 234 h 916"/>
              <a:gd name="T4" fmla="*/ 261 w 890"/>
              <a:gd name="T5" fmla="*/ 159 h 916"/>
              <a:gd name="T6" fmla="*/ 247 w 890"/>
              <a:gd name="T7" fmla="*/ 91 h 916"/>
              <a:gd name="T8" fmla="*/ 225 w 890"/>
              <a:gd name="T9" fmla="*/ 24 h 916"/>
              <a:gd name="T10" fmla="*/ 259 w 890"/>
              <a:gd name="T11" fmla="*/ 21 h 916"/>
              <a:gd name="T12" fmla="*/ 298 w 890"/>
              <a:gd name="T13" fmla="*/ 82 h 916"/>
              <a:gd name="T14" fmla="*/ 322 w 890"/>
              <a:gd name="T15" fmla="*/ 118 h 916"/>
              <a:gd name="T16" fmla="*/ 358 w 890"/>
              <a:gd name="T17" fmla="*/ 180 h 916"/>
              <a:gd name="T18" fmla="*/ 406 w 890"/>
              <a:gd name="T19" fmla="*/ 240 h 916"/>
              <a:gd name="T20" fmla="*/ 505 w 890"/>
              <a:gd name="T21" fmla="*/ 184 h 916"/>
              <a:gd name="T22" fmla="*/ 514 w 890"/>
              <a:gd name="T23" fmla="*/ 118 h 916"/>
              <a:gd name="T24" fmla="*/ 552 w 890"/>
              <a:gd name="T25" fmla="*/ 69 h 916"/>
              <a:gd name="T26" fmla="*/ 589 w 890"/>
              <a:gd name="T27" fmla="*/ 13 h 916"/>
              <a:gd name="T28" fmla="*/ 615 w 890"/>
              <a:gd name="T29" fmla="*/ 16 h 916"/>
              <a:gd name="T30" fmla="*/ 600 w 890"/>
              <a:gd name="T31" fmla="*/ 49 h 916"/>
              <a:gd name="T32" fmla="*/ 592 w 890"/>
              <a:gd name="T33" fmla="*/ 124 h 916"/>
              <a:gd name="T34" fmla="*/ 574 w 890"/>
              <a:gd name="T35" fmla="*/ 186 h 916"/>
              <a:gd name="T36" fmla="*/ 568 w 890"/>
              <a:gd name="T37" fmla="*/ 282 h 916"/>
              <a:gd name="T38" fmla="*/ 645 w 890"/>
              <a:gd name="T39" fmla="*/ 325 h 916"/>
              <a:gd name="T40" fmla="*/ 720 w 890"/>
              <a:gd name="T41" fmla="*/ 277 h 916"/>
              <a:gd name="T42" fmla="*/ 816 w 890"/>
              <a:gd name="T43" fmla="*/ 253 h 916"/>
              <a:gd name="T44" fmla="*/ 861 w 890"/>
              <a:gd name="T45" fmla="*/ 279 h 916"/>
              <a:gd name="T46" fmla="*/ 796 w 890"/>
              <a:gd name="T47" fmla="*/ 324 h 916"/>
              <a:gd name="T48" fmla="*/ 735 w 890"/>
              <a:gd name="T49" fmla="*/ 352 h 916"/>
              <a:gd name="T50" fmla="*/ 669 w 890"/>
              <a:gd name="T51" fmla="*/ 409 h 916"/>
              <a:gd name="T52" fmla="*/ 673 w 890"/>
              <a:gd name="T53" fmla="*/ 510 h 916"/>
              <a:gd name="T54" fmla="*/ 751 w 890"/>
              <a:gd name="T55" fmla="*/ 535 h 916"/>
              <a:gd name="T56" fmla="*/ 819 w 890"/>
              <a:gd name="T57" fmla="*/ 577 h 916"/>
              <a:gd name="T58" fmla="*/ 874 w 890"/>
              <a:gd name="T59" fmla="*/ 606 h 916"/>
              <a:gd name="T60" fmla="*/ 867 w 890"/>
              <a:gd name="T61" fmla="*/ 637 h 916"/>
              <a:gd name="T62" fmla="*/ 807 w 890"/>
              <a:gd name="T63" fmla="*/ 618 h 916"/>
              <a:gd name="T64" fmla="*/ 736 w 890"/>
              <a:gd name="T65" fmla="*/ 592 h 916"/>
              <a:gd name="T66" fmla="*/ 615 w 890"/>
              <a:gd name="T67" fmla="*/ 588 h 916"/>
              <a:gd name="T68" fmla="*/ 576 w 890"/>
              <a:gd name="T69" fmla="*/ 628 h 916"/>
              <a:gd name="T70" fmla="*/ 618 w 890"/>
              <a:gd name="T71" fmla="*/ 723 h 916"/>
              <a:gd name="T72" fmla="*/ 640 w 890"/>
              <a:gd name="T73" fmla="*/ 807 h 916"/>
              <a:gd name="T74" fmla="*/ 664 w 890"/>
              <a:gd name="T75" fmla="*/ 889 h 916"/>
              <a:gd name="T76" fmla="*/ 624 w 890"/>
              <a:gd name="T77" fmla="*/ 870 h 916"/>
              <a:gd name="T78" fmla="*/ 568 w 890"/>
              <a:gd name="T79" fmla="*/ 789 h 916"/>
              <a:gd name="T80" fmla="*/ 513 w 890"/>
              <a:gd name="T81" fmla="*/ 708 h 916"/>
              <a:gd name="T82" fmla="*/ 390 w 890"/>
              <a:gd name="T83" fmla="*/ 730 h 916"/>
              <a:gd name="T84" fmla="*/ 339 w 890"/>
              <a:gd name="T85" fmla="*/ 838 h 916"/>
              <a:gd name="T86" fmla="*/ 285 w 890"/>
              <a:gd name="T87" fmla="*/ 915 h 916"/>
              <a:gd name="T88" fmla="*/ 276 w 890"/>
              <a:gd name="T89" fmla="*/ 867 h 916"/>
              <a:gd name="T90" fmla="*/ 298 w 890"/>
              <a:gd name="T91" fmla="*/ 766 h 916"/>
              <a:gd name="T92" fmla="*/ 324 w 890"/>
              <a:gd name="T93" fmla="*/ 664 h 916"/>
              <a:gd name="T94" fmla="*/ 283 w 890"/>
              <a:gd name="T95" fmla="*/ 583 h 916"/>
              <a:gd name="T96" fmla="*/ 201 w 890"/>
              <a:gd name="T97" fmla="*/ 619 h 916"/>
              <a:gd name="T98" fmla="*/ 88 w 890"/>
              <a:gd name="T99" fmla="*/ 655 h 916"/>
              <a:gd name="T100" fmla="*/ 16 w 890"/>
              <a:gd name="T101" fmla="*/ 655 h 916"/>
              <a:gd name="T102" fmla="*/ 94 w 890"/>
              <a:gd name="T103" fmla="*/ 606 h 916"/>
              <a:gd name="T104" fmla="*/ 162 w 890"/>
              <a:gd name="T105" fmla="*/ 567 h 916"/>
              <a:gd name="T106" fmla="*/ 247 w 890"/>
              <a:gd name="T107" fmla="*/ 504 h 916"/>
              <a:gd name="T108" fmla="*/ 190 w 890"/>
              <a:gd name="T109" fmla="*/ 390 h 916"/>
              <a:gd name="T110" fmla="*/ 81 w 890"/>
              <a:gd name="T111" fmla="*/ 355 h 916"/>
              <a:gd name="T112" fmla="*/ 3 w 890"/>
              <a:gd name="T113" fmla="*/ 307 h 916"/>
              <a:gd name="T114" fmla="*/ 39 w 890"/>
              <a:gd name="T115" fmla="*/ 286 h 916"/>
              <a:gd name="T116" fmla="*/ 115 w 890"/>
              <a:gd name="T117" fmla="*/ 306 h 916"/>
              <a:gd name="T118" fmla="*/ 226 w 890"/>
              <a:gd name="T119" fmla="*/ 327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90" h="916">
                <a:moveTo>
                  <a:pt x="279" y="334"/>
                </a:moveTo>
                <a:lnTo>
                  <a:pt x="292" y="312"/>
                </a:lnTo>
                <a:lnTo>
                  <a:pt x="307" y="292"/>
                </a:lnTo>
                <a:lnTo>
                  <a:pt x="324" y="276"/>
                </a:lnTo>
                <a:lnTo>
                  <a:pt x="313" y="255"/>
                </a:lnTo>
                <a:lnTo>
                  <a:pt x="307" y="234"/>
                </a:lnTo>
                <a:lnTo>
                  <a:pt x="288" y="202"/>
                </a:lnTo>
                <a:lnTo>
                  <a:pt x="274" y="181"/>
                </a:lnTo>
                <a:lnTo>
                  <a:pt x="261" y="159"/>
                </a:lnTo>
                <a:lnTo>
                  <a:pt x="256" y="139"/>
                </a:lnTo>
                <a:lnTo>
                  <a:pt x="256" y="118"/>
                </a:lnTo>
                <a:lnTo>
                  <a:pt x="247" y="91"/>
                </a:lnTo>
                <a:lnTo>
                  <a:pt x="237" y="70"/>
                </a:lnTo>
                <a:lnTo>
                  <a:pt x="226" y="46"/>
                </a:lnTo>
                <a:lnTo>
                  <a:pt x="225" y="24"/>
                </a:lnTo>
                <a:lnTo>
                  <a:pt x="232" y="10"/>
                </a:lnTo>
                <a:lnTo>
                  <a:pt x="247" y="9"/>
                </a:lnTo>
                <a:lnTo>
                  <a:pt x="259" y="21"/>
                </a:lnTo>
                <a:lnTo>
                  <a:pt x="270" y="46"/>
                </a:lnTo>
                <a:lnTo>
                  <a:pt x="280" y="61"/>
                </a:lnTo>
                <a:lnTo>
                  <a:pt x="298" y="82"/>
                </a:lnTo>
                <a:lnTo>
                  <a:pt x="309" y="88"/>
                </a:lnTo>
                <a:lnTo>
                  <a:pt x="315" y="99"/>
                </a:lnTo>
                <a:lnTo>
                  <a:pt x="322" y="118"/>
                </a:lnTo>
                <a:lnTo>
                  <a:pt x="330" y="141"/>
                </a:lnTo>
                <a:lnTo>
                  <a:pt x="339" y="160"/>
                </a:lnTo>
                <a:lnTo>
                  <a:pt x="358" y="180"/>
                </a:lnTo>
                <a:lnTo>
                  <a:pt x="379" y="205"/>
                </a:lnTo>
                <a:lnTo>
                  <a:pt x="399" y="225"/>
                </a:lnTo>
                <a:lnTo>
                  <a:pt x="406" y="240"/>
                </a:lnTo>
                <a:lnTo>
                  <a:pt x="474" y="241"/>
                </a:lnTo>
                <a:lnTo>
                  <a:pt x="495" y="208"/>
                </a:lnTo>
                <a:lnTo>
                  <a:pt x="505" y="184"/>
                </a:lnTo>
                <a:lnTo>
                  <a:pt x="507" y="160"/>
                </a:lnTo>
                <a:lnTo>
                  <a:pt x="510" y="141"/>
                </a:lnTo>
                <a:lnTo>
                  <a:pt x="514" y="118"/>
                </a:lnTo>
                <a:lnTo>
                  <a:pt x="529" y="94"/>
                </a:lnTo>
                <a:lnTo>
                  <a:pt x="540" y="85"/>
                </a:lnTo>
                <a:lnTo>
                  <a:pt x="552" y="69"/>
                </a:lnTo>
                <a:lnTo>
                  <a:pt x="561" y="45"/>
                </a:lnTo>
                <a:lnTo>
                  <a:pt x="571" y="27"/>
                </a:lnTo>
                <a:lnTo>
                  <a:pt x="589" y="13"/>
                </a:lnTo>
                <a:lnTo>
                  <a:pt x="604" y="0"/>
                </a:lnTo>
                <a:lnTo>
                  <a:pt x="613" y="6"/>
                </a:lnTo>
                <a:lnTo>
                  <a:pt x="615" y="16"/>
                </a:lnTo>
                <a:lnTo>
                  <a:pt x="606" y="27"/>
                </a:lnTo>
                <a:lnTo>
                  <a:pt x="603" y="34"/>
                </a:lnTo>
                <a:lnTo>
                  <a:pt x="600" y="49"/>
                </a:lnTo>
                <a:lnTo>
                  <a:pt x="600" y="79"/>
                </a:lnTo>
                <a:lnTo>
                  <a:pt x="600" y="103"/>
                </a:lnTo>
                <a:lnTo>
                  <a:pt x="592" y="124"/>
                </a:lnTo>
                <a:lnTo>
                  <a:pt x="583" y="145"/>
                </a:lnTo>
                <a:lnTo>
                  <a:pt x="576" y="162"/>
                </a:lnTo>
                <a:lnTo>
                  <a:pt x="574" y="186"/>
                </a:lnTo>
                <a:lnTo>
                  <a:pt x="574" y="216"/>
                </a:lnTo>
                <a:lnTo>
                  <a:pt x="568" y="244"/>
                </a:lnTo>
                <a:lnTo>
                  <a:pt x="568" y="282"/>
                </a:lnTo>
                <a:lnTo>
                  <a:pt x="588" y="300"/>
                </a:lnTo>
                <a:lnTo>
                  <a:pt x="607" y="325"/>
                </a:lnTo>
                <a:lnTo>
                  <a:pt x="645" y="325"/>
                </a:lnTo>
                <a:lnTo>
                  <a:pt x="678" y="312"/>
                </a:lnTo>
                <a:lnTo>
                  <a:pt x="697" y="292"/>
                </a:lnTo>
                <a:lnTo>
                  <a:pt x="720" y="277"/>
                </a:lnTo>
                <a:lnTo>
                  <a:pt x="777" y="274"/>
                </a:lnTo>
                <a:lnTo>
                  <a:pt x="801" y="265"/>
                </a:lnTo>
                <a:lnTo>
                  <a:pt x="816" y="253"/>
                </a:lnTo>
                <a:lnTo>
                  <a:pt x="859" y="252"/>
                </a:lnTo>
                <a:lnTo>
                  <a:pt x="865" y="265"/>
                </a:lnTo>
                <a:lnTo>
                  <a:pt x="861" y="279"/>
                </a:lnTo>
                <a:lnTo>
                  <a:pt x="843" y="288"/>
                </a:lnTo>
                <a:lnTo>
                  <a:pt x="819" y="300"/>
                </a:lnTo>
                <a:lnTo>
                  <a:pt x="796" y="324"/>
                </a:lnTo>
                <a:lnTo>
                  <a:pt x="786" y="334"/>
                </a:lnTo>
                <a:lnTo>
                  <a:pt x="765" y="343"/>
                </a:lnTo>
                <a:lnTo>
                  <a:pt x="735" y="352"/>
                </a:lnTo>
                <a:lnTo>
                  <a:pt x="714" y="367"/>
                </a:lnTo>
                <a:lnTo>
                  <a:pt x="687" y="390"/>
                </a:lnTo>
                <a:lnTo>
                  <a:pt x="669" y="409"/>
                </a:lnTo>
                <a:lnTo>
                  <a:pt x="649" y="420"/>
                </a:lnTo>
                <a:lnTo>
                  <a:pt x="648" y="481"/>
                </a:lnTo>
                <a:lnTo>
                  <a:pt x="673" y="510"/>
                </a:lnTo>
                <a:lnTo>
                  <a:pt x="703" y="526"/>
                </a:lnTo>
                <a:lnTo>
                  <a:pt x="730" y="531"/>
                </a:lnTo>
                <a:lnTo>
                  <a:pt x="751" y="535"/>
                </a:lnTo>
                <a:lnTo>
                  <a:pt x="777" y="549"/>
                </a:lnTo>
                <a:lnTo>
                  <a:pt x="795" y="567"/>
                </a:lnTo>
                <a:lnTo>
                  <a:pt x="819" y="577"/>
                </a:lnTo>
                <a:lnTo>
                  <a:pt x="846" y="583"/>
                </a:lnTo>
                <a:lnTo>
                  <a:pt x="861" y="592"/>
                </a:lnTo>
                <a:lnTo>
                  <a:pt x="874" y="606"/>
                </a:lnTo>
                <a:lnTo>
                  <a:pt x="889" y="621"/>
                </a:lnTo>
                <a:lnTo>
                  <a:pt x="888" y="634"/>
                </a:lnTo>
                <a:lnTo>
                  <a:pt x="867" y="637"/>
                </a:lnTo>
                <a:lnTo>
                  <a:pt x="853" y="631"/>
                </a:lnTo>
                <a:lnTo>
                  <a:pt x="832" y="618"/>
                </a:lnTo>
                <a:lnTo>
                  <a:pt x="807" y="618"/>
                </a:lnTo>
                <a:lnTo>
                  <a:pt x="780" y="618"/>
                </a:lnTo>
                <a:lnTo>
                  <a:pt x="759" y="615"/>
                </a:lnTo>
                <a:lnTo>
                  <a:pt x="736" y="592"/>
                </a:lnTo>
                <a:lnTo>
                  <a:pt x="718" y="588"/>
                </a:lnTo>
                <a:lnTo>
                  <a:pt x="684" y="588"/>
                </a:lnTo>
                <a:lnTo>
                  <a:pt x="615" y="588"/>
                </a:lnTo>
                <a:lnTo>
                  <a:pt x="604" y="606"/>
                </a:lnTo>
                <a:lnTo>
                  <a:pt x="589" y="621"/>
                </a:lnTo>
                <a:lnTo>
                  <a:pt x="576" y="628"/>
                </a:lnTo>
                <a:lnTo>
                  <a:pt x="580" y="666"/>
                </a:lnTo>
                <a:lnTo>
                  <a:pt x="600" y="702"/>
                </a:lnTo>
                <a:lnTo>
                  <a:pt x="618" y="723"/>
                </a:lnTo>
                <a:lnTo>
                  <a:pt x="630" y="753"/>
                </a:lnTo>
                <a:lnTo>
                  <a:pt x="631" y="787"/>
                </a:lnTo>
                <a:lnTo>
                  <a:pt x="640" y="807"/>
                </a:lnTo>
                <a:lnTo>
                  <a:pt x="654" y="838"/>
                </a:lnTo>
                <a:lnTo>
                  <a:pt x="664" y="862"/>
                </a:lnTo>
                <a:lnTo>
                  <a:pt x="664" y="889"/>
                </a:lnTo>
                <a:lnTo>
                  <a:pt x="654" y="898"/>
                </a:lnTo>
                <a:lnTo>
                  <a:pt x="642" y="898"/>
                </a:lnTo>
                <a:lnTo>
                  <a:pt x="624" y="870"/>
                </a:lnTo>
                <a:lnTo>
                  <a:pt x="612" y="837"/>
                </a:lnTo>
                <a:lnTo>
                  <a:pt x="583" y="808"/>
                </a:lnTo>
                <a:lnTo>
                  <a:pt x="568" y="789"/>
                </a:lnTo>
                <a:lnTo>
                  <a:pt x="556" y="760"/>
                </a:lnTo>
                <a:lnTo>
                  <a:pt x="549" y="738"/>
                </a:lnTo>
                <a:lnTo>
                  <a:pt x="513" y="708"/>
                </a:lnTo>
                <a:lnTo>
                  <a:pt x="489" y="682"/>
                </a:lnTo>
                <a:lnTo>
                  <a:pt x="415" y="684"/>
                </a:lnTo>
                <a:lnTo>
                  <a:pt x="390" y="730"/>
                </a:lnTo>
                <a:lnTo>
                  <a:pt x="372" y="759"/>
                </a:lnTo>
                <a:lnTo>
                  <a:pt x="361" y="798"/>
                </a:lnTo>
                <a:lnTo>
                  <a:pt x="339" y="838"/>
                </a:lnTo>
                <a:lnTo>
                  <a:pt x="316" y="874"/>
                </a:lnTo>
                <a:lnTo>
                  <a:pt x="294" y="907"/>
                </a:lnTo>
                <a:lnTo>
                  <a:pt x="285" y="915"/>
                </a:lnTo>
                <a:lnTo>
                  <a:pt x="268" y="909"/>
                </a:lnTo>
                <a:lnTo>
                  <a:pt x="268" y="894"/>
                </a:lnTo>
                <a:lnTo>
                  <a:pt x="276" y="867"/>
                </a:lnTo>
                <a:lnTo>
                  <a:pt x="291" y="837"/>
                </a:lnTo>
                <a:lnTo>
                  <a:pt x="294" y="790"/>
                </a:lnTo>
                <a:lnTo>
                  <a:pt x="298" y="766"/>
                </a:lnTo>
                <a:lnTo>
                  <a:pt x="313" y="744"/>
                </a:lnTo>
                <a:lnTo>
                  <a:pt x="319" y="699"/>
                </a:lnTo>
                <a:lnTo>
                  <a:pt x="324" y="664"/>
                </a:lnTo>
                <a:lnTo>
                  <a:pt x="336" y="637"/>
                </a:lnTo>
                <a:lnTo>
                  <a:pt x="309" y="609"/>
                </a:lnTo>
                <a:lnTo>
                  <a:pt x="283" y="583"/>
                </a:lnTo>
                <a:lnTo>
                  <a:pt x="271" y="577"/>
                </a:lnTo>
                <a:lnTo>
                  <a:pt x="231" y="601"/>
                </a:lnTo>
                <a:lnTo>
                  <a:pt x="201" y="619"/>
                </a:lnTo>
                <a:lnTo>
                  <a:pt x="162" y="633"/>
                </a:lnTo>
                <a:lnTo>
                  <a:pt x="118" y="640"/>
                </a:lnTo>
                <a:lnTo>
                  <a:pt x="88" y="655"/>
                </a:lnTo>
                <a:lnTo>
                  <a:pt x="63" y="666"/>
                </a:lnTo>
                <a:lnTo>
                  <a:pt x="27" y="666"/>
                </a:lnTo>
                <a:lnTo>
                  <a:pt x="16" y="655"/>
                </a:lnTo>
                <a:lnTo>
                  <a:pt x="30" y="642"/>
                </a:lnTo>
                <a:lnTo>
                  <a:pt x="67" y="628"/>
                </a:lnTo>
                <a:lnTo>
                  <a:pt x="94" y="606"/>
                </a:lnTo>
                <a:lnTo>
                  <a:pt x="120" y="588"/>
                </a:lnTo>
                <a:lnTo>
                  <a:pt x="136" y="576"/>
                </a:lnTo>
                <a:lnTo>
                  <a:pt x="162" y="567"/>
                </a:lnTo>
                <a:lnTo>
                  <a:pt x="204" y="531"/>
                </a:lnTo>
                <a:lnTo>
                  <a:pt x="231" y="510"/>
                </a:lnTo>
                <a:lnTo>
                  <a:pt x="247" y="504"/>
                </a:lnTo>
                <a:lnTo>
                  <a:pt x="250" y="429"/>
                </a:lnTo>
                <a:lnTo>
                  <a:pt x="204" y="396"/>
                </a:lnTo>
                <a:lnTo>
                  <a:pt x="190" y="390"/>
                </a:lnTo>
                <a:lnTo>
                  <a:pt x="129" y="385"/>
                </a:lnTo>
                <a:lnTo>
                  <a:pt x="105" y="369"/>
                </a:lnTo>
                <a:lnTo>
                  <a:pt x="81" y="355"/>
                </a:lnTo>
                <a:lnTo>
                  <a:pt x="63" y="345"/>
                </a:lnTo>
                <a:lnTo>
                  <a:pt x="34" y="339"/>
                </a:lnTo>
                <a:lnTo>
                  <a:pt x="3" y="307"/>
                </a:lnTo>
                <a:lnTo>
                  <a:pt x="0" y="291"/>
                </a:lnTo>
                <a:lnTo>
                  <a:pt x="9" y="285"/>
                </a:lnTo>
                <a:lnTo>
                  <a:pt x="39" y="286"/>
                </a:lnTo>
                <a:lnTo>
                  <a:pt x="67" y="301"/>
                </a:lnTo>
                <a:lnTo>
                  <a:pt x="85" y="304"/>
                </a:lnTo>
                <a:lnTo>
                  <a:pt x="115" y="306"/>
                </a:lnTo>
                <a:lnTo>
                  <a:pt x="148" y="318"/>
                </a:lnTo>
                <a:lnTo>
                  <a:pt x="165" y="324"/>
                </a:lnTo>
                <a:lnTo>
                  <a:pt x="226" y="327"/>
                </a:lnTo>
                <a:lnTo>
                  <a:pt x="258" y="334"/>
                </a:lnTo>
                <a:lnTo>
                  <a:pt x="279" y="334"/>
                </a:lnTo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schemeClr val="accent1"/>
            </a:solidFill>
          </a:ln>
          <a:effectLst/>
          <a:extLst/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39" name="Freeform 6"/>
          <p:cNvSpPr>
            <a:spLocks/>
          </p:cNvSpPr>
          <p:nvPr/>
        </p:nvSpPr>
        <p:spPr bwMode="ltGray">
          <a:xfrm>
            <a:off x="17127" y="5089525"/>
            <a:ext cx="1412875" cy="1454150"/>
          </a:xfrm>
          <a:custGeom>
            <a:avLst/>
            <a:gdLst>
              <a:gd name="T0" fmla="*/ 307 w 890"/>
              <a:gd name="T1" fmla="*/ 292 h 916"/>
              <a:gd name="T2" fmla="*/ 307 w 890"/>
              <a:gd name="T3" fmla="*/ 234 h 916"/>
              <a:gd name="T4" fmla="*/ 261 w 890"/>
              <a:gd name="T5" fmla="*/ 159 h 916"/>
              <a:gd name="T6" fmla="*/ 247 w 890"/>
              <a:gd name="T7" fmla="*/ 91 h 916"/>
              <a:gd name="T8" fmla="*/ 225 w 890"/>
              <a:gd name="T9" fmla="*/ 24 h 916"/>
              <a:gd name="T10" fmla="*/ 259 w 890"/>
              <a:gd name="T11" fmla="*/ 21 h 916"/>
              <a:gd name="T12" fmla="*/ 298 w 890"/>
              <a:gd name="T13" fmla="*/ 82 h 916"/>
              <a:gd name="T14" fmla="*/ 322 w 890"/>
              <a:gd name="T15" fmla="*/ 118 h 916"/>
              <a:gd name="T16" fmla="*/ 358 w 890"/>
              <a:gd name="T17" fmla="*/ 180 h 916"/>
              <a:gd name="T18" fmla="*/ 406 w 890"/>
              <a:gd name="T19" fmla="*/ 240 h 916"/>
              <a:gd name="T20" fmla="*/ 505 w 890"/>
              <a:gd name="T21" fmla="*/ 184 h 916"/>
              <a:gd name="T22" fmla="*/ 514 w 890"/>
              <a:gd name="T23" fmla="*/ 118 h 916"/>
              <a:gd name="T24" fmla="*/ 552 w 890"/>
              <a:gd name="T25" fmla="*/ 69 h 916"/>
              <a:gd name="T26" fmla="*/ 589 w 890"/>
              <a:gd name="T27" fmla="*/ 13 h 916"/>
              <a:gd name="T28" fmla="*/ 615 w 890"/>
              <a:gd name="T29" fmla="*/ 16 h 916"/>
              <a:gd name="T30" fmla="*/ 600 w 890"/>
              <a:gd name="T31" fmla="*/ 49 h 916"/>
              <a:gd name="T32" fmla="*/ 592 w 890"/>
              <a:gd name="T33" fmla="*/ 124 h 916"/>
              <a:gd name="T34" fmla="*/ 574 w 890"/>
              <a:gd name="T35" fmla="*/ 186 h 916"/>
              <a:gd name="T36" fmla="*/ 568 w 890"/>
              <a:gd name="T37" fmla="*/ 282 h 916"/>
              <a:gd name="T38" fmla="*/ 645 w 890"/>
              <a:gd name="T39" fmla="*/ 325 h 916"/>
              <a:gd name="T40" fmla="*/ 720 w 890"/>
              <a:gd name="T41" fmla="*/ 277 h 916"/>
              <a:gd name="T42" fmla="*/ 816 w 890"/>
              <a:gd name="T43" fmla="*/ 253 h 916"/>
              <a:gd name="T44" fmla="*/ 861 w 890"/>
              <a:gd name="T45" fmla="*/ 279 h 916"/>
              <a:gd name="T46" fmla="*/ 796 w 890"/>
              <a:gd name="T47" fmla="*/ 324 h 916"/>
              <a:gd name="T48" fmla="*/ 735 w 890"/>
              <a:gd name="T49" fmla="*/ 352 h 916"/>
              <a:gd name="T50" fmla="*/ 669 w 890"/>
              <a:gd name="T51" fmla="*/ 409 h 916"/>
              <a:gd name="T52" fmla="*/ 673 w 890"/>
              <a:gd name="T53" fmla="*/ 510 h 916"/>
              <a:gd name="T54" fmla="*/ 751 w 890"/>
              <a:gd name="T55" fmla="*/ 535 h 916"/>
              <a:gd name="T56" fmla="*/ 819 w 890"/>
              <a:gd name="T57" fmla="*/ 577 h 916"/>
              <a:gd name="T58" fmla="*/ 874 w 890"/>
              <a:gd name="T59" fmla="*/ 606 h 916"/>
              <a:gd name="T60" fmla="*/ 867 w 890"/>
              <a:gd name="T61" fmla="*/ 637 h 916"/>
              <a:gd name="T62" fmla="*/ 807 w 890"/>
              <a:gd name="T63" fmla="*/ 618 h 916"/>
              <a:gd name="T64" fmla="*/ 736 w 890"/>
              <a:gd name="T65" fmla="*/ 592 h 916"/>
              <a:gd name="T66" fmla="*/ 615 w 890"/>
              <a:gd name="T67" fmla="*/ 588 h 916"/>
              <a:gd name="T68" fmla="*/ 576 w 890"/>
              <a:gd name="T69" fmla="*/ 628 h 916"/>
              <a:gd name="T70" fmla="*/ 618 w 890"/>
              <a:gd name="T71" fmla="*/ 723 h 916"/>
              <a:gd name="T72" fmla="*/ 640 w 890"/>
              <a:gd name="T73" fmla="*/ 807 h 916"/>
              <a:gd name="T74" fmla="*/ 664 w 890"/>
              <a:gd name="T75" fmla="*/ 889 h 916"/>
              <a:gd name="T76" fmla="*/ 624 w 890"/>
              <a:gd name="T77" fmla="*/ 870 h 916"/>
              <a:gd name="T78" fmla="*/ 568 w 890"/>
              <a:gd name="T79" fmla="*/ 789 h 916"/>
              <a:gd name="T80" fmla="*/ 513 w 890"/>
              <a:gd name="T81" fmla="*/ 708 h 916"/>
              <a:gd name="T82" fmla="*/ 390 w 890"/>
              <a:gd name="T83" fmla="*/ 730 h 916"/>
              <a:gd name="T84" fmla="*/ 339 w 890"/>
              <a:gd name="T85" fmla="*/ 838 h 916"/>
              <a:gd name="T86" fmla="*/ 285 w 890"/>
              <a:gd name="T87" fmla="*/ 915 h 916"/>
              <a:gd name="T88" fmla="*/ 276 w 890"/>
              <a:gd name="T89" fmla="*/ 867 h 916"/>
              <a:gd name="T90" fmla="*/ 298 w 890"/>
              <a:gd name="T91" fmla="*/ 766 h 916"/>
              <a:gd name="T92" fmla="*/ 324 w 890"/>
              <a:gd name="T93" fmla="*/ 664 h 916"/>
              <a:gd name="T94" fmla="*/ 283 w 890"/>
              <a:gd name="T95" fmla="*/ 583 h 916"/>
              <a:gd name="T96" fmla="*/ 201 w 890"/>
              <a:gd name="T97" fmla="*/ 619 h 916"/>
              <a:gd name="T98" fmla="*/ 88 w 890"/>
              <a:gd name="T99" fmla="*/ 655 h 916"/>
              <a:gd name="T100" fmla="*/ 16 w 890"/>
              <a:gd name="T101" fmla="*/ 655 h 916"/>
              <a:gd name="T102" fmla="*/ 94 w 890"/>
              <a:gd name="T103" fmla="*/ 606 h 916"/>
              <a:gd name="T104" fmla="*/ 162 w 890"/>
              <a:gd name="T105" fmla="*/ 567 h 916"/>
              <a:gd name="T106" fmla="*/ 247 w 890"/>
              <a:gd name="T107" fmla="*/ 504 h 916"/>
              <a:gd name="T108" fmla="*/ 190 w 890"/>
              <a:gd name="T109" fmla="*/ 390 h 916"/>
              <a:gd name="T110" fmla="*/ 81 w 890"/>
              <a:gd name="T111" fmla="*/ 355 h 916"/>
              <a:gd name="T112" fmla="*/ 3 w 890"/>
              <a:gd name="T113" fmla="*/ 307 h 916"/>
              <a:gd name="T114" fmla="*/ 39 w 890"/>
              <a:gd name="T115" fmla="*/ 286 h 916"/>
              <a:gd name="T116" fmla="*/ 115 w 890"/>
              <a:gd name="T117" fmla="*/ 306 h 916"/>
              <a:gd name="T118" fmla="*/ 226 w 890"/>
              <a:gd name="T119" fmla="*/ 327 h 9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90" h="916">
                <a:moveTo>
                  <a:pt x="279" y="334"/>
                </a:moveTo>
                <a:lnTo>
                  <a:pt x="292" y="312"/>
                </a:lnTo>
                <a:lnTo>
                  <a:pt x="307" y="292"/>
                </a:lnTo>
                <a:lnTo>
                  <a:pt x="324" y="276"/>
                </a:lnTo>
                <a:lnTo>
                  <a:pt x="313" y="255"/>
                </a:lnTo>
                <a:lnTo>
                  <a:pt x="307" y="234"/>
                </a:lnTo>
                <a:lnTo>
                  <a:pt x="288" y="202"/>
                </a:lnTo>
                <a:lnTo>
                  <a:pt x="274" y="181"/>
                </a:lnTo>
                <a:lnTo>
                  <a:pt x="261" y="159"/>
                </a:lnTo>
                <a:lnTo>
                  <a:pt x="256" y="139"/>
                </a:lnTo>
                <a:lnTo>
                  <a:pt x="256" y="118"/>
                </a:lnTo>
                <a:lnTo>
                  <a:pt x="247" y="91"/>
                </a:lnTo>
                <a:lnTo>
                  <a:pt x="237" y="70"/>
                </a:lnTo>
                <a:lnTo>
                  <a:pt x="226" y="46"/>
                </a:lnTo>
                <a:lnTo>
                  <a:pt x="225" y="24"/>
                </a:lnTo>
                <a:lnTo>
                  <a:pt x="232" y="10"/>
                </a:lnTo>
                <a:lnTo>
                  <a:pt x="247" y="9"/>
                </a:lnTo>
                <a:lnTo>
                  <a:pt x="259" y="21"/>
                </a:lnTo>
                <a:lnTo>
                  <a:pt x="270" y="46"/>
                </a:lnTo>
                <a:lnTo>
                  <a:pt x="280" y="61"/>
                </a:lnTo>
                <a:lnTo>
                  <a:pt x="298" y="82"/>
                </a:lnTo>
                <a:lnTo>
                  <a:pt x="309" y="88"/>
                </a:lnTo>
                <a:lnTo>
                  <a:pt x="315" y="99"/>
                </a:lnTo>
                <a:lnTo>
                  <a:pt x="322" y="118"/>
                </a:lnTo>
                <a:lnTo>
                  <a:pt x="330" y="141"/>
                </a:lnTo>
                <a:lnTo>
                  <a:pt x="339" y="160"/>
                </a:lnTo>
                <a:lnTo>
                  <a:pt x="358" y="180"/>
                </a:lnTo>
                <a:lnTo>
                  <a:pt x="379" y="205"/>
                </a:lnTo>
                <a:lnTo>
                  <a:pt x="399" y="225"/>
                </a:lnTo>
                <a:lnTo>
                  <a:pt x="406" y="240"/>
                </a:lnTo>
                <a:lnTo>
                  <a:pt x="474" y="241"/>
                </a:lnTo>
                <a:lnTo>
                  <a:pt x="495" y="208"/>
                </a:lnTo>
                <a:lnTo>
                  <a:pt x="505" y="184"/>
                </a:lnTo>
                <a:lnTo>
                  <a:pt x="507" y="160"/>
                </a:lnTo>
                <a:lnTo>
                  <a:pt x="510" y="141"/>
                </a:lnTo>
                <a:lnTo>
                  <a:pt x="514" y="118"/>
                </a:lnTo>
                <a:lnTo>
                  <a:pt x="529" y="94"/>
                </a:lnTo>
                <a:lnTo>
                  <a:pt x="540" y="85"/>
                </a:lnTo>
                <a:lnTo>
                  <a:pt x="552" y="69"/>
                </a:lnTo>
                <a:lnTo>
                  <a:pt x="561" y="45"/>
                </a:lnTo>
                <a:lnTo>
                  <a:pt x="571" y="27"/>
                </a:lnTo>
                <a:lnTo>
                  <a:pt x="589" y="13"/>
                </a:lnTo>
                <a:lnTo>
                  <a:pt x="604" y="0"/>
                </a:lnTo>
                <a:lnTo>
                  <a:pt x="613" y="6"/>
                </a:lnTo>
                <a:lnTo>
                  <a:pt x="615" y="16"/>
                </a:lnTo>
                <a:lnTo>
                  <a:pt x="606" y="27"/>
                </a:lnTo>
                <a:lnTo>
                  <a:pt x="603" y="34"/>
                </a:lnTo>
                <a:lnTo>
                  <a:pt x="600" y="49"/>
                </a:lnTo>
                <a:lnTo>
                  <a:pt x="600" y="79"/>
                </a:lnTo>
                <a:lnTo>
                  <a:pt x="600" y="103"/>
                </a:lnTo>
                <a:lnTo>
                  <a:pt x="592" y="124"/>
                </a:lnTo>
                <a:lnTo>
                  <a:pt x="583" y="145"/>
                </a:lnTo>
                <a:lnTo>
                  <a:pt x="576" y="162"/>
                </a:lnTo>
                <a:lnTo>
                  <a:pt x="574" y="186"/>
                </a:lnTo>
                <a:lnTo>
                  <a:pt x="574" y="216"/>
                </a:lnTo>
                <a:lnTo>
                  <a:pt x="568" y="244"/>
                </a:lnTo>
                <a:lnTo>
                  <a:pt x="568" y="282"/>
                </a:lnTo>
                <a:lnTo>
                  <a:pt x="588" y="300"/>
                </a:lnTo>
                <a:lnTo>
                  <a:pt x="607" y="325"/>
                </a:lnTo>
                <a:lnTo>
                  <a:pt x="645" y="325"/>
                </a:lnTo>
                <a:lnTo>
                  <a:pt x="678" y="312"/>
                </a:lnTo>
                <a:lnTo>
                  <a:pt x="697" y="292"/>
                </a:lnTo>
                <a:lnTo>
                  <a:pt x="720" y="277"/>
                </a:lnTo>
                <a:lnTo>
                  <a:pt x="777" y="274"/>
                </a:lnTo>
                <a:lnTo>
                  <a:pt x="801" y="265"/>
                </a:lnTo>
                <a:lnTo>
                  <a:pt x="816" y="253"/>
                </a:lnTo>
                <a:lnTo>
                  <a:pt x="859" y="252"/>
                </a:lnTo>
                <a:lnTo>
                  <a:pt x="865" y="265"/>
                </a:lnTo>
                <a:lnTo>
                  <a:pt x="861" y="279"/>
                </a:lnTo>
                <a:lnTo>
                  <a:pt x="843" y="288"/>
                </a:lnTo>
                <a:lnTo>
                  <a:pt x="819" y="300"/>
                </a:lnTo>
                <a:lnTo>
                  <a:pt x="796" y="324"/>
                </a:lnTo>
                <a:lnTo>
                  <a:pt x="786" y="334"/>
                </a:lnTo>
                <a:lnTo>
                  <a:pt x="765" y="343"/>
                </a:lnTo>
                <a:lnTo>
                  <a:pt x="735" y="352"/>
                </a:lnTo>
                <a:lnTo>
                  <a:pt x="714" y="367"/>
                </a:lnTo>
                <a:lnTo>
                  <a:pt x="687" y="390"/>
                </a:lnTo>
                <a:lnTo>
                  <a:pt x="669" y="409"/>
                </a:lnTo>
                <a:lnTo>
                  <a:pt x="649" y="420"/>
                </a:lnTo>
                <a:lnTo>
                  <a:pt x="648" y="481"/>
                </a:lnTo>
                <a:lnTo>
                  <a:pt x="673" y="510"/>
                </a:lnTo>
                <a:lnTo>
                  <a:pt x="703" y="526"/>
                </a:lnTo>
                <a:lnTo>
                  <a:pt x="730" y="531"/>
                </a:lnTo>
                <a:lnTo>
                  <a:pt x="751" y="535"/>
                </a:lnTo>
                <a:lnTo>
                  <a:pt x="777" y="549"/>
                </a:lnTo>
                <a:lnTo>
                  <a:pt x="795" y="567"/>
                </a:lnTo>
                <a:lnTo>
                  <a:pt x="819" y="577"/>
                </a:lnTo>
                <a:lnTo>
                  <a:pt x="846" y="583"/>
                </a:lnTo>
                <a:lnTo>
                  <a:pt x="861" y="592"/>
                </a:lnTo>
                <a:lnTo>
                  <a:pt x="874" y="606"/>
                </a:lnTo>
                <a:lnTo>
                  <a:pt x="889" y="621"/>
                </a:lnTo>
                <a:lnTo>
                  <a:pt x="888" y="634"/>
                </a:lnTo>
                <a:lnTo>
                  <a:pt x="867" y="637"/>
                </a:lnTo>
                <a:lnTo>
                  <a:pt x="853" y="631"/>
                </a:lnTo>
                <a:lnTo>
                  <a:pt x="832" y="618"/>
                </a:lnTo>
                <a:lnTo>
                  <a:pt x="807" y="618"/>
                </a:lnTo>
                <a:lnTo>
                  <a:pt x="780" y="618"/>
                </a:lnTo>
                <a:lnTo>
                  <a:pt x="759" y="615"/>
                </a:lnTo>
                <a:lnTo>
                  <a:pt x="736" y="592"/>
                </a:lnTo>
                <a:lnTo>
                  <a:pt x="718" y="588"/>
                </a:lnTo>
                <a:lnTo>
                  <a:pt x="684" y="588"/>
                </a:lnTo>
                <a:lnTo>
                  <a:pt x="615" y="588"/>
                </a:lnTo>
                <a:lnTo>
                  <a:pt x="604" y="606"/>
                </a:lnTo>
                <a:lnTo>
                  <a:pt x="589" y="621"/>
                </a:lnTo>
                <a:lnTo>
                  <a:pt x="576" y="628"/>
                </a:lnTo>
                <a:lnTo>
                  <a:pt x="580" y="666"/>
                </a:lnTo>
                <a:lnTo>
                  <a:pt x="600" y="702"/>
                </a:lnTo>
                <a:lnTo>
                  <a:pt x="618" y="723"/>
                </a:lnTo>
                <a:lnTo>
                  <a:pt x="630" y="753"/>
                </a:lnTo>
                <a:lnTo>
                  <a:pt x="631" y="787"/>
                </a:lnTo>
                <a:lnTo>
                  <a:pt x="640" y="807"/>
                </a:lnTo>
                <a:lnTo>
                  <a:pt x="654" y="838"/>
                </a:lnTo>
                <a:lnTo>
                  <a:pt x="664" y="862"/>
                </a:lnTo>
                <a:lnTo>
                  <a:pt x="664" y="889"/>
                </a:lnTo>
                <a:lnTo>
                  <a:pt x="654" y="898"/>
                </a:lnTo>
                <a:lnTo>
                  <a:pt x="642" y="898"/>
                </a:lnTo>
                <a:lnTo>
                  <a:pt x="624" y="870"/>
                </a:lnTo>
                <a:lnTo>
                  <a:pt x="612" y="837"/>
                </a:lnTo>
                <a:lnTo>
                  <a:pt x="583" y="808"/>
                </a:lnTo>
                <a:lnTo>
                  <a:pt x="568" y="789"/>
                </a:lnTo>
                <a:lnTo>
                  <a:pt x="556" y="760"/>
                </a:lnTo>
                <a:lnTo>
                  <a:pt x="549" y="738"/>
                </a:lnTo>
                <a:lnTo>
                  <a:pt x="513" y="708"/>
                </a:lnTo>
                <a:lnTo>
                  <a:pt x="489" y="682"/>
                </a:lnTo>
                <a:lnTo>
                  <a:pt x="415" y="684"/>
                </a:lnTo>
                <a:lnTo>
                  <a:pt x="390" y="730"/>
                </a:lnTo>
                <a:lnTo>
                  <a:pt x="372" y="759"/>
                </a:lnTo>
                <a:lnTo>
                  <a:pt x="361" y="798"/>
                </a:lnTo>
                <a:lnTo>
                  <a:pt x="339" y="838"/>
                </a:lnTo>
                <a:lnTo>
                  <a:pt x="316" y="874"/>
                </a:lnTo>
                <a:lnTo>
                  <a:pt x="294" y="907"/>
                </a:lnTo>
                <a:lnTo>
                  <a:pt x="285" y="915"/>
                </a:lnTo>
                <a:lnTo>
                  <a:pt x="268" y="909"/>
                </a:lnTo>
                <a:lnTo>
                  <a:pt x="268" y="894"/>
                </a:lnTo>
                <a:lnTo>
                  <a:pt x="276" y="867"/>
                </a:lnTo>
                <a:lnTo>
                  <a:pt x="291" y="837"/>
                </a:lnTo>
                <a:lnTo>
                  <a:pt x="294" y="790"/>
                </a:lnTo>
                <a:lnTo>
                  <a:pt x="298" y="766"/>
                </a:lnTo>
                <a:lnTo>
                  <a:pt x="313" y="744"/>
                </a:lnTo>
                <a:lnTo>
                  <a:pt x="319" y="699"/>
                </a:lnTo>
                <a:lnTo>
                  <a:pt x="324" y="664"/>
                </a:lnTo>
                <a:lnTo>
                  <a:pt x="336" y="637"/>
                </a:lnTo>
                <a:lnTo>
                  <a:pt x="309" y="609"/>
                </a:lnTo>
                <a:lnTo>
                  <a:pt x="283" y="583"/>
                </a:lnTo>
                <a:lnTo>
                  <a:pt x="271" y="577"/>
                </a:lnTo>
                <a:lnTo>
                  <a:pt x="231" y="601"/>
                </a:lnTo>
                <a:lnTo>
                  <a:pt x="201" y="619"/>
                </a:lnTo>
                <a:lnTo>
                  <a:pt x="162" y="633"/>
                </a:lnTo>
                <a:lnTo>
                  <a:pt x="118" y="640"/>
                </a:lnTo>
                <a:lnTo>
                  <a:pt x="88" y="655"/>
                </a:lnTo>
                <a:lnTo>
                  <a:pt x="63" y="666"/>
                </a:lnTo>
                <a:lnTo>
                  <a:pt x="27" y="666"/>
                </a:lnTo>
                <a:lnTo>
                  <a:pt x="16" y="655"/>
                </a:lnTo>
                <a:lnTo>
                  <a:pt x="30" y="642"/>
                </a:lnTo>
                <a:lnTo>
                  <a:pt x="67" y="628"/>
                </a:lnTo>
                <a:lnTo>
                  <a:pt x="94" y="606"/>
                </a:lnTo>
                <a:lnTo>
                  <a:pt x="120" y="588"/>
                </a:lnTo>
                <a:lnTo>
                  <a:pt x="136" y="576"/>
                </a:lnTo>
                <a:lnTo>
                  <a:pt x="162" y="567"/>
                </a:lnTo>
                <a:lnTo>
                  <a:pt x="204" y="531"/>
                </a:lnTo>
                <a:lnTo>
                  <a:pt x="231" y="510"/>
                </a:lnTo>
                <a:lnTo>
                  <a:pt x="247" y="504"/>
                </a:lnTo>
                <a:lnTo>
                  <a:pt x="250" y="429"/>
                </a:lnTo>
                <a:lnTo>
                  <a:pt x="204" y="396"/>
                </a:lnTo>
                <a:lnTo>
                  <a:pt x="190" y="390"/>
                </a:lnTo>
                <a:lnTo>
                  <a:pt x="129" y="385"/>
                </a:lnTo>
                <a:lnTo>
                  <a:pt x="105" y="369"/>
                </a:lnTo>
                <a:lnTo>
                  <a:pt x="81" y="355"/>
                </a:lnTo>
                <a:lnTo>
                  <a:pt x="63" y="345"/>
                </a:lnTo>
                <a:lnTo>
                  <a:pt x="34" y="339"/>
                </a:lnTo>
                <a:lnTo>
                  <a:pt x="3" y="307"/>
                </a:lnTo>
                <a:lnTo>
                  <a:pt x="0" y="291"/>
                </a:lnTo>
                <a:lnTo>
                  <a:pt x="9" y="285"/>
                </a:lnTo>
                <a:lnTo>
                  <a:pt x="39" y="286"/>
                </a:lnTo>
                <a:lnTo>
                  <a:pt x="67" y="301"/>
                </a:lnTo>
                <a:lnTo>
                  <a:pt x="85" y="304"/>
                </a:lnTo>
                <a:lnTo>
                  <a:pt x="115" y="306"/>
                </a:lnTo>
                <a:lnTo>
                  <a:pt x="148" y="318"/>
                </a:lnTo>
                <a:lnTo>
                  <a:pt x="165" y="324"/>
                </a:lnTo>
                <a:lnTo>
                  <a:pt x="226" y="327"/>
                </a:lnTo>
                <a:lnTo>
                  <a:pt x="258" y="334"/>
                </a:lnTo>
                <a:lnTo>
                  <a:pt x="279" y="334"/>
                </a:lnTo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schemeClr val="accent1"/>
            </a:solidFill>
          </a:ln>
          <a:effectLst/>
          <a:extLst/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9207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accent1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Part 2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ADHD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68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90774"/>
          </a:xfrm>
        </p:spPr>
        <p:txBody>
          <a:bodyPr/>
          <a:lstStyle/>
          <a:p>
            <a:r>
              <a:rPr lang="en-US" dirty="0" smtClean="0"/>
              <a:t>Medication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9707" y="1165413"/>
            <a:ext cx="10522039" cy="5304117"/>
          </a:xfrm>
        </p:spPr>
        <p:txBody>
          <a:bodyPr>
            <a:normAutofit/>
          </a:bodyPr>
          <a:lstStyle/>
          <a:p>
            <a:r>
              <a:rPr lang="en-US" sz="3000" dirty="0"/>
              <a:t>The </a:t>
            </a:r>
            <a:r>
              <a:rPr lang="en-US" sz="3000" b="1" dirty="0"/>
              <a:t>long term effects </a:t>
            </a:r>
            <a:r>
              <a:rPr lang="en-US" sz="3000" dirty="0"/>
              <a:t>of psychiatric medications on young children is </a:t>
            </a:r>
            <a:r>
              <a:rPr lang="en-US" sz="3000" b="1" dirty="0"/>
              <a:t>still not fully known</a:t>
            </a:r>
          </a:p>
          <a:p>
            <a:r>
              <a:rPr lang="en-US" sz="3000" dirty="0"/>
              <a:t>Because young children’s </a:t>
            </a:r>
            <a:r>
              <a:rPr lang="en-US" sz="3000" b="1" dirty="0"/>
              <a:t>brains are still developing</a:t>
            </a:r>
            <a:r>
              <a:rPr lang="en-US" sz="3000" dirty="0"/>
              <a:t>, the use of medications that affect their brain chemicals is </a:t>
            </a:r>
            <a:r>
              <a:rPr lang="en-US" sz="3000" b="1" dirty="0"/>
              <a:t>controversial</a:t>
            </a:r>
            <a:r>
              <a:rPr lang="en-US" sz="3000" dirty="0"/>
              <a:t> and parents must </a:t>
            </a:r>
            <a:r>
              <a:rPr lang="en-US" sz="3000" b="1" dirty="0" smtClean="0"/>
              <a:t>weigh </a:t>
            </a:r>
            <a:r>
              <a:rPr lang="en-US" sz="3000" b="1" dirty="0"/>
              <a:t>the risks of treatment with the risks of not treating their </a:t>
            </a:r>
            <a:r>
              <a:rPr lang="en-US" sz="3000" b="1" dirty="0" smtClean="0"/>
              <a:t>child.</a:t>
            </a:r>
            <a:endParaRPr lang="en-US" sz="3000" b="1" dirty="0"/>
          </a:p>
          <a:p>
            <a:pPr marL="82296" indent="0">
              <a:buNone/>
            </a:pPr>
            <a:endParaRPr lang="en-US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913" y="4275786"/>
            <a:ext cx="2350696" cy="239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14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38648" y="1094704"/>
            <a:ext cx="10172936" cy="5153696"/>
          </a:xfrm>
        </p:spPr>
        <p:txBody>
          <a:bodyPr>
            <a:normAutofit/>
          </a:bodyPr>
          <a:lstStyle/>
          <a:p>
            <a:r>
              <a:rPr lang="en-US" sz="2800" dirty="0"/>
              <a:t>Some parents are concerned that stimulant medications may not be safe for a child, however, according </a:t>
            </a:r>
            <a:r>
              <a:rPr lang="en-US" sz="2800" dirty="0" smtClean="0"/>
              <a:t>to </a:t>
            </a:r>
            <a:r>
              <a:rPr lang="en-US" sz="2800" dirty="0"/>
              <a:t>the NIMH, </a:t>
            </a:r>
            <a:r>
              <a:rPr lang="en-US" sz="2800" b="1" dirty="0"/>
              <a:t>there is little evidence that they may lead to substance abuse or </a:t>
            </a:r>
            <a:r>
              <a:rPr lang="en-US" sz="2800" b="1" dirty="0" smtClean="0"/>
              <a:t>dependence.</a:t>
            </a:r>
            <a:endParaRPr lang="en-US" sz="2800" b="1" dirty="0"/>
          </a:p>
          <a:p>
            <a:r>
              <a:rPr lang="en-US" sz="2800" dirty="0"/>
              <a:t>Of course, </a:t>
            </a:r>
            <a:r>
              <a:rPr lang="en-US" sz="2800" b="1" dirty="0"/>
              <a:t>any child taking medications must be monitored closely</a:t>
            </a:r>
            <a:r>
              <a:rPr lang="en-US" sz="2800" dirty="0"/>
              <a:t> by caregivers and doctors and the </a:t>
            </a:r>
            <a:r>
              <a:rPr lang="en-US" sz="2800" b="1" dirty="0"/>
              <a:t>pros and cons should be carefully considered.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ADHD meds safe?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376" y="4327865"/>
            <a:ext cx="3194581" cy="24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788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199" y="193183"/>
            <a:ext cx="8229600" cy="1061877"/>
          </a:xfrm>
        </p:spPr>
        <p:txBody>
          <a:bodyPr>
            <a:normAutofit/>
          </a:bodyPr>
          <a:lstStyle/>
          <a:p>
            <a:r>
              <a:rPr lang="en-US" dirty="0" smtClean="0"/>
              <a:t>Types of Stimulant Medications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199" y="1255060"/>
            <a:ext cx="10009031" cy="4871104"/>
          </a:xfrm>
        </p:spPr>
        <p:txBody>
          <a:bodyPr>
            <a:noAutofit/>
          </a:bodyPr>
          <a:lstStyle/>
          <a:p>
            <a:r>
              <a:rPr lang="en-US" sz="2800" dirty="0"/>
              <a:t>Stimulant medications come in </a:t>
            </a:r>
            <a:r>
              <a:rPr lang="en-US" sz="2800" b="1" dirty="0"/>
              <a:t>different forms</a:t>
            </a:r>
            <a:r>
              <a:rPr lang="en-US" sz="2800" dirty="0"/>
              <a:t>, such as pill, capsule, liquid, or skin patch.</a:t>
            </a:r>
          </a:p>
          <a:p>
            <a:r>
              <a:rPr lang="en-US" sz="2800" dirty="0"/>
              <a:t>Some medications also come in </a:t>
            </a:r>
            <a:r>
              <a:rPr lang="en-US" sz="2800" b="1" dirty="0"/>
              <a:t>short-acting, long-acting, or extended release varieties</a:t>
            </a:r>
            <a:r>
              <a:rPr lang="en-US" sz="2800" dirty="0"/>
              <a:t>. In each of these varieties, the active ingredient is the same, but it is released differently in the body. </a:t>
            </a:r>
            <a:r>
              <a:rPr lang="en-US" sz="2800" b="1" dirty="0"/>
              <a:t>Long-acting or extended release </a:t>
            </a:r>
            <a:r>
              <a:rPr lang="en-US" sz="2800" dirty="0"/>
              <a:t>forms often </a:t>
            </a:r>
            <a:r>
              <a:rPr lang="en-US" sz="2800" b="1" dirty="0"/>
              <a:t>allow a child to take the medication just once a day before school</a:t>
            </a:r>
            <a:r>
              <a:rPr lang="en-US" sz="2800" dirty="0"/>
              <a:t>, so they don’t have to make a daily trip to the school nurse for another dose. Parents and doctors should decide together which medication is best for the child and </a:t>
            </a:r>
            <a:r>
              <a:rPr lang="en-US" sz="2800" b="1" dirty="0"/>
              <a:t>whether the child needs medication only for school hours or for evening and weekends too.</a:t>
            </a:r>
            <a:r>
              <a:rPr lang="en-US" sz="2800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596848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prescribes?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9707" y="1447800"/>
            <a:ext cx="10672293" cy="4800600"/>
          </a:xfrm>
        </p:spPr>
        <p:txBody>
          <a:bodyPr>
            <a:normAutofit/>
          </a:bodyPr>
          <a:lstStyle/>
          <a:p>
            <a:r>
              <a:rPr lang="en-US" sz="2800" dirty="0"/>
              <a:t>ADHD medications can be </a:t>
            </a:r>
            <a:r>
              <a:rPr lang="en-US" sz="2800" b="1" dirty="0"/>
              <a:t>prescribed by </a:t>
            </a:r>
            <a:r>
              <a:rPr lang="en-US" sz="2800" b="1" dirty="0" err="1"/>
              <a:t>M.D.s</a:t>
            </a:r>
            <a:r>
              <a:rPr lang="en-US" sz="2800" b="1" dirty="0"/>
              <a:t> </a:t>
            </a:r>
            <a:r>
              <a:rPr lang="en-US" sz="2800" dirty="0"/>
              <a:t>(usually a psychiatrist) and in some states also by clinical psychologists, psychiatric nurse practitioners, and advanced psychiatric nurse specialists.</a:t>
            </a:r>
          </a:p>
          <a:p>
            <a:r>
              <a:rPr lang="en-US" sz="2800" dirty="0"/>
              <a:t>Some of the most common trade name prescriptions for ADHD are </a:t>
            </a:r>
            <a:r>
              <a:rPr lang="en-US" sz="2800" b="1" i="1" dirty="0" err="1"/>
              <a:t>Adderall</a:t>
            </a:r>
            <a:r>
              <a:rPr lang="en-US" sz="2800" b="1" i="1" dirty="0"/>
              <a:t> </a:t>
            </a:r>
            <a:r>
              <a:rPr lang="en-US" sz="2800" dirty="0"/>
              <a:t>and </a:t>
            </a:r>
            <a:r>
              <a:rPr lang="en-US" sz="2800" b="1" i="1" dirty="0"/>
              <a:t>Ritalin</a:t>
            </a:r>
            <a:r>
              <a:rPr lang="en-US" sz="2800" dirty="0"/>
              <a:t>.</a:t>
            </a:r>
          </a:p>
          <a:p>
            <a:pPr lvl="1"/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740" y="4146997"/>
            <a:ext cx="4881093" cy="233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77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16068"/>
          </a:xfrm>
        </p:spPr>
        <p:txBody>
          <a:bodyPr/>
          <a:lstStyle/>
          <a:p>
            <a:r>
              <a:rPr lang="en-US" dirty="0" smtClean="0"/>
              <a:t>Psychotherapy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5769" y="1359648"/>
            <a:ext cx="9916731" cy="4766516"/>
          </a:xfrm>
        </p:spPr>
        <p:txBody>
          <a:bodyPr>
            <a:noAutofit/>
          </a:bodyPr>
          <a:lstStyle/>
          <a:p>
            <a:r>
              <a:rPr lang="en-US" sz="2800" dirty="0"/>
              <a:t>Different types of therapy are also used for ADHD.</a:t>
            </a:r>
          </a:p>
          <a:p>
            <a:r>
              <a:rPr lang="en-US" sz="2800" b="1" dirty="0"/>
              <a:t>Behavioral therapy </a:t>
            </a:r>
            <a:r>
              <a:rPr lang="en-US" sz="2800" dirty="0"/>
              <a:t>aims to help a child change his or her behavior (such as helping organize tasks or completing schoolwork, or working through emotionally difficult events)</a:t>
            </a:r>
          </a:p>
          <a:p>
            <a:r>
              <a:rPr lang="en-US" sz="2800" dirty="0"/>
              <a:t>Therapists may also teach children with ADHD </a:t>
            </a:r>
            <a:r>
              <a:rPr lang="en-US" sz="2800" b="1" dirty="0"/>
              <a:t>social skills</a:t>
            </a:r>
            <a:r>
              <a:rPr lang="en-US" sz="2800" dirty="0"/>
              <a:t>, such as how to wait their turn, share toys, ask for help, or respond to teasing. </a:t>
            </a:r>
          </a:p>
        </p:txBody>
      </p:sp>
    </p:spTree>
    <p:extLst>
      <p:ext uri="{BB962C8B-B14F-4D97-AF65-F5344CB8AC3E}">
        <p14:creationId xmlns:p14="http://schemas.microsoft.com/office/powerpoint/2010/main" val="3825689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National Institute of Mental Health (NIMH)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396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49251" y="1447800"/>
            <a:ext cx="11088710" cy="4800600"/>
          </a:xfrm>
        </p:spPr>
        <p:txBody>
          <a:bodyPr>
            <a:normAutofit/>
          </a:bodyPr>
          <a:lstStyle/>
          <a:p>
            <a:r>
              <a:rPr lang="en-US" sz="2800" b="1" dirty="0"/>
              <a:t>Parents</a:t>
            </a:r>
            <a:r>
              <a:rPr lang="en-US" sz="2800" dirty="0"/>
              <a:t> may first </a:t>
            </a:r>
            <a:r>
              <a:rPr lang="en-US" sz="2800" b="1" dirty="0"/>
              <a:t>notice that their child loses interest in things </a:t>
            </a:r>
            <a:r>
              <a:rPr lang="en-US" sz="2800" dirty="0"/>
              <a:t>sooner than other kids, or seems </a:t>
            </a:r>
            <a:r>
              <a:rPr lang="en-US" sz="2800" b="1" dirty="0"/>
              <a:t>constantly “out of control”</a:t>
            </a:r>
          </a:p>
          <a:p>
            <a:r>
              <a:rPr lang="en-US" sz="2800" dirty="0"/>
              <a:t>Often </a:t>
            </a:r>
            <a:r>
              <a:rPr lang="en-US" sz="2800" b="1" dirty="0"/>
              <a:t>teachers</a:t>
            </a:r>
            <a:r>
              <a:rPr lang="en-US" sz="2800" dirty="0"/>
              <a:t> are first to notice when a child has </a:t>
            </a:r>
            <a:r>
              <a:rPr lang="en-US" sz="2800" b="1" dirty="0"/>
              <a:t>trouble following rules</a:t>
            </a:r>
            <a:r>
              <a:rPr lang="en-US" sz="2800" dirty="0"/>
              <a:t>, or </a:t>
            </a:r>
            <a:r>
              <a:rPr lang="en-US" sz="2800" b="1" dirty="0"/>
              <a:t>frequently “spaces out” </a:t>
            </a:r>
            <a:r>
              <a:rPr lang="en-US" sz="2800" dirty="0"/>
              <a:t>in the classroom or on the </a:t>
            </a:r>
            <a:r>
              <a:rPr lang="en-US" sz="2800" dirty="0" smtClean="0"/>
              <a:t>playground. 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to Notice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0192" y="3644721"/>
            <a:ext cx="4800666" cy="280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20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single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2434" y="3631842"/>
            <a:ext cx="10625070" cy="4250028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No </a:t>
            </a:r>
            <a:r>
              <a:rPr lang="en-US" sz="2800" b="1" dirty="0"/>
              <a:t>single test </a:t>
            </a:r>
            <a:r>
              <a:rPr lang="en-US" sz="2800" dirty="0"/>
              <a:t>can diagnose a child with ADHD. </a:t>
            </a:r>
          </a:p>
          <a:p>
            <a:r>
              <a:rPr lang="en-US" sz="2800" dirty="0"/>
              <a:t>Instead, a licensed health professional needs to gather information about the child and his/her behavior and environment.</a:t>
            </a:r>
          </a:p>
          <a:p>
            <a:r>
              <a:rPr lang="en-US" sz="2800" dirty="0"/>
              <a:t>Families may first want to talk to the child’s pediatrician who may refer the family to a mental health specialist with expertise in ADHD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0"/>
            <a:ext cx="57912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90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11412"/>
          </a:xfrm>
        </p:spPr>
        <p:txBody>
          <a:bodyPr>
            <a:normAutofit/>
          </a:bodyPr>
          <a:lstStyle/>
          <a:p>
            <a:r>
              <a:rPr lang="en-US" dirty="0" smtClean="0"/>
              <a:t>Other conditions?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8039" y="911413"/>
            <a:ext cx="10813961" cy="5214752"/>
          </a:xfrm>
        </p:spPr>
        <p:txBody>
          <a:bodyPr>
            <a:noAutofit/>
          </a:bodyPr>
          <a:lstStyle/>
          <a:p>
            <a:r>
              <a:rPr lang="en-US" sz="2800" b="1" dirty="0"/>
              <a:t>Some children with ADHD also have other illnesses </a:t>
            </a:r>
            <a:r>
              <a:rPr lang="en-US" sz="2800" dirty="0"/>
              <a:t>or conditions such as</a:t>
            </a:r>
            <a:r>
              <a:rPr lang="en-US" sz="2800" dirty="0" smtClean="0"/>
              <a:t>:</a:t>
            </a:r>
          </a:p>
          <a:p>
            <a:pPr marL="82296" indent="0">
              <a:buNone/>
            </a:pPr>
            <a:endParaRPr lang="en-US" sz="2800" dirty="0"/>
          </a:p>
          <a:p>
            <a:pPr lvl="1"/>
            <a:r>
              <a:rPr lang="en-US" dirty="0"/>
              <a:t>A learning disability (language, math, etc.)</a:t>
            </a:r>
          </a:p>
          <a:p>
            <a:pPr lvl="1"/>
            <a:r>
              <a:rPr lang="en-US" dirty="0"/>
              <a:t>Oppositional defiant disorder</a:t>
            </a:r>
          </a:p>
          <a:p>
            <a:pPr lvl="1"/>
            <a:r>
              <a:rPr lang="en-US" dirty="0"/>
              <a:t>Conduct disorder</a:t>
            </a:r>
          </a:p>
          <a:p>
            <a:pPr lvl="1"/>
            <a:r>
              <a:rPr lang="en-US" dirty="0"/>
              <a:t>Anxiety and/or Depression</a:t>
            </a:r>
          </a:p>
          <a:p>
            <a:pPr lvl="1"/>
            <a:r>
              <a:rPr lang="en-US" dirty="0"/>
              <a:t>Bipolar Disorder</a:t>
            </a:r>
          </a:p>
          <a:p>
            <a:pPr lvl="1"/>
            <a:r>
              <a:rPr lang="en-US" dirty="0" smtClean="0"/>
              <a:t>Tourette’s </a:t>
            </a:r>
            <a:r>
              <a:rPr lang="en-US" dirty="0"/>
              <a:t>syndrome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r>
              <a:rPr lang="en-US" dirty="0" smtClean="0"/>
              <a:t>   ADHD </a:t>
            </a:r>
            <a:r>
              <a:rPr lang="en-US" b="1" dirty="0"/>
              <a:t>may also coexist </a:t>
            </a:r>
            <a:r>
              <a:rPr lang="en-US" dirty="0"/>
              <a:t>with a sleep disorder, </a:t>
            </a:r>
            <a:r>
              <a:rPr lang="en-US" dirty="0" smtClean="0"/>
              <a:t>bed-wetting, substance </a:t>
            </a:r>
            <a:r>
              <a:rPr lang="en-US" dirty="0"/>
              <a:t>abuse, or other disorders or illnesses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5668" y="2318197"/>
            <a:ext cx="2542034" cy="321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782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980" y="197366"/>
            <a:ext cx="10314604" cy="12202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Causes </a:t>
            </a:r>
            <a:br>
              <a:rPr lang="en-US" dirty="0" smtClean="0"/>
            </a:br>
            <a:r>
              <a:rPr lang="en-US" dirty="0" smtClean="0"/>
              <a:t>ADHD?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6980" y="3438659"/>
            <a:ext cx="10314604" cy="4082603"/>
          </a:xfrm>
        </p:spPr>
        <p:txBody>
          <a:bodyPr>
            <a:normAutofit/>
          </a:bodyPr>
          <a:lstStyle/>
          <a:p>
            <a:r>
              <a:rPr lang="en-US" sz="2800" dirty="0"/>
              <a:t>While the exact cause of ADHD is </a:t>
            </a:r>
            <a:r>
              <a:rPr lang="en-US" sz="2800" b="1" dirty="0"/>
              <a:t>not clear</a:t>
            </a:r>
            <a:r>
              <a:rPr lang="en-US" sz="2800" dirty="0"/>
              <a:t>, research efforts continue.</a:t>
            </a:r>
          </a:p>
          <a:p>
            <a:r>
              <a:rPr lang="en-US" sz="2800" b="1" dirty="0"/>
              <a:t>Multiple factors </a:t>
            </a:r>
            <a:r>
              <a:rPr lang="en-US" sz="2800" dirty="0"/>
              <a:t>have been implicated in the development of ADHD. It </a:t>
            </a:r>
            <a:r>
              <a:rPr lang="en-US" sz="2800" b="1" dirty="0"/>
              <a:t>can run in families</a:t>
            </a:r>
            <a:r>
              <a:rPr lang="en-US" sz="2800" dirty="0"/>
              <a:t>, and studies indicate that </a:t>
            </a:r>
            <a:r>
              <a:rPr lang="en-US" sz="2800" b="1" dirty="0"/>
              <a:t>genes may play a role</a:t>
            </a:r>
            <a:r>
              <a:rPr lang="en-US" sz="2800" dirty="0"/>
              <a:t>. Certain </a:t>
            </a:r>
            <a:r>
              <a:rPr lang="en-US" sz="2800" b="1" dirty="0"/>
              <a:t>environmental factors </a:t>
            </a:r>
            <a:r>
              <a:rPr lang="en-US" sz="2800" dirty="0"/>
              <a:t>also may increase risk, as can </a:t>
            </a:r>
            <a:r>
              <a:rPr lang="en-US" sz="2800" b="1" dirty="0"/>
              <a:t>problems with the central nervous system</a:t>
            </a:r>
            <a:r>
              <a:rPr lang="en-US" sz="2800" dirty="0"/>
              <a:t> at key moments in development.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1697" y="345327"/>
            <a:ext cx="457200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95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-283335"/>
            <a:ext cx="9997440" cy="1731135"/>
          </a:xfrm>
        </p:spPr>
        <p:txBody>
          <a:bodyPr/>
          <a:lstStyle/>
          <a:p>
            <a:r>
              <a:rPr lang="en-US" dirty="0" smtClean="0"/>
              <a:t>Early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5617" y="1043189"/>
            <a:ext cx="10275967" cy="5205211"/>
          </a:xfrm>
        </p:spPr>
        <p:txBody>
          <a:bodyPr>
            <a:normAutofit/>
          </a:bodyPr>
          <a:lstStyle/>
          <a:p>
            <a:r>
              <a:rPr lang="en-US" sz="2800" dirty="0"/>
              <a:t>Like every other disorder we discuss this semester, </a:t>
            </a:r>
            <a:r>
              <a:rPr lang="en-US" sz="2800" b="1" dirty="0"/>
              <a:t>the earlier symptoms are recognized, the earlier you can seek out help. </a:t>
            </a:r>
          </a:p>
          <a:p>
            <a:r>
              <a:rPr lang="en-US" sz="2800" dirty="0"/>
              <a:t>This </a:t>
            </a:r>
            <a:r>
              <a:rPr lang="en-US" sz="2800" b="1" dirty="0"/>
              <a:t>will lead to better outcomes </a:t>
            </a:r>
            <a:r>
              <a:rPr lang="en-US" sz="2800" dirty="0"/>
              <a:t>for both affected children and their families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4129" y="3103808"/>
            <a:ext cx="5119352" cy="358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257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3686" y="274638"/>
            <a:ext cx="4647898" cy="1528404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Treatments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2586" y="3078051"/>
            <a:ext cx="10659414" cy="4520483"/>
          </a:xfrm>
        </p:spPr>
        <p:txBody>
          <a:bodyPr>
            <a:normAutofit/>
          </a:bodyPr>
          <a:lstStyle/>
          <a:p>
            <a:r>
              <a:rPr lang="en-US" sz="2800" dirty="0"/>
              <a:t>Currently available treatments focus on </a:t>
            </a:r>
            <a:r>
              <a:rPr lang="en-US" sz="2800" b="1" dirty="0"/>
              <a:t>reducing the symptoms </a:t>
            </a:r>
            <a:r>
              <a:rPr lang="en-US" sz="2800" dirty="0"/>
              <a:t>of ADHD and improving functioning.</a:t>
            </a:r>
          </a:p>
          <a:p>
            <a:r>
              <a:rPr lang="en-US" sz="2800" dirty="0"/>
              <a:t>Treatments may relieve many of the disorder’s symptoms</a:t>
            </a:r>
            <a:r>
              <a:rPr lang="en-US" sz="2800" b="1" dirty="0"/>
              <a:t>, but there is no cure.</a:t>
            </a:r>
          </a:p>
          <a:p>
            <a:r>
              <a:rPr lang="en-US" sz="2800" dirty="0"/>
              <a:t>However, </a:t>
            </a:r>
            <a:r>
              <a:rPr lang="en-US" sz="2800" b="1" dirty="0"/>
              <a:t>with treatment</a:t>
            </a:r>
            <a:r>
              <a:rPr lang="en-US" sz="2800" dirty="0"/>
              <a:t>, most people with ADHD </a:t>
            </a:r>
            <a:r>
              <a:rPr lang="en-US" sz="2800" b="1" dirty="0"/>
              <a:t>can be successful in school and lead productive lives</a:t>
            </a:r>
            <a:r>
              <a:rPr lang="en-US" sz="2800" dirty="0"/>
              <a:t>.</a:t>
            </a:r>
          </a:p>
          <a:p>
            <a:r>
              <a:rPr lang="en-US" sz="2800" dirty="0"/>
              <a:t>Like other disorders, treatment involves </a:t>
            </a:r>
            <a:r>
              <a:rPr lang="en-US" sz="2800" b="1" dirty="0"/>
              <a:t>medications and/or therapy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33" y="171607"/>
            <a:ext cx="3114273" cy="290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474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8192" y="1447800"/>
            <a:ext cx="10856889" cy="4800600"/>
          </a:xfrm>
        </p:spPr>
        <p:txBody>
          <a:bodyPr>
            <a:normAutofit/>
          </a:bodyPr>
          <a:lstStyle/>
          <a:p>
            <a:r>
              <a:rPr lang="en-US" sz="2800" dirty="0"/>
              <a:t>The most common type of medication used for treating ADHD is called a </a:t>
            </a:r>
            <a:r>
              <a:rPr lang="en-US" sz="2800" b="1" dirty="0"/>
              <a:t>“stimulant”</a:t>
            </a:r>
          </a:p>
          <a:p>
            <a:r>
              <a:rPr lang="en-US" sz="2800" dirty="0"/>
              <a:t>Although it may seem unusual to treat ADHD with a medication considered a stimulant, </a:t>
            </a:r>
            <a:r>
              <a:rPr lang="en-US" sz="2800" b="1" dirty="0"/>
              <a:t>it actually has a calming affect on children with ADHD.</a:t>
            </a:r>
          </a:p>
          <a:p>
            <a:r>
              <a:rPr lang="en-US" sz="2800" dirty="0"/>
              <a:t>For many kids, ADHD medications </a:t>
            </a:r>
            <a:r>
              <a:rPr lang="en-US" sz="2800" b="1" dirty="0"/>
              <a:t>reduce hyperactivity and impulsivity and improve their ability to focus, work, and learn</a:t>
            </a:r>
            <a:r>
              <a:rPr lang="en-US" sz="28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8231" y="4829577"/>
            <a:ext cx="3953814" cy="184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24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ADHD Meds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344" y="3090930"/>
            <a:ext cx="10633656" cy="4468968"/>
          </a:xfrm>
        </p:spPr>
        <p:txBody>
          <a:bodyPr>
            <a:normAutofit/>
          </a:bodyPr>
          <a:lstStyle/>
          <a:p>
            <a:r>
              <a:rPr lang="en-US" sz="2800" dirty="0"/>
              <a:t>However, </a:t>
            </a:r>
            <a:r>
              <a:rPr lang="en-US" sz="2800" b="1" dirty="0"/>
              <a:t>a one-size-fits-all approach does not apply for all children with ADHD</a:t>
            </a:r>
            <a:r>
              <a:rPr lang="en-US" sz="2800" dirty="0"/>
              <a:t>.</a:t>
            </a:r>
          </a:p>
          <a:p>
            <a:r>
              <a:rPr lang="en-US" sz="2800" dirty="0"/>
              <a:t>What works for one child might not work for another.</a:t>
            </a:r>
          </a:p>
          <a:p>
            <a:r>
              <a:rPr lang="en-US" sz="2800" dirty="0"/>
              <a:t>One child </a:t>
            </a:r>
            <a:r>
              <a:rPr lang="en-US" sz="2800" b="1" dirty="0"/>
              <a:t>might have side effects </a:t>
            </a:r>
            <a:r>
              <a:rPr lang="en-US" sz="2800" dirty="0"/>
              <a:t>(such as decreased appetite or sleep problems) with a certain medication, while another child may not.</a:t>
            </a:r>
          </a:p>
          <a:p>
            <a:r>
              <a:rPr lang="en-US" sz="2800" b="1" dirty="0"/>
              <a:t>Sometimes several different medications or dosages must be tried </a:t>
            </a:r>
            <a:r>
              <a:rPr lang="en-US" sz="2800" dirty="0"/>
              <a:t>before finding one that works for a particular child. </a:t>
            </a:r>
          </a:p>
          <a:p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4286" y="180304"/>
            <a:ext cx="4726949" cy="274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507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unny days design templat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nny days design template" id="{C511C1D8-A1AA-4D86-8E1C-22DF58AF86E3}" vid="{8AC03F5B-FCF1-4930-A679-CCE18055A65C}"/>
    </a:ext>
  </a:extLst>
</a:theme>
</file>

<file path=ppt/theme/theme2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7D7ACC3-C4A3-49FB-B073-807F8134B9B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Sunny days design slides</Template>
  <TotalTime>0</TotalTime>
  <Words>843</Words>
  <Application>Microsoft Office PowerPoint</Application>
  <PresentationFormat>Widescreen</PresentationFormat>
  <Paragraphs>58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Times New Roman</vt:lpstr>
      <vt:lpstr>Verdana</vt:lpstr>
      <vt:lpstr>Wingdings 2</vt:lpstr>
      <vt:lpstr>Sunny days design template</vt:lpstr>
      <vt:lpstr>ADHD</vt:lpstr>
      <vt:lpstr>First to Notice</vt:lpstr>
      <vt:lpstr>No single Test</vt:lpstr>
      <vt:lpstr>Other conditions?</vt:lpstr>
      <vt:lpstr>What Causes  ADHD?</vt:lpstr>
      <vt:lpstr>Early Diagnosis</vt:lpstr>
      <vt:lpstr>Treatments</vt:lpstr>
      <vt:lpstr>Medications</vt:lpstr>
      <vt:lpstr>ADHD Meds</vt:lpstr>
      <vt:lpstr>Medication Concerns</vt:lpstr>
      <vt:lpstr>Are ADHD meds safe?</vt:lpstr>
      <vt:lpstr>Types of Stimulant Medications</vt:lpstr>
      <vt:lpstr>Who prescribes?</vt:lpstr>
      <vt:lpstr>Psychotherapy</vt:lpstr>
      <vt:lpstr>Sources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2015-09-13T17:09:54Z</dcterms:created>
  <dcterms:modified xsi:type="dcterms:W3CDTF">2015-09-13T17:10:41Z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TC034605899991</vt:lpwstr>
  </property>
</Properties>
</file>