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09" r:id="rId39"/>
    <p:sldId id="310" r:id="rId40"/>
    <p:sldId id="311" r:id="rId41"/>
    <p:sldId id="312" r:id="rId42"/>
    <p:sldId id="313" r:id="rId43"/>
    <p:sldId id="314" r:id="rId44"/>
    <p:sldId id="315" r:id="rId45"/>
    <p:sldId id="316" r:id="rId46"/>
    <p:sldId id="317" r:id="rId47"/>
    <p:sldId id="318"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257"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0" d="100"/>
          <a:sy n="80" d="100"/>
        </p:scale>
        <p:origin x="97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825500" cy="6858000"/>
          </a:xfrm>
          <a:prstGeom prst="rect">
            <a:avLst/>
          </a:prstGeom>
          <a:solidFill>
            <a:schemeClr val="tx2">
              <a:alpha val="50000"/>
            </a:schemeClr>
          </a:solidFill>
          <a:ln>
            <a:noFill/>
          </a:ln>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endParaRPr lang="en-US"/>
          </a:p>
        </p:txBody>
      </p:sp>
      <p:sp>
        <p:nvSpPr>
          <p:cNvPr id="3075" name="Rectangle 3"/>
          <p:cNvSpPr>
            <a:spLocks noGrp="1" noChangeArrowheads="1"/>
          </p:cNvSpPr>
          <p:nvPr>
            <p:ph type="ctrTitle"/>
          </p:nvPr>
        </p:nvSpPr>
        <p:spPr>
          <a:xfrm>
            <a:off x="990600" y="2133600"/>
            <a:ext cx="74676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Tx/>
              <a:buNone/>
              <a:defRPr/>
            </a:lvl1pPr>
          </a:lstStyle>
          <a:p>
            <a:pPr lvl="0"/>
            <a:r>
              <a:rPr lang="en-US" noProof="0" smtClean="0"/>
              <a:t>Click to edit Master subtitle style</a:t>
            </a:r>
          </a:p>
        </p:txBody>
      </p:sp>
      <p:sp>
        <p:nvSpPr>
          <p:cNvPr id="3077" name="Rectangle 5"/>
          <p:cNvSpPr>
            <a:spLocks noGrp="1" noChangeArrowheads="1"/>
          </p:cNvSpPr>
          <p:nvPr>
            <p:ph type="dt" sz="half" idx="2"/>
          </p:nvPr>
        </p:nvSpPr>
        <p:spPr>
          <a:xfrm>
            <a:off x="825500" y="6248400"/>
            <a:ext cx="1765300" cy="457200"/>
          </a:xfrm>
        </p:spPr>
        <p:txBody>
          <a:bodyPr/>
          <a:lstStyle>
            <a:lvl1pPr>
              <a:defRPr>
                <a:solidFill>
                  <a:srgbClr val="CCECFF"/>
                </a:solidFill>
              </a:defRPr>
            </a:lvl1pPr>
          </a:lstStyle>
          <a:p>
            <a:endParaRPr lang="en-US" dirty="0"/>
          </a:p>
        </p:txBody>
      </p:sp>
      <p:sp>
        <p:nvSpPr>
          <p:cNvPr id="3078" name="Rectangle 6"/>
          <p:cNvSpPr>
            <a:spLocks noGrp="1" noChangeArrowheads="1"/>
          </p:cNvSpPr>
          <p:nvPr>
            <p:ph type="ftr" sz="quarter" idx="3"/>
          </p:nvPr>
        </p:nvSpPr>
        <p:spPr/>
        <p:txBody>
          <a:bodyPr/>
          <a:lstStyle>
            <a:lvl1pPr>
              <a:defRPr>
                <a:solidFill>
                  <a:srgbClr val="CCECFF"/>
                </a:solidFill>
              </a:defRPr>
            </a:lvl1pPr>
          </a:lstStyle>
          <a:p>
            <a:endParaRPr lang="en-US"/>
          </a:p>
        </p:txBody>
      </p:sp>
      <p:sp>
        <p:nvSpPr>
          <p:cNvPr id="3079" name="Rectangle 7"/>
          <p:cNvSpPr>
            <a:spLocks noGrp="1" noChangeArrowheads="1"/>
          </p:cNvSpPr>
          <p:nvPr>
            <p:ph type="sldNum" sz="quarter" idx="4"/>
          </p:nvPr>
        </p:nvSpPr>
        <p:spPr/>
        <p:txBody>
          <a:bodyPr/>
          <a:lstStyle>
            <a:lvl1pPr>
              <a:defRPr>
                <a:solidFill>
                  <a:srgbClr val="CCECFF"/>
                </a:solidFill>
              </a:defRPr>
            </a:lvl1pPr>
          </a:lstStyle>
          <a:p>
            <a:fld id="{52374C19-6195-44EB-AC08-1E9DDA826AD8}" type="slidenum">
              <a:rPr lang="en-US"/>
              <a:pPr/>
              <a:t>‹#›</a:t>
            </a:fld>
            <a:endParaRPr lang="en-US"/>
          </a:p>
        </p:txBody>
      </p:sp>
      <p:sp>
        <p:nvSpPr>
          <p:cNvPr id="3080" name="Rectangle 8"/>
          <p:cNvSpPr>
            <a:spLocks noChangeArrowheads="1"/>
          </p:cNvSpPr>
          <p:nvPr/>
        </p:nvSpPr>
        <p:spPr bwMode="ltGray">
          <a:xfrm>
            <a:off x="0" y="3543300"/>
            <a:ext cx="3343275" cy="122238"/>
          </a:xfrm>
          <a:prstGeom prst="rect">
            <a:avLst/>
          </a:prstGeom>
          <a:solidFill>
            <a:schemeClr val="accent6">
              <a:lumMod val="50000"/>
              <a:alpha val="65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par>
                          <p:cTn id="8" fill="hold" nodeType="afterGroup">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3080"/>
                                        </p:tgtEl>
                                        <p:attrNameLst>
                                          <p:attrName>style.visibility</p:attrName>
                                        </p:attrNameLst>
                                      </p:cBhvr>
                                      <p:to>
                                        <p:strVal val="visible"/>
                                      </p:to>
                                    </p:set>
                                    <p:animEffect transition="in" filter="wipe(right)">
                                      <p:cBhvr>
                                        <p:cTn id="11"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8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35016A-29F8-46FC-8B4A-CAF6A25312F0}" type="slidenum">
              <a:rPr lang="en-US"/>
              <a:pPr/>
              <a:t>‹#›</a:t>
            </a:fld>
            <a:endParaRPr lang="en-US"/>
          </a:p>
        </p:txBody>
      </p:sp>
    </p:spTree>
    <p:extLst>
      <p:ext uri="{BB962C8B-B14F-4D97-AF65-F5344CB8AC3E}">
        <p14:creationId xmlns:p14="http://schemas.microsoft.com/office/powerpoint/2010/main" val="256193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931448-9786-46BA-932F-440E6F992D63}" type="slidenum">
              <a:rPr lang="en-US"/>
              <a:pPr/>
              <a:t>‹#›</a:t>
            </a:fld>
            <a:endParaRPr lang="en-US"/>
          </a:p>
        </p:txBody>
      </p:sp>
    </p:spTree>
    <p:extLst>
      <p:ext uri="{BB962C8B-B14F-4D97-AF65-F5344CB8AC3E}">
        <p14:creationId xmlns:p14="http://schemas.microsoft.com/office/powerpoint/2010/main" val="194672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8679E9-49B0-4045-A04C-50677AC6C1EA}" type="slidenum">
              <a:rPr lang="en-US"/>
              <a:pPr/>
              <a:t>‹#›</a:t>
            </a:fld>
            <a:endParaRPr lang="en-US"/>
          </a:p>
        </p:txBody>
      </p:sp>
    </p:spTree>
    <p:extLst>
      <p:ext uri="{BB962C8B-B14F-4D97-AF65-F5344CB8AC3E}">
        <p14:creationId xmlns:p14="http://schemas.microsoft.com/office/powerpoint/2010/main" val="96688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2B5B07-8454-4E55-B3A7-8E9AA2D9B57C}" type="slidenum">
              <a:rPr lang="en-US"/>
              <a:pPr/>
              <a:t>‹#›</a:t>
            </a:fld>
            <a:endParaRPr lang="en-US"/>
          </a:p>
        </p:txBody>
      </p:sp>
    </p:spTree>
    <p:extLst>
      <p:ext uri="{BB962C8B-B14F-4D97-AF65-F5344CB8AC3E}">
        <p14:creationId xmlns:p14="http://schemas.microsoft.com/office/powerpoint/2010/main" val="325318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26B5A4-B00C-496C-B349-442F725A803E}" type="slidenum">
              <a:rPr lang="en-US"/>
              <a:pPr/>
              <a:t>‹#›</a:t>
            </a:fld>
            <a:endParaRPr lang="en-US"/>
          </a:p>
        </p:txBody>
      </p:sp>
    </p:spTree>
    <p:extLst>
      <p:ext uri="{BB962C8B-B14F-4D97-AF65-F5344CB8AC3E}">
        <p14:creationId xmlns:p14="http://schemas.microsoft.com/office/powerpoint/2010/main" val="176650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F6D4235-583C-4C1D-9CB9-18973B6C5B93}" type="slidenum">
              <a:rPr lang="en-US"/>
              <a:pPr/>
              <a:t>‹#›</a:t>
            </a:fld>
            <a:endParaRPr lang="en-US"/>
          </a:p>
        </p:txBody>
      </p:sp>
    </p:spTree>
    <p:extLst>
      <p:ext uri="{BB962C8B-B14F-4D97-AF65-F5344CB8AC3E}">
        <p14:creationId xmlns:p14="http://schemas.microsoft.com/office/powerpoint/2010/main" val="385828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02FCFB-EA54-40EB-A37A-8CF2D6BE7A4D}" type="slidenum">
              <a:rPr lang="en-US"/>
              <a:pPr/>
              <a:t>‹#›</a:t>
            </a:fld>
            <a:endParaRPr lang="en-US"/>
          </a:p>
        </p:txBody>
      </p:sp>
    </p:spTree>
    <p:extLst>
      <p:ext uri="{BB962C8B-B14F-4D97-AF65-F5344CB8AC3E}">
        <p14:creationId xmlns:p14="http://schemas.microsoft.com/office/powerpoint/2010/main" val="391245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DF64FF-B736-405E-A7A0-3B9068A5EB37}" type="slidenum">
              <a:rPr lang="en-US"/>
              <a:pPr/>
              <a:t>‹#›</a:t>
            </a:fld>
            <a:endParaRPr lang="en-US"/>
          </a:p>
        </p:txBody>
      </p:sp>
    </p:spTree>
    <p:extLst>
      <p:ext uri="{BB962C8B-B14F-4D97-AF65-F5344CB8AC3E}">
        <p14:creationId xmlns:p14="http://schemas.microsoft.com/office/powerpoint/2010/main" val="333596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25095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2FDF83-FB89-4D99-9CEB-EA16FA1D06DF}" type="slidenum">
              <a:rPr lang="en-US"/>
              <a:pPr/>
              <a:t>‹#›</a:t>
            </a:fld>
            <a:endParaRPr lang="en-US"/>
          </a:p>
        </p:txBody>
      </p:sp>
    </p:spTree>
    <p:extLst>
      <p:ext uri="{BB962C8B-B14F-4D97-AF65-F5344CB8AC3E}">
        <p14:creationId xmlns:p14="http://schemas.microsoft.com/office/powerpoint/2010/main" val="73737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FEC6FB-1DF1-4F17-89DD-551E77ABC4E4}" type="slidenum">
              <a:rPr lang="en-US"/>
              <a:pPr/>
              <a:t>‹#›</a:t>
            </a:fld>
            <a:endParaRPr lang="en-US"/>
          </a:p>
        </p:txBody>
      </p:sp>
    </p:spTree>
    <p:extLst>
      <p:ext uri="{BB962C8B-B14F-4D97-AF65-F5344CB8AC3E}">
        <p14:creationId xmlns:p14="http://schemas.microsoft.com/office/powerpoint/2010/main" val="292405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000">
                <a:latin typeface="+mn-lt"/>
              </a:defRPr>
            </a:lvl1pPr>
          </a:lstStyle>
          <a:p>
            <a:endParaRPr lang="en-US" dirty="0"/>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000">
                <a:latin typeface="+mn-lt"/>
              </a:defRPr>
            </a:lvl1pPr>
          </a:lstStyle>
          <a:p>
            <a:endParaRPr lang="en-US" dirty="0"/>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000">
                <a:latin typeface="+mn-lt"/>
              </a:defRPr>
            </a:lvl1pPr>
          </a:lstStyle>
          <a:p>
            <a:fld id="{92C0D9DA-B4BA-4992-BA0E-5EB2E289DEDC}" type="slidenum">
              <a:rPr lang="en-US" smtClean="0"/>
              <a:pPr/>
              <a:t>‹#›</a:t>
            </a:fld>
            <a:endParaRPr lang="en-US" dirty="0"/>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055"/>
                                        </p:tgtEl>
                                        <p:attrNameLst>
                                          <p:attrName>style.visibility</p:attrName>
                                        </p:attrNameLst>
                                      </p:cBhvr>
                                      <p:to>
                                        <p:strVal val="visible"/>
                                      </p:to>
                                    </p:set>
                                    <p:animEffect transition="in" filter="wipe(right)">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txStyles>
    <p:titleStyle>
      <a:lvl1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folHlink"/>
        </a:buClr>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Char char="•"/>
        <a:defRPr kumimoji="1"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Substance and Alcohol Related Disorders</a:t>
            </a:r>
            <a:endParaRPr lang="en-US" dirty="0"/>
          </a:p>
        </p:txBody>
      </p:sp>
      <p:sp>
        <p:nvSpPr>
          <p:cNvPr id="3" name="Subtitle 2"/>
          <p:cNvSpPr>
            <a:spLocks noGrp="1"/>
          </p:cNvSpPr>
          <p:nvPr>
            <p:ph type="subTitle" idx="1"/>
          </p:nvPr>
        </p:nvSpPr>
        <p:spPr/>
        <p:txBody>
          <a:bodyPr/>
          <a:lstStyle/>
          <a:p>
            <a:r>
              <a:rPr lang="en-US" dirty="0" smtClean="0"/>
              <a:t>Substance use Disorder</a:t>
            </a:r>
          </a:p>
          <a:p>
            <a:r>
              <a:rPr lang="en-US" dirty="0" smtClean="0"/>
              <a:t>Alcoholism</a:t>
            </a:r>
          </a:p>
          <a:p>
            <a:r>
              <a:rPr lang="en-US" dirty="0" smtClean="0"/>
              <a:t>Gambling Disorder</a:t>
            </a:r>
            <a:endParaRPr lang="en-US" dirty="0"/>
          </a:p>
        </p:txBody>
      </p:sp>
    </p:spTree>
    <p:extLst>
      <p:ext uri="{BB962C8B-B14F-4D97-AF65-F5344CB8AC3E}">
        <p14:creationId xmlns:p14="http://schemas.microsoft.com/office/powerpoint/2010/main" val="29949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685800"/>
            <a:ext cx="8915400" cy="6172200"/>
          </a:xfrm>
        </p:spPr>
        <p:txBody>
          <a:bodyPr/>
          <a:lstStyle/>
          <a:p>
            <a:r>
              <a:rPr lang="en-US" sz="2800" dirty="0">
                <a:effectLst>
                  <a:outerShdw blurRad="38100" dist="38100" dir="2700000" algn="tl">
                    <a:srgbClr val="000000">
                      <a:alpha val="43137"/>
                    </a:srgbClr>
                  </a:outerShdw>
                </a:effectLst>
              </a:rPr>
              <a:t>“Craving” the substance (alcohol or drug</a:t>
            </a:r>
            <a:r>
              <a:rPr lang="en-US" sz="2800" dirty="0" smtClean="0">
                <a:effectLst>
                  <a:outerShdw blurRad="38100" dist="38100" dir="2700000" algn="tl">
                    <a:srgbClr val="000000">
                      <a:alpha val="43137"/>
                    </a:srgbClr>
                  </a:outerShdw>
                </a:effectLst>
              </a:rPr>
              <a:t>)</a:t>
            </a:r>
          </a:p>
          <a:p>
            <a:pPr marL="0" indent="0">
              <a:buNone/>
            </a:pPr>
            <a:endParaRPr lang="en-US" sz="2800" dirty="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Continuing </a:t>
            </a:r>
            <a:r>
              <a:rPr lang="en-US" sz="2800" dirty="0">
                <a:effectLst>
                  <a:outerShdw blurRad="38100" dist="38100" dir="2700000" algn="tl">
                    <a:srgbClr val="000000">
                      <a:alpha val="43137"/>
                    </a:srgbClr>
                  </a:outerShdw>
                </a:effectLst>
              </a:rPr>
              <a:t>the use of a substance despite its having negative effects in relationships with others (for example, using even though it leads to fights or despite people’s objecting to it).</a:t>
            </a:r>
          </a:p>
          <a:p>
            <a:endParaRPr lang="en-US" sz="2800" dirty="0"/>
          </a:p>
        </p:txBody>
      </p:sp>
      <p:pic>
        <p:nvPicPr>
          <p:cNvPr id="2" name="Picture 1"/>
          <p:cNvPicPr>
            <a:picLocks noChangeAspect="1"/>
          </p:cNvPicPr>
          <p:nvPr/>
        </p:nvPicPr>
        <p:blipFill>
          <a:blip r:embed="rId2"/>
          <a:stretch>
            <a:fillRect/>
          </a:stretch>
        </p:blipFill>
        <p:spPr>
          <a:xfrm>
            <a:off x="3048000" y="3771900"/>
            <a:ext cx="3276600" cy="2628900"/>
          </a:xfrm>
          <a:prstGeom prst="rect">
            <a:avLst/>
          </a:prstGeom>
        </p:spPr>
      </p:pic>
    </p:spTree>
    <p:extLst>
      <p:ext uri="{BB962C8B-B14F-4D97-AF65-F5344CB8AC3E}">
        <p14:creationId xmlns:p14="http://schemas.microsoft.com/office/powerpoint/2010/main" val="221016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0"/>
            <a:ext cx="8229600" cy="4648200"/>
          </a:xfrm>
        </p:spPr>
        <p:txBody>
          <a:bodyPr/>
          <a:lstStyle/>
          <a:p>
            <a:r>
              <a:rPr lang="en-US" sz="2800" dirty="0" smtClean="0">
                <a:effectLst/>
              </a:rPr>
              <a:t>Repeated use of the substance in a dangerous situation (for example, when driving a car)</a:t>
            </a:r>
          </a:p>
          <a:p>
            <a:r>
              <a:rPr lang="en-US" sz="2800" dirty="0" smtClean="0">
                <a:effectLst/>
              </a:rPr>
              <a:t>Giving </a:t>
            </a:r>
            <a:r>
              <a:rPr lang="en-US" sz="2800" dirty="0">
                <a:effectLst/>
              </a:rPr>
              <a:t>up or reducing activities in a person’s life because of the drug/alcohol </a:t>
            </a:r>
            <a:r>
              <a:rPr lang="en-US" sz="2800" dirty="0" smtClean="0">
                <a:effectLst/>
              </a:rPr>
              <a:t>use</a:t>
            </a:r>
          </a:p>
          <a:p>
            <a:r>
              <a:rPr lang="en-US" sz="2800" dirty="0">
                <a:effectLst>
                  <a:outerShdw blurRad="38100" dist="38100" dir="2700000" algn="tl">
                    <a:srgbClr val="000000">
                      <a:alpha val="43137"/>
                    </a:srgbClr>
                  </a:outerShdw>
                </a:effectLst>
              </a:rPr>
              <a:t>Continuing the use of a substance despite health problems caused or worsened by it. This can be in the domain of mental </a:t>
            </a:r>
            <a:r>
              <a:rPr lang="en-US" sz="2800" dirty="0" smtClean="0">
                <a:effectLst>
                  <a:outerShdw blurRad="38100" dist="38100" dir="2700000" algn="tl">
                    <a:srgbClr val="000000">
                      <a:alpha val="43137"/>
                    </a:srgbClr>
                  </a:outerShdw>
                </a:effectLst>
              </a:rPr>
              <a:t>or physical health </a:t>
            </a:r>
            <a:r>
              <a:rPr lang="en-US" sz="2800" dirty="0">
                <a:effectLst>
                  <a:outerShdw blurRad="38100" dist="38100" dir="2700000" algn="tl">
                    <a:srgbClr val="000000">
                      <a:alpha val="43137"/>
                    </a:srgbClr>
                  </a:outerShdw>
                </a:effectLst>
              </a:rPr>
              <a:t>(psychological problems may include depressed mood, sleep disturbance, anxiety, or “blackouts</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marL="0" indent="0">
              <a:buNone/>
            </a:pPr>
            <a:endParaRPr lang="en-US" sz="2800" dirty="0">
              <a:effectLst/>
            </a:endParaRPr>
          </a:p>
        </p:txBody>
      </p:sp>
      <p:pic>
        <p:nvPicPr>
          <p:cNvPr id="4" name="Picture 3"/>
          <p:cNvPicPr>
            <a:picLocks noChangeAspect="1"/>
          </p:cNvPicPr>
          <p:nvPr/>
        </p:nvPicPr>
        <p:blipFill>
          <a:blip r:embed="rId2"/>
          <a:stretch>
            <a:fillRect/>
          </a:stretch>
        </p:blipFill>
        <p:spPr>
          <a:xfrm>
            <a:off x="4495800" y="609600"/>
            <a:ext cx="3028950" cy="1514475"/>
          </a:xfrm>
          <a:prstGeom prst="rect">
            <a:avLst/>
          </a:prstGeom>
        </p:spPr>
      </p:pic>
    </p:spTree>
    <p:extLst>
      <p:ext uri="{BB962C8B-B14F-4D97-AF65-F5344CB8AC3E}">
        <p14:creationId xmlns:p14="http://schemas.microsoft.com/office/powerpoint/2010/main" val="18922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0"/>
            <a:ext cx="7772400" cy="1371600"/>
          </a:xfrm>
        </p:spPr>
        <p:txBody>
          <a:bodyPr/>
          <a:lstStyle/>
          <a:p>
            <a:pPr eaLnBrk="1" hangingPunct="1"/>
            <a:r>
              <a:rPr lang="en-US" altLang="en-US" dirty="0" smtClean="0"/>
              <a:t>What is a blackout?</a:t>
            </a:r>
          </a:p>
        </p:txBody>
      </p:sp>
      <p:sp>
        <p:nvSpPr>
          <p:cNvPr id="13315" name="Rectangle 3"/>
          <p:cNvSpPr>
            <a:spLocks noGrp="1" noChangeArrowheads="1"/>
          </p:cNvSpPr>
          <p:nvPr>
            <p:ph type="body" idx="1"/>
          </p:nvPr>
        </p:nvSpPr>
        <p:spPr>
          <a:xfrm>
            <a:off x="228600" y="1981200"/>
            <a:ext cx="8229600" cy="4114800"/>
          </a:xfrm>
        </p:spPr>
        <p:txBody>
          <a:bodyPr>
            <a:normAutofit/>
          </a:bodyPr>
          <a:lstStyle/>
          <a:p>
            <a:pPr eaLnBrk="1" hangingPunct="1"/>
            <a:r>
              <a:rPr lang="en-US" altLang="en-US" sz="2800" dirty="0"/>
              <a:t>Person is unable to recall what happened the next day as a result of drinking</a:t>
            </a:r>
          </a:p>
        </p:txBody>
      </p:sp>
      <p:pic>
        <p:nvPicPr>
          <p:cNvPr id="133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71850"/>
            <a:ext cx="4038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389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tolerance?</a:t>
            </a:r>
            <a:endParaRPr lang="en-US" dirty="0"/>
          </a:p>
        </p:txBody>
      </p:sp>
      <p:sp>
        <p:nvSpPr>
          <p:cNvPr id="3" name="Content Placeholder 2"/>
          <p:cNvSpPr>
            <a:spLocks noGrp="1"/>
          </p:cNvSpPr>
          <p:nvPr>
            <p:ph idx="1"/>
          </p:nvPr>
        </p:nvSpPr>
        <p:spPr>
          <a:xfrm>
            <a:off x="0" y="1981200"/>
            <a:ext cx="8915400" cy="4114800"/>
          </a:xfrm>
        </p:spPr>
        <p:txBody>
          <a:bodyPr/>
          <a:lstStyle/>
          <a:p>
            <a:r>
              <a:rPr lang="en-US" sz="2800" dirty="0">
                <a:effectLst>
                  <a:outerShdw blurRad="38100" dist="38100" dir="2700000" algn="tl">
                    <a:srgbClr val="000000">
                      <a:alpha val="43137"/>
                    </a:srgbClr>
                  </a:outerShdw>
                </a:effectLst>
              </a:rPr>
              <a:t>Building up a tolerance to the alcohol or drug. Tolerance is defined by the DSM-5 as “either </a:t>
            </a:r>
            <a:r>
              <a:rPr lang="en-US" sz="2800" b="1" dirty="0">
                <a:effectLst>
                  <a:outerShdw blurRad="38100" dist="38100" dir="2700000" algn="tl">
                    <a:srgbClr val="000000">
                      <a:alpha val="43137"/>
                    </a:srgbClr>
                  </a:outerShdw>
                </a:effectLst>
              </a:rPr>
              <a:t>needing to use noticeably larger amounts over time to get the desired effect</a:t>
            </a:r>
            <a:r>
              <a:rPr lang="en-US" sz="2800" dirty="0">
                <a:effectLst>
                  <a:outerShdw blurRad="38100" dist="38100" dir="2700000" algn="tl">
                    <a:srgbClr val="000000">
                      <a:alpha val="43137"/>
                    </a:srgbClr>
                  </a:outerShdw>
                </a:effectLst>
              </a:rPr>
              <a:t> or </a:t>
            </a:r>
            <a:r>
              <a:rPr lang="en-US" sz="2800" b="1" dirty="0">
                <a:effectLst>
                  <a:outerShdw blurRad="38100" dist="38100" dir="2700000" algn="tl">
                    <a:srgbClr val="000000">
                      <a:alpha val="43137"/>
                    </a:srgbClr>
                  </a:outerShdw>
                </a:effectLst>
              </a:rPr>
              <a:t>noticing less of an effect over time after repeated use of the same amount</a:t>
            </a:r>
            <a:r>
              <a:rPr lang="en-US" sz="2800" dirty="0">
                <a:effectLst>
                  <a:outerShdw blurRad="38100" dist="38100" dir="2700000" algn="tl">
                    <a:srgbClr val="000000">
                      <a:alpha val="43137"/>
                    </a:srgbClr>
                  </a:outerShdw>
                </a:effectLst>
              </a:rPr>
              <a:t>.”</a:t>
            </a:r>
          </a:p>
          <a:p>
            <a:endParaRPr lang="en-US" sz="2800" dirty="0"/>
          </a:p>
        </p:txBody>
      </p:sp>
      <p:pic>
        <p:nvPicPr>
          <p:cNvPr id="4" name="Picture 3"/>
          <p:cNvPicPr>
            <a:picLocks noChangeAspect="1"/>
          </p:cNvPicPr>
          <p:nvPr/>
        </p:nvPicPr>
        <p:blipFill>
          <a:blip r:embed="rId2"/>
          <a:stretch>
            <a:fillRect/>
          </a:stretch>
        </p:blipFill>
        <p:spPr>
          <a:xfrm>
            <a:off x="2805112" y="4757536"/>
            <a:ext cx="2909888" cy="2024264"/>
          </a:xfrm>
          <a:prstGeom prst="rect">
            <a:avLst/>
          </a:prstGeom>
        </p:spPr>
      </p:pic>
    </p:spTree>
    <p:extLst>
      <p:ext uri="{BB962C8B-B14F-4D97-AF65-F5344CB8AC3E}">
        <p14:creationId xmlns:p14="http://schemas.microsoft.com/office/powerpoint/2010/main" val="377078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withdrawal?</a:t>
            </a:r>
            <a:endParaRPr lang="en-US" dirty="0"/>
          </a:p>
        </p:txBody>
      </p:sp>
      <p:sp>
        <p:nvSpPr>
          <p:cNvPr id="3" name="Content Placeholder 2"/>
          <p:cNvSpPr>
            <a:spLocks noGrp="1"/>
          </p:cNvSpPr>
          <p:nvPr>
            <p:ph idx="1"/>
          </p:nvPr>
        </p:nvSpPr>
        <p:spPr>
          <a:xfrm>
            <a:off x="0" y="1981200"/>
            <a:ext cx="9144000" cy="4114800"/>
          </a:xfrm>
        </p:spPr>
        <p:txBody>
          <a:bodyPr/>
          <a:lstStyle/>
          <a:p>
            <a:r>
              <a:rPr lang="en-US" sz="2800" dirty="0">
                <a:effectLst>
                  <a:outerShdw blurRad="38100" dist="38100" dir="2700000" algn="tl">
                    <a:srgbClr val="000000">
                      <a:alpha val="43137"/>
                    </a:srgbClr>
                  </a:outerShdw>
                </a:effectLst>
              </a:rPr>
              <a:t>Experiencing withdrawal symptoms after stopping use. Withdrawal symptoms typically include, according to the DSM-5: </a:t>
            </a:r>
            <a:r>
              <a:rPr lang="en-US" sz="2800" b="1" dirty="0">
                <a:effectLst>
                  <a:outerShdw blurRad="38100" dist="38100" dir="2700000" algn="tl">
                    <a:srgbClr val="000000">
                      <a:alpha val="43137"/>
                    </a:srgbClr>
                  </a:outerShdw>
                </a:effectLst>
              </a:rPr>
              <a:t>“anxiety, irritability, fatigue, nausea/vomiting, hand tremor or seizure in the case of alcohol.”</a:t>
            </a:r>
          </a:p>
          <a:p>
            <a:endParaRPr lang="en-US" sz="2800" dirty="0"/>
          </a:p>
        </p:txBody>
      </p:sp>
      <p:pic>
        <p:nvPicPr>
          <p:cNvPr id="5" name="Picture 4"/>
          <p:cNvPicPr>
            <a:picLocks noChangeAspect="1"/>
          </p:cNvPicPr>
          <p:nvPr/>
        </p:nvPicPr>
        <p:blipFill>
          <a:blip r:embed="rId2"/>
          <a:stretch>
            <a:fillRect/>
          </a:stretch>
        </p:blipFill>
        <p:spPr>
          <a:xfrm>
            <a:off x="4038600" y="4072944"/>
            <a:ext cx="4419600" cy="2438400"/>
          </a:xfrm>
          <a:prstGeom prst="rect">
            <a:avLst/>
          </a:prstGeom>
        </p:spPr>
      </p:pic>
    </p:spTree>
    <p:extLst>
      <p:ext uri="{BB962C8B-B14F-4D97-AF65-F5344CB8AC3E}">
        <p14:creationId xmlns:p14="http://schemas.microsoft.com/office/powerpoint/2010/main" val="343895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Withdrawal</a:t>
            </a:r>
            <a:endParaRPr lang="en-US" dirty="0"/>
          </a:p>
        </p:txBody>
      </p:sp>
      <p:sp>
        <p:nvSpPr>
          <p:cNvPr id="3" name="Content Placeholder 2"/>
          <p:cNvSpPr>
            <a:spLocks noGrp="1"/>
          </p:cNvSpPr>
          <p:nvPr>
            <p:ph idx="1"/>
          </p:nvPr>
        </p:nvSpPr>
        <p:spPr>
          <a:xfrm>
            <a:off x="228600" y="2057400"/>
            <a:ext cx="8610599" cy="4114800"/>
          </a:xfrm>
        </p:spPr>
        <p:txBody>
          <a:bodyPr/>
          <a:lstStyle/>
          <a:p>
            <a:r>
              <a:rPr lang="en-US" sz="2800" dirty="0" smtClean="0">
                <a:effectLst>
                  <a:outerShdw blurRad="38100" dist="38100" dir="2700000" algn="tl">
                    <a:srgbClr val="000000">
                      <a:alpha val="43137"/>
                    </a:srgbClr>
                  </a:outerShdw>
                </a:effectLst>
              </a:rPr>
              <a:t>Alcohol withdrawal can </a:t>
            </a:r>
            <a:r>
              <a:rPr lang="en-US" sz="2800" dirty="0">
                <a:effectLst>
                  <a:outerShdw blurRad="38100" dist="38100" dir="2700000" algn="tl">
                    <a:srgbClr val="000000">
                      <a:alpha val="43137"/>
                    </a:srgbClr>
                  </a:outerShdw>
                </a:effectLst>
              </a:rPr>
              <a:t>occur </a:t>
            </a:r>
            <a:r>
              <a:rPr lang="en-US" sz="2800" b="1" dirty="0">
                <a:effectLst>
                  <a:outerShdw blurRad="38100" dist="38100" dir="2700000" algn="tl">
                    <a:srgbClr val="000000">
                      <a:alpha val="43137"/>
                    </a:srgbClr>
                  </a:outerShdw>
                </a:effectLst>
              </a:rPr>
              <a:t>when alcohol use has been heavy and prolonged</a:t>
            </a:r>
            <a:r>
              <a:rPr lang="en-US" sz="28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and is then stopped or greatly reduced</a:t>
            </a:r>
            <a:r>
              <a:rPr lang="en-US" sz="2800" dirty="0">
                <a:effectLst>
                  <a:outerShdw blurRad="38100" dist="38100" dir="2700000" algn="tl">
                    <a:srgbClr val="000000">
                      <a:alpha val="43137"/>
                    </a:srgbClr>
                  </a:outerShdw>
                </a:effectLst>
              </a:rPr>
              <a:t>. It can occur within several hours to four or five days later. </a:t>
            </a:r>
          </a:p>
        </p:txBody>
      </p:sp>
      <p:pic>
        <p:nvPicPr>
          <p:cNvPr id="4" name="Picture 3"/>
          <p:cNvPicPr>
            <a:picLocks noChangeAspect="1"/>
          </p:cNvPicPr>
          <p:nvPr/>
        </p:nvPicPr>
        <p:blipFill>
          <a:blip r:embed="rId2"/>
          <a:stretch>
            <a:fillRect/>
          </a:stretch>
        </p:blipFill>
        <p:spPr>
          <a:xfrm>
            <a:off x="2590800" y="4114800"/>
            <a:ext cx="3426249" cy="2469094"/>
          </a:xfrm>
          <a:prstGeom prst="rect">
            <a:avLst/>
          </a:prstGeom>
        </p:spPr>
      </p:pic>
    </p:spTree>
    <p:extLst>
      <p:ext uri="{BB962C8B-B14F-4D97-AF65-F5344CB8AC3E}">
        <p14:creationId xmlns:p14="http://schemas.microsoft.com/office/powerpoint/2010/main" val="1552214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bad as heroin withdrawal?</a:t>
            </a:r>
            <a:endParaRPr lang="en-US" dirty="0"/>
          </a:p>
        </p:txBody>
      </p:sp>
      <p:sp>
        <p:nvSpPr>
          <p:cNvPr id="3" name="Content Placeholder 2"/>
          <p:cNvSpPr>
            <a:spLocks noGrp="1"/>
          </p:cNvSpPr>
          <p:nvPr>
            <p:ph idx="1"/>
          </p:nvPr>
        </p:nvSpPr>
        <p:spPr>
          <a:xfrm>
            <a:off x="0" y="1981200"/>
            <a:ext cx="8763000" cy="4114800"/>
          </a:xfrm>
        </p:spPr>
        <p:txBody>
          <a:bodyPr/>
          <a:lstStyle/>
          <a:p>
            <a:r>
              <a:rPr lang="en-US" sz="2800" dirty="0">
                <a:effectLst>
                  <a:outerShdw blurRad="38100" dist="38100" dir="2700000" algn="tl">
                    <a:srgbClr val="000000">
                      <a:alpha val="43137"/>
                    </a:srgbClr>
                  </a:outerShdw>
                </a:effectLst>
              </a:rPr>
              <a:t>Symptoms include sweating, rapid heartbeat, hand tremors, problems sleeping, nausea and vomiting, hallucinations, restlessness and agitation, anxiety, and occasionally seizures. Symptoms can be severe enough to impair your ability to function at work or in social situations.</a:t>
            </a:r>
          </a:p>
        </p:txBody>
      </p:sp>
      <p:pic>
        <p:nvPicPr>
          <p:cNvPr id="4" name="Picture 3"/>
          <p:cNvPicPr>
            <a:picLocks noChangeAspect="1"/>
          </p:cNvPicPr>
          <p:nvPr/>
        </p:nvPicPr>
        <p:blipFill>
          <a:blip r:embed="rId2"/>
          <a:stretch>
            <a:fillRect/>
          </a:stretch>
        </p:blipFill>
        <p:spPr>
          <a:xfrm>
            <a:off x="4876800" y="4343400"/>
            <a:ext cx="2381250" cy="2371725"/>
          </a:xfrm>
          <a:prstGeom prst="rect">
            <a:avLst/>
          </a:prstGeom>
        </p:spPr>
      </p:pic>
    </p:spTree>
    <p:extLst>
      <p:ext uri="{BB962C8B-B14F-4D97-AF65-F5344CB8AC3E}">
        <p14:creationId xmlns:p14="http://schemas.microsoft.com/office/powerpoint/2010/main" val="272004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lstStyle/>
          <a:p>
            <a:r>
              <a:rPr lang="en-US" dirty="0" smtClean="0"/>
              <a:t>What is considered one drink?</a:t>
            </a:r>
            <a:endParaRPr lang="en-US" dirty="0"/>
          </a:p>
        </p:txBody>
      </p:sp>
      <p:sp>
        <p:nvSpPr>
          <p:cNvPr id="3" name="Content Placeholder 2"/>
          <p:cNvSpPr>
            <a:spLocks noGrp="1"/>
          </p:cNvSpPr>
          <p:nvPr>
            <p:ph idx="1"/>
          </p:nvPr>
        </p:nvSpPr>
        <p:spPr>
          <a:xfrm>
            <a:off x="228600" y="2590800"/>
            <a:ext cx="8229600" cy="4419600"/>
          </a:xfrm>
        </p:spPr>
        <p:txBody>
          <a:bodyPr/>
          <a:lstStyle/>
          <a:p>
            <a:r>
              <a:rPr lang="en-US" sz="2800" dirty="0">
                <a:effectLst/>
              </a:rPr>
              <a:t>The National Institute on Alcohol Abuse and Alcoholism </a:t>
            </a:r>
            <a:r>
              <a:rPr lang="en-US" sz="2800" b="1" dirty="0">
                <a:effectLst/>
              </a:rPr>
              <a:t>defines one standard drink as any one of these:</a:t>
            </a:r>
          </a:p>
          <a:p>
            <a:r>
              <a:rPr lang="en-US" sz="2800" b="1" dirty="0">
                <a:effectLst/>
              </a:rPr>
              <a:t>12 ounces </a:t>
            </a:r>
            <a:r>
              <a:rPr lang="en-US" sz="2800" dirty="0">
                <a:effectLst/>
              </a:rPr>
              <a:t>(355 milliliters) of </a:t>
            </a:r>
            <a:r>
              <a:rPr lang="en-US" sz="2800" b="1" dirty="0">
                <a:effectLst/>
              </a:rPr>
              <a:t>regular beer </a:t>
            </a:r>
            <a:r>
              <a:rPr lang="en-US" sz="2800" dirty="0">
                <a:effectLst/>
              </a:rPr>
              <a:t>(about 5 percent alcohol)</a:t>
            </a:r>
          </a:p>
          <a:p>
            <a:r>
              <a:rPr lang="en-US" sz="2800" b="1" dirty="0" smtClean="0">
                <a:effectLst/>
              </a:rPr>
              <a:t>5 </a:t>
            </a:r>
            <a:r>
              <a:rPr lang="en-US" sz="2800" b="1" dirty="0">
                <a:effectLst/>
              </a:rPr>
              <a:t>ounces </a:t>
            </a:r>
            <a:r>
              <a:rPr lang="en-US" sz="2800" dirty="0">
                <a:effectLst/>
              </a:rPr>
              <a:t>(148 milliliters) of </a:t>
            </a:r>
            <a:r>
              <a:rPr lang="en-US" sz="2800" b="1" dirty="0">
                <a:effectLst/>
              </a:rPr>
              <a:t>unfortified wine </a:t>
            </a:r>
            <a:r>
              <a:rPr lang="en-US" sz="2800" dirty="0">
                <a:effectLst/>
              </a:rPr>
              <a:t>(about 12 percent alcohol)</a:t>
            </a:r>
          </a:p>
          <a:p>
            <a:r>
              <a:rPr lang="en-US" sz="2800" b="1" dirty="0">
                <a:effectLst/>
              </a:rPr>
              <a:t>1.5 ounces </a:t>
            </a:r>
            <a:r>
              <a:rPr lang="en-US" sz="2800" dirty="0">
                <a:effectLst/>
              </a:rPr>
              <a:t>(44 milliliters) of </a:t>
            </a:r>
            <a:r>
              <a:rPr lang="en-US" sz="2800" b="1" dirty="0">
                <a:effectLst/>
              </a:rPr>
              <a:t>80-proof hard liquor </a:t>
            </a:r>
            <a:r>
              <a:rPr lang="en-US" sz="2800" dirty="0">
                <a:effectLst/>
              </a:rPr>
              <a:t>(about 40 percent alcohol)</a:t>
            </a:r>
          </a:p>
          <a:p>
            <a:endParaRPr lang="en-US" sz="2800" dirty="0"/>
          </a:p>
        </p:txBody>
      </p:sp>
      <p:pic>
        <p:nvPicPr>
          <p:cNvPr id="4" name="Picture 3"/>
          <p:cNvPicPr>
            <a:picLocks noChangeAspect="1"/>
          </p:cNvPicPr>
          <p:nvPr/>
        </p:nvPicPr>
        <p:blipFill>
          <a:blip r:embed="rId2"/>
          <a:stretch>
            <a:fillRect/>
          </a:stretch>
        </p:blipFill>
        <p:spPr>
          <a:xfrm>
            <a:off x="4876800" y="1000259"/>
            <a:ext cx="2514600" cy="1447800"/>
          </a:xfrm>
          <a:prstGeom prst="rect">
            <a:avLst/>
          </a:prstGeom>
        </p:spPr>
      </p:pic>
    </p:spTree>
    <p:extLst>
      <p:ext uri="{BB962C8B-B14F-4D97-AF65-F5344CB8AC3E}">
        <p14:creationId xmlns:p14="http://schemas.microsoft.com/office/powerpoint/2010/main" val="2791087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0520" y="152401"/>
            <a:ext cx="6637020" cy="1447800"/>
          </a:xfrm>
        </p:spPr>
        <p:txBody>
          <a:bodyPr/>
          <a:lstStyle/>
          <a:p>
            <a:pPr eaLnBrk="1" hangingPunct="1"/>
            <a:r>
              <a:rPr lang="en-US" altLang="en-US" dirty="0" smtClean="0"/>
              <a:t>Moderate vs. “Problem” drinking</a:t>
            </a:r>
          </a:p>
        </p:txBody>
      </p:sp>
      <p:sp>
        <p:nvSpPr>
          <p:cNvPr id="14339" name="Rectangle 3"/>
          <p:cNvSpPr>
            <a:spLocks noGrp="1" noChangeArrowheads="1"/>
          </p:cNvSpPr>
          <p:nvPr>
            <p:ph type="body" idx="1"/>
          </p:nvPr>
        </p:nvSpPr>
        <p:spPr>
          <a:xfrm>
            <a:off x="-152400" y="1828801"/>
            <a:ext cx="8915400" cy="3623072"/>
          </a:xfrm>
        </p:spPr>
        <p:txBody>
          <a:bodyPr/>
          <a:lstStyle/>
          <a:p>
            <a:pPr eaLnBrk="1" hangingPunct="1">
              <a:buFontTx/>
              <a:buNone/>
            </a:pPr>
            <a:r>
              <a:rPr lang="en-US" altLang="en-US" sz="2800" dirty="0" smtClean="0"/>
              <a:t>   Moderate drinking is </a:t>
            </a:r>
            <a:r>
              <a:rPr lang="en-US" altLang="en-US" sz="2800" dirty="0"/>
              <a:t>generally defined as </a:t>
            </a:r>
            <a:r>
              <a:rPr lang="en-US" altLang="en-US" sz="2800" b="1" dirty="0"/>
              <a:t>2 drinks </a:t>
            </a:r>
            <a:r>
              <a:rPr lang="en-US" altLang="en-US" sz="2800" b="1" dirty="0" smtClean="0"/>
              <a:t>or less per day</a:t>
            </a:r>
            <a:r>
              <a:rPr lang="en-US" altLang="en-US" sz="2800" dirty="0" smtClean="0"/>
              <a:t>. More than that is generally considered problem drinking.</a:t>
            </a:r>
            <a:endParaRPr lang="en-US" altLang="en-US" sz="2800" dirty="0"/>
          </a:p>
          <a:p>
            <a:pPr eaLnBrk="1" hangingPunct="1">
              <a:buFontTx/>
              <a:buNone/>
            </a:pPr>
            <a:r>
              <a:rPr lang="en-US" altLang="en-US" sz="2800" dirty="0"/>
              <a:t>   </a:t>
            </a:r>
            <a:r>
              <a:rPr lang="en-US" altLang="en-US" sz="2800" dirty="0" smtClean="0"/>
              <a:t>It is not so much the </a:t>
            </a:r>
            <a:r>
              <a:rPr lang="en-US" altLang="en-US" sz="2800" dirty="0"/>
              <a:t>amount of alcohol that </a:t>
            </a:r>
            <a:r>
              <a:rPr lang="en-US" altLang="en-US" sz="2800" dirty="0" smtClean="0"/>
              <a:t>is important </a:t>
            </a:r>
            <a:r>
              <a:rPr lang="en-US" altLang="en-US" sz="2800" dirty="0"/>
              <a:t>as </a:t>
            </a:r>
            <a:r>
              <a:rPr lang="en-US" altLang="en-US" sz="2800" dirty="0" smtClean="0"/>
              <a:t>it is </a:t>
            </a:r>
            <a:r>
              <a:rPr lang="en-US" altLang="en-US" sz="2800" dirty="0"/>
              <a:t>the </a:t>
            </a:r>
            <a:r>
              <a:rPr lang="en-US" altLang="en-US" sz="2800" b="1" dirty="0"/>
              <a:t>need</a:t>
            </a:r>
            <a:r>
              <a:rPr lang="en-US" altLang="en-US" sz="2800" dirty="0"/>
              <a:t> for it and the </a:t>
            </a:r>
            <a:r>
              <a:rPr lang="en-US" altLang="en-US" sz="2800" b="1" dirty="0"/>
              <a:t>inability to stop </a:t>
            </a:r>
            <a:r>
              <a:rPr lang="en-US" altLang="en-US" sz="2800" dirty="0"/>
              <a:t>once you have started </a:t>
            </a:r>
            <a:r>
              <a:rPr lang="en-US" altLang="en-US" sz="2800" dirty="0" smtClean="0"/>
              <a:t>drinking.</a:t>
            </a:r>
            <a:endParaRPr lang="en-US" altLang="en-US" sz="2800" dirty="0"/>
          </a:p>
          <a:p>
            <a:pPr eaLnBrk="1" hangingPunct="1">
              <a:buFontTx/>
              <a:buNone/>
            </a:pPr>
            <a:endParaRPr lang="en-US" altLang="en-US" dirty="0" smtClean="0"/>
          </a:p>
          <a:p>
            <a:pPr eaLnBrk="1" hangingPunct="1">
              <a:buFontTx/>
              <a:buNone/>
            </a:pPr>
            <a:endParaRPr lang="en-US" altLang="en-US" dirty="0" smtClean="0"/>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51773"/>
            <a:ext cx="2933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244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drinking become a problem?</a:t>
            </a:r>
            <a:endParaRPr lang="en-US" dirty="0"/>
          </a:p>
        </p:txBody>
      </p:sp>
      <p:sp>
        <p:nvSpPr>
          <p:cNvPr id="3" name="Content Placeholder 2"/>
          <p:cNvSpPr>
            <a:spLocks noGrp="1"/>
          </p:cNvSpPr>
          <p:nvPr>
            <p:ph idx="1"/>
          </p:nvPr>
        </p:nvSpPr>
        <p:spPr>
          <a:xfrm>
            <a:off x="152400" y="1981200"/>
            <a:ext cx="8915400" cy="4114800"/>
          </a:xfrm>
        </p:spPr>
        <p:txBody>
          <a:bodyPr/>
          <a:lstStyle/>
          <a:p>
            <a:r>
              <a:rPr lang="en-US" sz="2800" dirty="0">
                <a:effectLst>
                  <a:outerShdw blurRad="38100" dist="38100" dir="2700000" algn="tl">
                    <a:srgbClr val="000000">
                      <a:alpha val="43137"/>
                    </a:srgbClr>
                  </a:outerShdw>
                </a:effectLst>
              </a:rPr>
              <a:t>If your pattern of drinking </a:t>
            </a:r>
            <a:r>
              <a:rPr lang="en-US" sz="2800" b="1" dirty="0">
                <a:effectLst>
                  <a:outerShdw blurRad="38100" dist="38100" dir="2700000" algn="tl">
                    <a:srgbClr val="000000">
                      <a:alpha val="43137"/>
                    </a:srgbClr>
                  </a:outerShdw>
                </a:effectLst>
              </a:rPr>
              <a:t>results in repeated significant distress and problems functioning in your daily life</a:t>
            </a:r>
            <a:r>
              <a:rPr lang="en-US" sz="2800" dirty="0">
                <a:effectLst>
                  <a:outerShdw blurRad="38100" dist="38100" dir="2700000" algn="tl">
                    <a:srgbClr val="000000">
                      <a:alpha val="43137"/>
                    </a:srgbClr>
                  </a:outerShdw>
                </a:effectLst>
              </a:rPr>
              <a:t>, you likely have alcohol use disorder. It can range from mild to severe. </a:t>
            </a:r>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However</a:t>
            </a:r>
            <a:r>
              <a:rPr lang="en-US" sz="2800" dirty="0">
                <a:effectLst>
                  <a:outerShdw blurRad="38100" dist="38100" dir="2700000" algn="tl">
                    <a:srgbClr val="000000">
                      <a:alpha val="43137"/>
                    </a:srgbClr>
                  </a:outerShdw>
                </a:effectLst>
              </a:rPr>
              <a:t>, even a mild disorder can escalate and lead to serious problems, so early treatment is important</a:t>
            </a:r>
            <a:r>
              <a:rPr lang="en-US" sz="2800" dirty="0" smtClean="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p>
        </p:txBody>
      </p:sp>
      <p:pic>
        <p:nvPicPr>
          <p:cNvPr id="4" name="Picture 3"/>
          <p:cNvPicPr>
            <a:picLocks noChangeAspect="1"/>
          </p:cNvPicPr>
          <p:nvPr/>
        </p:nvPicPr>
        <p:blipFill>
          <a:blip r:embed="rId2"/>
          <a:stretch>
            <a:fillRect/>
          </a:stretch>
        </p:blipFill>
        <p:spPr>
          <a:xfrm>
            <a:off x="2895600" y="4724400"/>
            <a:ext cx="3009900" cy="2024666"/>
          </a:xfrm>
          <a:prstGeom prst="rect">
            <a:avLst/>
          </a:prstGeom>
        </p:spPr>
      </p:pic>
    </p:spTree>
    <p:extLst>
      <p:ext uri="{BB962C8B-B14F-4D97-AF65-F5344CB8AC3E}">
        <p14:creationId xmlns:p14="http://schemas.microsoft.com/office/powerpoint/2010/main" val="375175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Substance Use Disorder?</a:t>
            </a:r>
            <a:endParaRPr lang="en-US" dirty="0"/>
          </a:p>
        </p:txBody>
      </p:sp>
      <p:sp>
        <p:nvSpPr>
          <p:cNvPr id="3" name="Content Placeholder 2"/>
          <p:cNvSpPr>
            <a:spLocks noGrp="1"/>
          </p:cNvSpPr>
          <p:nvPr>
            <p:ph idx="1"/>
          </p:nvPr>
        </p:nvSpPr>
        <p:spPr/>
        <p:txBody>
          <a:bodyPr/>
          <a:lstStyle/>
          <a:p>
            <a:pPr marL="0" indent="0">
              <a:buNone/>
            </a:pPr>
            <a:r>
              <a:rPr lang="en-US" sz="2800" dirty="0" smtClean="0">
                <a:effectLst>
                  <a:outerShdw blurRad="38100" dist="38100" dir="2700000" algn="tl">
                    <a:srgbClr val="000000">
                      <a:alpha val="43137"/>
                    </a:srgbClr>
                  </a:outerShdw>
                </a:effectLst>
              </a:rPr>
              <a:t>According to the DSM-5, a substance </a:t>
            </a:r>
            <a:r>
              <a:rPr lang="en-US" sz="2800" dirty="0">
                <a:effectLst>
                  <a:outerShdw blurRad="38100" dist="38100" dir="2700000" algn="tl">
                    <a:srgbClr val="000000">
                      <a:alpha val="43137"/>
                    </a:srgbClr>
                  </a:outerShdw>
                </a:effectLst>
              </a:rPr>
              <a:t>use disorder describes a </a:t>
            </a:r>
            <a:r>
              <a:rPr lang="en-US" sz="2800" b="1" dirty="0">
                <a:effectLst>
                  <a:outerShdw blurRad="38100" dist="38100" dir="2700000" algn="tl">
                    <a:srgbClr val="000000">
                      <a:alpha val="43137"/>
                    </a:srgbClr>
                  </a:outerShdw>
                </a:effectLst>
              </a:rPr>
              <a:t>problematic pattern of using alcohol or another substance that results in impairment in daily life or noticeable distress</a:t>
            </a: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4800600" y="4038600"/>
            <a:ext cx="3731075" cy="2572735"/>
          </a:xfrm>
          <a:prstGeom prst="rect">
            <a:avLst/>
          </a:prstGeom>
        </p:spPr>
      </p:pic>
    </p:spTree>
    <p:extLst>
      <p:ext uri="{BB962C8B-B14F-4D97-AF65-F5344CB8AC3E}">
        <p14:creationId xmlns:p14="http://schemas.microsoft.com/office/powerpoint/2010/main" val="140069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2960" y="1257300"/>
            <a:ext cx="6835140" cy="1028700"/>
          </a:xfrm>
        </p:spPr>
        <p:txBody>
          <a:bodyPr/>
          <a:lstStyle/>
          <a:p>
            <a:pPr eaLnBrk="1" hangingPunct="1"/>
            <a:r>
              <a:rPr lang="en-US" altLang="en-US" sz="3600" dirty="0" smtClean="0"/>
              <a:t>How do you know when you are on the  </a:t>
            </a:r>
            <a:r>
              <a:rPr lang="en-US" altLang="en-US" sz="3600" dirty="0"/>
              <a:t>“road to alcoholism”?</a:t>
            </a:r>
            <a:br>
              <a:rPr lang="en-US" altLang="en-US" sz="3600" dirty="0"/>
            </a:br>
            <a:r>
              <a:rPr lang="en-US" altLang="en-US" sz="3000" dirty="0"/>
              <a:t/>
            </a:r>
            <a:br>
              <a:rPr lang="en-US" altLang="en-US" sz="3000" dirty="0"/>
            </a:br>
            <a:endParaRPr lang="en-US" altLang="en-US" sz="3000" dirty="0"/>
          </a:p>
        </p:txBody>
      </p:sp>
      <p:sp>
        <p:nvSpPr>
          <p:cNvPr id="9219" name="Rectangle 3"/>
          <p:cNvSpPr>
            <a:spLocks noGrp="1" noChangeArrowheads="1"/>
          </p:cNvSpPr>
          <p:nvPr>
            <p:ph type="body" idx="1"/>
          </p:nvPr>
        </p:nvSpPr>
        <p:spPr>
          <a:xfrm>
            <a:off x="457200" y="1905000"/>
            <a:ext cx="7772400" cy="4572000"/>
          </a:xfrm>
        </p:spPr>
        <p:txBody>
          <a:bodyPr>
            <a:normAutofit/>
          </a:bodyPr>
          <a:lstStyle/>
          <a:p>
            <a:pPr eaLnBrk="1" hangingPunct="1"/>
            <a:r>
              <a:rPr lang="en-US" altLang="en-US" sz="2800" dirty="0" smtClean="0"/>
              <a:t>Developing a drinking problem is not as clear cut as steps 1,2,3, but this is the typical progression one might follow:</a:t>
            </a:r>
          </a:p>
          <a:p>
            <a:pPr marL="0" indent="0" eaLnBrk="1" hangingPunct="1">
              <a:buNone/>
            </a:pPr>
            <a:endParaRPr lang="en-US" altLang="en-US" sz="2800" dirty="0" smtClean="0"/>
          </a:p>
          <a:p>
            <a:r>
              <a:rPr lang="en-US" altLang="en-US" sz="2800" dirty="0" smtClean="0"/>
              <a:t> </a:t>
            </a:r>
            <a:r>
              <a:rPr lang="en-US" altLang="en-US" sz="2800" dirty="0">
                <a:solidFill>
                  <a:srgbClr val="FF0000"/>
                </a:solidFill>
              </a:rPr>
              <a:t>Step 1</a:t>
            </a:r>
            <a:r>
              <a:rPr lang="en-US" altLang="en-US" sz="2800" dirty="0" smtClean="0"/>
              <a:t>– </a:t>
            </a:r>
            <a:r>
              <a:rPr lang="en-US" altLang="en-US" sz="2800" dirty="0"/>
              <a:t>drinks may perk up person, relieve anxiety or stress, make special occasions more fun, and temporarily take away the blues – use gradually increases and drinker comes to depend on the mood altering qualities of alcohol</a:t>
            </a:r>
          </a:p>
        </p:txBody>
      </p:sp>
    </p:spTree>
    <p:extLst>
      <p:ext uri="{BB962C8B-B14F-4D97-AF65-F5344CB8AC3E}">
        <p14:creationId xmlns:p14="http://schemas.microsoft.com/office/powerpoint/2010/main" val="3887927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ltLang="en-US" smtClean="0"/>
          </a:p>
        </p:txBody>
      </p:sp>
      <p:sp>
        <p:nvSpPr>
          <p:cNvPr id="10243" name="Rectangle 3"/>
          <p:cNvSpPr>
            <a:spLocks noGrp="1" noChangeArrowheads="1"/>
          </p:cNvSpPr>
          <p:nvPr>
            <p:ph type="body" idx="1"/>
          </p:nvPr>
        </p:nvSpPr>
        <p:spPr>
          <a:xfrm>
            <a:off x="228600" y="2667000"/>
            <a:ext cx="8229600" cy="4191000"/>
          </a:xfrm>
        </p:spPr>
        <p:txBody>
          <a:bodyPr/>
          <a:lstStyle/>
          <a:p>
            <a:pPr eaLnBrk="1" hangingPunct="1">
              <a:lnSpc>
                <a:spcPct val="90000"/>
              </a:lnSpc>
            </a:pPr>
            <a:r>
              <a:rPr lang="en-US" altLang="en-US" sz="2800" dirty="0">
                <a:solidFill>
                  <a:srgbClr val="FF0000"/>
                </a:solidFill>
              </a:rPr>
              <a:t>Step 2</a:t>
            </a:r>
            <a:r>
              <a:rPr lang="en-US" altLang="en-US" sz="2800" dirty="0"/>
              <a:t> – drinker’s life starts to revolve around alcohol – urge to drink starts earlier in the day, preference for alcohol-related activities -  increasing tolerance accompanied by blackouts and increasing loss of control</a:t>
            </a:r>
          </a:p>
          <a:p>
            <a:pPr eaLnBrk="1" hangingPunct="1">
              <a:lnSpc>
                <a:spcPct val="90000"/>
              </a:lnSpc>
            </a:pPr>
            <a:endParaRPr lang="en-US" altLang="en-US" sz="2800" dirty="0"/>
          </a:p>
          <a:p>
            <a:pPr eaLnBrk="1" hangingPunct="1">
              <a:lnSpc>
                <a:spcPct val="90000"/>
              </a:lnSpc>
            </a:pPr>
            <a:r>
              <a:rPr lang="en-US" altLang="en-US" sz="2800" dirty="0">
                <a:solidFill>
                  <a:srgbClr val="FF0000"/>
                </a:solidFill>
              </a:rPr>
              <a:t>Step 3</a:t>
            </a:r>
            <a:r>
              <a:rPr lang="en-US" altLang="en-US" sz="2800" dirty="0"/>
              <a:t> – characterized by obsession w/ alcohol to the exclusion of everything else – may drink around the clock – may drink self to death without help</a:t>
            </a:r>
          </a:p>
          <a:p>
            <a:pPr eaLnBrk="1" hangingPunct="1">
              <a:lnSpc>
                <a:spcPct val="90000"/>
              </a:lnSpc>
              <a:buFontTx/>
              <a:buNone/>
            </a:pPr>
            <a:endParaRPr lang="en-US" altLang="en-US" sz="2100" dirty="0"/>
          </a:p>
        </p:txBody>
      </p:sp>
      <p:pic>
        <p:nvPicPr>
          <p:cNvPr id="2" name="Picture 1"/>
          <p:cNvPicPr>
            <a:picLocks noChangeAspect="1"/>
          </p:cNvPicPr>
          <p:nvPr/>
        </p:nvPicPr>
        <p:blipFill>
          <a:blip r:embed="rId2"/>
          <a:stretch>
            <a:fillRect/>
          </a:stretch>
        </p:blipFill>
        <p:spPr>
          <a:xfrm>
            <a:off x="4267200" y="457200"/>
            <a:ext cx="3124200" cy="2019300"/>
          </a:xfrm>
          <a:prstGeom prst="rect">
            <a:avLst/>
          </a:prstGeom>
        </p:spPr>
      </p:pic>
    </p:spTree>
    <p:extLst>
      <p:ext uri="{BB962C8B-B14F-4D97-AF65-F5344CB8AC3E}">
        <p14:creationId xmlns:p14="http://schemas.microsoft.com/office/powerpoint/2010/main" val="3667168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85900" y="1063228"/>
            <a:ext cx="6172200" cy="460772"/>
          </a:xfrm>
        </p:spPr>
        <p:txBody>
          <a:bodyPr/>
          <a:lstStyle/>
          <a:p>
            <a:pPr eaLnBrk="1" hangingPunct="1"/>
            <a:r>
              <a:rPr lang="en-US" altLang="en-US" dirty="0" smtClean="0"/>
              <a:t>Stereotype of an “Alcoholic”</a:t>
            </a:r>
          </a:p>
        </p:txBody>
      </p:sp>
      <p:sp>
        <p:nvSpPr>
          <p:cNvPr id="11267" name="Rectangle 3"/>
          <p:cNvSpPr>
            <a:spLocks noGrp="1" noChangeArrowheads="1"/>
          </p:cNvSpPr>
          <p:nvPr>
            <p:ph type="body" idx="1"/>
          </p:nvPr>
        </p:nvSpPr>
        <p:spPr>
          <a:xfrm>
            <a:off x="304800" y="1771651"/>
            <a:ext cx="7353300" cy="3680222"/>
          </a:xfrm>
        </p:spPr>
        <p:txBody>
          <a:bodyPr>
            <a:normAutofit/>
          </a:bodyPr>
          <a:lstStyle/>
          <a:p>
            <a:pPr eaLnBrk="1" hangingPunct="1"/>
            <a:r>
              <a:rPr lang="en-US" altLang="en-US" sz="2800" dirty="0"/>
              <a:t>Walking around with a bottle in a brown </a:t>
            </a:r>
            <a:r>
              <a:rPr lang="en-US" altLang="en-US" sz="2800" dirty="0" smtClean="0"/>
              <a:t>paper bag </a:t>
            </a:r>
            <a:r>
              <a:rPr lang="en-US" altLang="en-US" sz="2800" dirty="0"/>
              <a:t>and sleeping on a park bench</a:t>
            </a:r>
          </a:p>
          <a:p>
            <a:pPr marL="0" indent="0" eaLnBrk="1" hangingPunct="1">
              <a:buNone/>
            </a:pPr>
            <a:endParaRPr lang="en-US" altLang="en-US" sz="2800" dirty="0"/>
          </a:p>
          <a:p>
            <a:pPr eaLnBrk="1" hangingPunct="1"/>
            <a:r>
              <a:rPr lang="en-US" altLang="en-US" sz="2800" dirty="0"/>
              <a:t>In reality, most are functioning alcoholics who hold down a job, have a family, etc.</a:t>
            </a:r>
          </a:p>
        </p:txBody>
      </p:sp>
      <p:pic>
        <p:nvPicPr>
          <p:cNvPr id="112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495800"/>
            <a:ext cx="3062288" cy="21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132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3962400" cy="1371600"/>
          </a:xfrm>
        </p:spPr>
        <p:txBody>
          <a:bodyPr/>
          <a:lstStyle/>
          <a:p>
            <a:r>
              <a:rPr lang="en-US" dirty="0" smtClean="0"/>
              <a:t>Denial</a:t>
            </a:r>
            <a:endParaRPr lang="en-US" dirty="0"/>
          </a:p>
        </p:txBody>
      </p:sp>
      <p:sp>
        <p:nvSpPr>
          <p:cNvPr id="3" name="Content Placeholder 2"/>
          <p:cNvSpPr>
            <a:spLocks noGrp="1"/>
          </p:cNvSpPr>
          <p:nvPr>
            <p:ph idx="1"/>
          </p:nvPr>
        </p:nvSpPr>
        <p:spPr>
          <a:xfrm>
            <a:off x="0" y="3200400"/>
            <a:ext cx="8915400" cy="3962400"/>
          </a:xfrm>
        </p:spPr>
        <p:txBody>
          <a:bodyPr/>
          <a:lstStyle/>
          <a:p>
            <a:r>
              <a:rPr lang="en-US" sz="2800" dirty="0">
                <a:effectLst>
                  <a:outerShdw blurRad="38100" dist="38100" dir="2700000" algn="tl">
                    <a:srgbClr val="000000">
                      <a:alpha val="43137"/>
                    </a:srgbClr>
                  </a:outerShdw>
                </a:effectLst>
              </a:rPr>
              <a:t>Because denial is common, </a:t>
            </a:r>
            <a:r>
              <a:rPr lang="en-US" sz="2800" b="1" dirty="0">
                <a:effectLst>
                  <a:outerShdw blurRad="38100" dist="38100" dir="2700000" algn="tl">
                    <a:srgbClr val="000000">
                      <a:alpha val="43137"/>
                    </a:srgbClr>
                  </a:outerShdw>
                </a:effectLst>
              </a:rPr>
              <a:t>you may not feel like you have a problem with drinking</a:t>
            </a:r>
            <a:r>
              <a:rPr lang="en-US" sz="2800" dirty="0">
                <a:effectLst>
                  <a:outerShdw blurRad="38100" dist="38100" dir="2700000" algn="tl">
                    <a:srgbClr val="000000">
                      <a:alpha val="43137"/>
                    </a:srgbClr>
                  </a:outerShdw>
                </a:effectLst>
              </a:rPr>
              <a:t>. You might not recognize how much you drink or how many problems in your life are related to alcohol use. </a:t>
            </a:r>
            <a:r>
              <a:rPr lang="en-US" sz="2800" b="1" dirty="0">
                <a:effectLst>
                  <a:outerShdw blurRad="38100" dist="38100" dir="2700000" algn="tl">
                    <a:srgbClr val="000000">
                      <a:alpha val="43137"/>
                    </a:srgbClr>
                  </a:outerShdw>
                </a:effectLst>
              </a:rPr>
              <a:t>Listen to relatives, friends or co-workers </a:t>
            </a:r>
            <a:r>
              <a:rPr lang="en-US" sz="2800" dirty="0">
                <a:effectLst>
                  <a:outerShdw blurRad="38100" dist="38100" dir="2700000" algn="tl">
                    <a:srgbClr val="000000">
                      <a:alpha val="43137"/>
                    </a:srgbClr>
                  </a:outerShdw>
                </a:effectLst>
              </a:rPr>
              <a:t>when they ask you to examine your drinking habits or to seek help. Consider talking with someone who has had a problem drinking, but has stopped.</a:t>
            </a:r>
          </a:p>
        </p:txBody>
      </p:sp>
      <p:pic>
        <p:nvPicPr>
          <p:cNvPr id="4" name="Picture 3"/>
          <p:cNvPicPr>
            <a:picLocks noChangeAspect="1"/>
          </p:cNvPicPr>
          <p:nvPr/>
        </p:nvPicPr>
        <p:blipFill>
          <a:blip r:embed="rId2"/>
          <a:stretch>
            <a:fillRect/>
          </a:stretch>
        </p:blipFill>
        <p:spPr>
          <a:xfrm>
            <a:off x="5105400" y="304800"/>
            <a:ext cx="3078587" cy="2659487"/>
          </a:xfrm>
          <a:prstGeom prst="rect">
            <a:avLst/>
          </a:prstGeom>
        </p:spPr>
      </p:pic>
    </p:spTree>
    <p:extLst>
      <p:ext uri="{BB962C8B-B14F-4D97-AF65-F5344CB8AC3E}">
        <p14:creationId xmlns:p14="http://schemas.microsoft.com/office/powerpoint/2010/main" val="119920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alcohol use disorder?</a:t>
            </a:r>
            <a:endParaRPr lang="en-US" dirty="0"/>
          </a:p>
        </p:txBody>
      </p:sp>
      <p:sp>
        <p:nvSpPr>
          <p:cNvPr id="3" name="Content Placeholder 2"/>
          <p:cNvSpPr>
            <a:spLocks noGrp="1"/>
          </p:cNvSpPr>
          <p:nvPr>
            <p:ph idx="1"/>
          </p:nvPr>
        </p:nvSpPr>
        <p:spPr>
          <a:xfrm>
            <a:off x="76200" y="1981200"/>
            <a:ext cx="9067800" cy="4114800"/>
          </a:xfrm>
        </p:spPr>
        <p:txBody>
          <a:bodyPr/>
          <a:lstStyle/>
          <a:p>
            <a:r>
              <a:rPr lang="en-US" sz="2800" b="1" dirty="0">
                <a:effectLst>
                  <a:outerShdw blurRad="38100" dist="38100" dir="2700000" algn="tl">
                    <a:srgbClr val="000000">
                      <a:alpha val="43137"/>
                    </a:srgbClr>
                  </a:outerShdw>
                </a:effectLst>
              </a:rPr>
              <a:t>Genetic, psychological, social and environmental factors </a:t>
            </a:r>
            <a:r>
              <a:rPr lang="en-US" sz="2800" dirty="0">
                <a:effectLst>
                  <a:outerShdw blurRad="38100" dist="38100" dir="2700000" algn="tl">
                    <a:srgbClr val="000000">
                      <a:alpha val="43137"/>
                    </a:srgbClr>
                  </a:outerShdw>
                </a:effectLst>
              </a:rPr>
              <a:t>can impact how drinking alcohol affects your body and behavior. Theories suggest that </a:t>
            </a:r>
            <a:r>
              <a:rPr lang="en-US" sz="2800" b="1" dirty="0">
                <a:effectLst>
                  <a:outerShdw blurRad="38100" dist="38100" dir="2700000" algn="tl">
                    <a:srgbClr val="000000">
                      <a:alpha val="43137"/>
                    </a:srgbClr>
                  </a:outerShdw>
                </a:effectLst>
              </a:rPr>
              <a:t>for certain people drinking has a different and stronger impact </a:t>
            </a:r>
            <a:r>
              <a:rPr lang="en-US" sz="2800" dirty="0">
                <a:effectLst>
                  <a:outerShdw blurRad="38100" dist="38100" dir="2700000" algn="tl">
                    <a:srgbClr val="000000">
                      <a:alpha val="43137"/>
                    </a:srgbClr>
                  </a:outerShdw>
                </a:effectLst>
              </a:rPr>
              <a:t>that can lead to alcohol use disorder.</a:t>
            </a:r>
          </a:p>
        </p:txBody>
      </p:sp>
      <p:pic>
        <p:nvPicPr>
          <p:cNvPr id="4" name="Picture 3"/>
          <p:cNvPicPr>
            <a:picLocks noChangeAspect="1"/>
          </p:cNvPicPr>
          <p:nvPr/>
        </p:nvPicPr>
        <p:blipFill>
          <a:blip r:embed="rId2"/>
          <a:stretch>
            <a:fillRect/>
          </a:stretch>
        </p:blipFill>
        <p:spPr>
          <a:xfrm>
            <a:off x="4343400" y="4419600"/>
            <a:ext cx="3429000" cy="2286000"/>
          </a:xfrm>
          <a:prstGeom prst="rect">
            <a:avLst/>
          </a:prstGeom>
        </p:spPr>
      </p:pic>
    </p:spTree>
    <p:extLst>
      <p:ext uri="{BB962C8B-B14F-4D97-AF65-F5344CB8AC3E}">
        <p14:creationId xmlns:p14="http://schemas.microsoft.com/office/powerpoint/2010/main" val="212219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Predisposition</a:t>
            </a:r>
            <a:endParaRPr lang="en-US" dirty="0"/>
          </a:p>
        </p:txBody>
      </p:sp>
      <p:sp>
        <p:nvSpPr>
          <p:cNvPr id="3" name="Content Placeholder 2"/>
          <p:cNvSpPr>
            <a:spLocks noGrp="1"/>
          </p:cNvSpPr>
          <p:nvPr>
            <p:ph idx="1"/>
          </p:nvPr>
        </p:nvSpPr>
        <p:spPr>
          <a:xfrm>
            <a:off x="0" y="1981200"/>
            <a:ext cx="9144000" cy="4114800"/>
          </a:xfrm>
        </p:spPr>
        <p:txBody>
          <a:bodyPr/>
          <a:lstStyle/>
          <a:p>
            <a:r>
              <a:rPr lang="en-US" sz="2800" dirty="0" smtClean="0"/>
              <a:t>While most adults who occasionally consume alcohol in moderation are not going to become alcoholics, </a:t>
            </a:r>
            <a:r>
              <a:rPr lang="en-US" sz="2800" b="1" dirty="0" smtClean="0"/>
              <a:t>those who have a genetic predisposition to alcohol use disorder, should never even try alcohol </a:t>
            </a:r>
            <a:r>
              <a:rPr lang="en-US" sz="2800" dirty="0" smtClean="0"/>
              <a:t>because they are at 4 times the risk of developing alcoholism than the average person.</a:t>
            </a:r>
            <a:endParaRPr lang="en-US" sz="2800" dirty="0"/>
          </a:p>
        </p:txBody>
      </p:sp>
      <p:pic>
        <p:nvPicPr>
          <p:cNvPr id="4" name="Picture 3"/>
          <p:cNvPicPr>
            <a:picLocks noChangeAspect="1"/>
          </p:cNvPicPr>
          <p:nvPr/>
        </p:nvPicPr>
        <p:blipFill>
          <a:blip r:embed="rId2"/>
          <a:stretch>
            <a:fillRect/>
          </a:stretch>
        </p:blipFill>
        <p:spPr>
          <a:xfrm>
            <a:off x="3124200" y="4724400"/>
            <a:ext cx="2409825" cy="1895475"/>
          </a:xfrm>
          <a:prstGeom prst="rect">
            <a:avLst/>
          </a:prstGeom>
        </p:spPr>
      </p:pic>
    </p:spTree>
    <p:extLst>
      <p:ext uri="{BB962C8B-B14F-4D97-AF65-F5344CB8AC3E}">
        <p14:creationId xmlns:p14="http://schemas.microsoft.com/office/powerpoint/2010/main" val="315134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219200"/>
          </a:xfrm>
        </p:spPr>
        <p:txBody>
          <a:bodyPr/>
          <a:lstStyle/>
          <a:p>
            <a:r>
              <a:rPr lang="en-US" dirty="0" smtClean="0"/>
              <a:t>Your Brain Actually Changes</a:t>
            </a:r>
            <a:endParaRPr lang="en-US" dirty="0"/>
          </a:p>
        </p:txBody>
      </p:sp>
      <p:sp>
        <p:nvSpPr>
          <p:cNvPr id="3" name="Content Placeholder 2"/>
          <p:cNvSpPr>
            <a:spLocks noGrp="1"/>
          </p:cNvSpPr>
          <p:nvPr>
            <p:ph idx="1"/>
          </p:nvPr>
        </p:nvSpPr>
        <p:spPr>
          <a:xfrm>
            <a:off x="-304800" y="1828800"/>
            <a:ext cx="9601200" cy="4267200"/>
          </a:xfrm>
        </p:spPr>
        <p:txBody>
          <a:bodyPr/>
          <a:lstStyle/>
          <a:p>
            <a:r>
              <a:rPr lang="en-US" sz="2800" dirty="0">
                <a:effectLst>
                  <a:outerShdw blurRad="38100" dist="38100" dir="2700000" algn="tl">
                    <a:srgbClr val="000000">
                      <a:alpha val="43137"/>
                    </a:srgbClr>
                  </a:outerShdw>
                </a:effectLst>
              </a:rPr>
              <a:t>Over time, drinking too much alcohol </a:t>
            </a:r>
            <a:r>
              <a:rPr lang="en-US" sz="2800" b="1" dirty="0">
                <a:effectLst>
                  <a:outerShdw blurRad="38100" dist="38100" dir="2700000" algn="tl">
                    <a:srgbClr val="000000">
                      <a:alpha val="43137"/>
                    </a:srgbClr>
                  </a:outerShdw>
                </a:effectLst>
              </a:rPr>
              <a:t>may change the normal function of the areas of your brain associated with the experience of pleasure, judgment and the ability to exercise control over your behavior</a:t>
            </a:r>
            <a:r>
              <a:rPr lang="en-US" sz="2800" dirty="0">
                <a:effectLst>
                  <a:outerShdw blurRad="38100" dist="38100" dir="2700000" algn="tl">
                    <a:srgbClr val="000000">
                      <a:alpha val="43137"/>
                    </a:srgbClr>
                  </a:outerShdw>
                </a:effectLst>
              </a:rPr>
              <a:t>. This may result in craving alcohol to try to restore good feelings or reduce negative ones.</a:t>
            </a:r>
          </a:p>
        </p:txBody>
      </p:sp>
      <p:pic>
        <p:nvPicPr>
          <p:cNvPr id="4" name="Picture 3"/>
          <p:cNvPicPr>
            <a:picLocks noChangeAspect="1"/>
          </p:cNvPicPr>
          <p:nvPr/>
        </p:nvPicPr>
        <p:blipFill>
          <a:blip r:embed="rId2"/>
          <a:stretch>
            <a:fillRect/>
          </a:stretch>
        </p:blipFill>
        <p:spPr>
          <a:xfrm>
            <a:off x="2743200" y="4648200"/>
            <a:ext cx="3505200" cy="2047875"/>
          </a:xfrm>
          <a:prstGeom prst="rect">
            <a:avLst/>
          </a:prstGeom>
        </p:spPr>
      </p:pic>
    </p:spTree>
    <p:extLst>
      <p:ext uri="{BB962C8B-B14F-4D97-AF65-F5344CB8AC3E}">
        <p14:creationId xmlns:p14="http://schemas.microsoft.com/office/powerpoint/2010/main" val="2267974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Alcohol Use Disorder</a:t>
            </a:r>
            <a:endParaRPr lang="en-US" dirty="0"/>
          </a:p>
        </p:txBody>
      </p:sp>
      <p:sp>
        <p:nvSpPr>
          <p:cNvPr id="3" name="Content Placeholder 2"/>
          <p:cNvSpPr>
            <a:spLocks noGrp="1"/>
          </p:cNvSpPr>
          <p:nvPr>
            <p:ph idx="1"/>
          </p:nvPr>
        </p:nvSpPr>
        <p:spPr>
          <a:xfrm>
            <a:off x="152400" y="1981200"/>
            <a:ext cx="8305800" cy="4114800"/>
          </a:xfrm>
        </p:spPr>
        <p:txBody>
          <a:bodyPr/>
          <a:lstStyle/>
          <a:p>
            <a:r>
              <a:rPr lang="en-US" sz="2800" b="1" dirty="0">
                <a:effectLst>
                  <a:outerShdw blurRad="38100" dist="38100" dir="2700000" algn="tl">
                    <a:srgbClr val="000000">
                      <a:alpha val="43137"/>
                    </a:srgbClr>
                  </a:outerShdw>
                </a:effectLst>
              </a:rPr>
              <a:t>Steady drinking over time.</a:t>
            </a:r>
            <a:r>
              <a:rPr lang="en-US" sz="2800" dirty="0">
                <a:effectLst>
                  <a:outerShdw blurRad="38100" dist="38100" dir="2700000" algn="tl">
                    <a:srgbClr val="000000">
                      <a:alpha val="43137"/>
                    </a:srgbClr>
                  </a:outerShdw>
                </a:effectLst>
              </a:rPr>
              <a:t> Drinking too much on a regular basis for an extended period or binge drinking on a regular basis can lead to alcohol-related problems or alcohol use disorder.</a:t>
            </a:r>
          </a:p>
          <a:p>
            <a:pPr marL="0" indent="0">
              <a:buNone/>
            </a:pPr>
            <a:endParaRPr lang="en-US" sz="2800" dirty="0"/>
          </a:p>
        </p:txBody>
      </p:sp>
      <p:pic>
        <p:nvPicPr>
          <p:cNvPr id="4" name="Picture 3"/>
          <p:cNvPicPr>
            <a:picLocks noChangeAspect="1"/>
          </p:cNvPicPr>
          <p:nvPr/>
        </p:nvPicPr>
        <p:blipFill>
          <a:blip r:embed="rId2"/>
          <a:stretch>
            <a:fillRect/>
          </a:stretch>
        </p:blipFill>
        <p:spPr>
          <a:xfrm>
            <a:off x="2552700" y="4174767"/>
            <a:ext cx="3505200" cy="2302233"/>
          </a:xfrm>
          <a:prstGeom prst="rect">
            <a:avLst/>
          </a:prstGeom>
        </p:spPr>
      </p:pic>
    </p:spTree>
    <p:extLst>
      <p:ext uri="{BB962C8B-B14F-4D97-AF65-F5344CB8AC3E}">
        <p14:creationId xmlns:p14="http://schemas.microsoft.com/office/powerpoint/2010/main" val="3028495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a:t>
            </a:r>
            <a:endParaRPr lang="en-US" dirty="0"/>
          </a:p>
        </p:txBody>
      </p:sp>
      <p:sp>
        <p:nvSpPr>
          <p:cNvPr id="3" name="Content Placeholder 2"/>
          <p:cNvSpPr>
            <a:spLocks noGrp="1"/>
          </p:cNvSpPr>
          <p:nvPr>
            <p:ph idx="1"/>
          </p:nvPr>
        </p:nvSpPr>
        <p:spPr>
          <a:xfrm>
            <a:off x="228600" y="1981200"/>
            <a:ext cx="8686800" cy="4114800"/>
          </a:xfrm>
        </p:spPr>
        <p:txBody>
          <a:bodyPr/>
          <a:lstStyle/>
          <a:p>
            <a:r>
              <a:rPr lang="en-US" sz="2800" dirty="0">
                <a:effectLst>
                  <a:outerShdw blurRad="38100" dist="38100" dir="2700000" algn="tl">
                    <a:srgbClr val="000000">
                      <a:alpha val="43137"/>
                    </a:srgbClr>
                  </a:outerShdw>
                </a:effectLst>
              </a:rPr>
              <a:t>People who </a:t>
            </a:r>
            <a:r>
              <a:rPr lang="en-US" sz="2800" b="1" dirty="0">
                <a:effectLst>
                  <a:outerShdw blurRad="38100" dist="38100" dir="2700000" algn="tl">
                    <a:srgbClr val="000000">
                      <a:alpha val="43137"/>
                    </a:srgbClr>
                  </a:outerShdw>
                </a:effectLst>
              </a:rPr>
              <a:t>begin drinking at an early age</a:t>
            </a:r>
            <a:r>
              <a:rPr lang="en-US" sz="2800" dirty="0">
                <a:effectLst>
                  <a:outerShdw blurRad="38100" dist="38100" dir="2700000" algn="tl">
                    <a:srgbClr val="000000">
                      <a:alpha val="43137"/>
                    </a:srgbClr>
                  </a:outerShdw>
                </a:effectLst>
              </a:rPr>
              <a:t>, and especially in a </a:t>
            </a:r>
            <a:r>
              <a:rPr lang="en-US" sz="2800" b="1" dirty="0">
                <a:effectLst>
                  <a:outerShdw blurRad="38100" dist="38100" dir="2700000" algn="tl">
                    <a:srgbClr val="000000">
                      <a:alpha val="43137"/>
                    </a:srgbClr>
                  </a:outerShdw>
                </a:effectLst>
              </a:rPr>
              <a:t>binge fashion</a:t>
            </a:r>
            <a:r>
              <a:rPr lang="en-US" sz="2800" dirty="0">
                <a:effectLst>
                  <a:outerShdw blurRad="38100" dist="38100" dir="2700000" algn="tl">
                    <a:srgbClr val="000000">
                      <a:alpha val="43137"/>
                    </a:srgbClr>
                  </a:outerShdw>
                </a:effectLst>
              </a:rPr>
              <a:t>, are at a higher risk of alcohol use disorder. Alcohol use may begin in the teens, but alcohol use disorder occurs more frequently in the </a:t>
            </a:r>
            <a:r>
              <a:rPr lang="en-US" sz="2800" b="1" dirty="0">
                <a:effectLst>
                  <a:outerShdw blurRad="38100" dist="38100" dir="2700000" algn="tl">
                    <a:srgbClr val="000000">
                      <a:alpha val="43137"/>
                    </a:srgbClr>
                  </a:outerShdw>
                </a:effectLst>
              </a:rPr>
              <a:t>20s and 30s</a:t>
            </a:r>
            <a:r>
              <a:rPr lang="en-US" sz="2800" dirty="0">
                <a:effectLst>
                  <a:outerShdw blurRad="38100" dist="38100" dir="2700000" algn="tl">
                    <a:srgbClr val="000000">
                      <a:alpha val="43137"/>
                    </a:srgbClr>
                  </a:outerShdw>
                </a:effectLst>
              </a:rPr>
              <a:t>. However, it can begin at any age.</a:t>
            </a:r>
          </a:p>
          <a:p>
            <a:pPr marL="0" indent="0">
              <a:buNone/>
            </a:pPr>
            <a:endParaRPr lang="en-US" sz="2800" dirty="0"/>
          </a:p>
        </p:txBody>
      </p:sp>
      <p:pic>
        <p:nvPicPr>
          <p:cNvPr id="4" name="Picture 3"/>
          <p:cNvPicPr>
            <a:picLocks noChangeAspect="1"/>
          </p:cNvPicPr>
          <p:nvPr/>
        </p:nvPicPr>
        <p:blipFill>
          <a:blip r:embed="rId2"/>
          <a:stretch>
            <a:fillRect/>
          </a:stretch>
        </p:blipFill>
        <p:spPr>
          <a:xfrm>
            <a:off x="4191000" y="4421881"/>
            <a:ext cx="3276600" cy="2055119"/>
          </a:xfrm>
          <a:prstGeom prst="rect">
            <a:avLst/>
          </a:prstGeom>
        </p:spPr>
      </p:pic>
    </p:spTree>
    <p:extLst>
      <p:ext uri="{BB962C8B-B14F-4D97-AF65-F5344CB8AC3E}">
        <p14:creationId xmlns:p14="http://schemas.microsoft.com/office/powerpoint/2010/main" val="603837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History</a:t>
            </a:r>
            <a:endParaRPr lang="en-US" dirty="0"/>
          </a:p>
        </p:txBody>
      </p:sp>
      <p:sp>
        <p:nvSpPr>
          <p:cNvPr id="3" name="Content Placeholder 2"/>
          <p:cNvSpPr>
            <a:spLocks noGrp="1"/>
          </p:cNvSpPr>
          <p:nvPr>
            <p:ph idx="1"/>
          </p:nvPr>
        </p:nvSpPr>
        <p:spPr>
          <a:xfrm>
            <a:off x="152400" y="1981200"/>
            <a:ext cx="8686800" cy="4114800"/>
          </a:xfrm>
        </p:spPr>
        <p:txBody>
          <a:bodyPr/>
          <a:lstStyle/>
          <a:p>
            <a:r>
              <a:rPr lang="en-US" sz="2800" dirty="0">
                <a:effectLst>
                  <a:outerShdw blurRad="38100" dist="38100" dir="2700000" algn="tl">
                    <a:srgbClr val="000000">
                      <a:alpha val="43137"/>
                    </a:srgbClr>
                  </a:outerShdw>
                </a:effectLst>
              </a:rPr>
              <a:t>The risk of alcohol use disorder is </a:t>
            </a:r>
            <a:r>
              <a:rPr lang="en-US" sz="2800" dirty="0" smtClean="0">
                <a:effectLst>
                  <a:outerShdw blurRad="38100" dist="38100" dir="2700000" algn="tl">
                    <a:srgbClr val="000000">
                      <a:alpha val="43137"/>
                    </a:srgbClr>
                  </a:outerShdw>
                </a:effectLst>
              </a:rPr>
              <a:t> 4X higher </a:t>
            </a:r>
            <a:r>
              <a:rPr lang="en-US" sz="2800" dirty="0">
                <a:effectLst>
                  <a:outerShdw blurRad="38100" dist="38100" dir="2700000" algn="tl">
                    <a:srgbClr val="000000">
                      <a:alpha val="43137"/>
                    </a:srgbClr>
                  </a:outerShdw>
                </a:effectLst>
              </a:rPr>
              <a:t>for people who have </a:t>
            </a:r>
            <a:r>
              <a:rPr lang="en-US" sz="2800" b="1" dirty="0">
                <a:effectLst>
                  <a:outerShdw blurRad="38100" dist="38100" dir="2700000" algn="tl">
                    <a:srgbClr val="000000">
                      <a:alpha val="43137"/>
                    </a:srgbClr>
                  </a:outerShdw>
                </a:effectLst>
              </a:rPr>
              <a:t>a parent or other close relative who has problems with alcohol</a:t>
            </a:r>
            <a:r>
              <a:rPr lang="en-US" sz="2800" dirty="0">
                <a:effectLst>
                  <a:outerShdw blurRad="38100" dist="38100" dir="2700000" algn="tl">
                    <a:srgbClr val="000000">
                      <a:alpha val="43137"/>
                    </a:srgbClr>
                  </a:outerShdw>
                </a:effectLst>
              </a:rPr>
              <a:t>. This may be influenced by genetic factors.</a:t>
            </a:r>
          </a:p>
        </p:txBody>
      </p:sp>
      <p:pic>
        <p:nvPicPr>
          <p:cNvPr id="4" name="Picture 3"/>
          <p:cNvPicPr>
            <a:picLocks noChangeAspect="1"/>
          </p:cNvPicPr>
          <p:nvPr/>
        </p:nvPicPr>
        <p:blipFill>
          <a:blip r:embed="rId2"/>
          <a:stretch>
            <a:fillRect/>
          </a:stretch>
        </p:blipFill>
        <p:spPr>
          <a:xfrm>
            <a:off x="5638800" y="4037527"/>
            <a:ext cx="2476500" cy="2438400"/>
          </a:xfrm>
          <a:prstGeom prst="rect">
            <a:avLst/>
          </a:prstGeom>
        </p:spPr>
      </p:pic>
    </p:spTree>
    <p:extLst>
      <p:ext uri="{BB962C8B-B14F-4D97-AF65-F5344CB8AC3E}">
        <p14:creationId xmlns:p14="http://schemas.microsoft.com/office/powerpoint/2010/main" val="37580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352800"/>
            <a:ext cx="8229600" cy="3962400"/>
          </a:xfrm>
        </p:spPr>
        <p:txBody>
          <a:bodyPr/>
          <a:lstStyle/>
          <a:p>
            <a:r>
              <a:rPr lang="en-US" sz="2800" dirty="0">
                <a:effectLst>
                  <a:outerShdw blurRad="38100" dist="38100" dir="2700000" algn="tl">
                    <a:srgbClr val="000000">
                      <a:alpha val="43137"/>
                    </a:srgbClr>
                  </a:outerShdw>
                </a:effectLst>
              </a:rPr>
              <a:t>As with most addiction problems, </a:t>
            </a:r>
            <a:r>
              <a:rPr lang="en-US" sz="2800" b="1" dirty="0">
                <a:effectLst>
                  <a:outerShdw blurRad="38100" dist="38100" dir="2700000" algn="tl">
                    <a:srgbClr val="000000">
                      <a:alpha val="43137"/>
                    </a:srgbClr>
                  </a:outerShdw>
                </a:effectLst>
              </a:rPr>
              <a:t>despite any consequences a person who has a problem with either alcoholism or drugs suffers, they will generally continue to use their drug of choice</a:t>
            </a:r>
            <a:r>
              <a:rPr lang="en-US" sz="2800" dirty="0">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r>
              <a:rPr lang="en-US" sz="2800" dirty="0" smtClean="0">
                <a:effectLst/>
              </a:rPr>
              <a:t>They </a:t>
            </a:r>
            <a:r>
              <a:rPr lang="en-US" sz="2800" dirty="0">
                <a:effectLst/>
              </a:rPr>
              <a:t>may make half-hearted attempts to stop or cut back their use, </a:t>
            </a:r>
            <a:r>
              <a:rPr lang="en-US" sz="2800" dirty="0" smtClean="0">
                <a:effectLst/>
              </a:rPr>
              <a:t>but it usually does not work.</a:t>
            </a:r>
            <a:endParaRPr lang="en-US" sz="2800" dirty="0"/>
          </a:p>
          <a:p>
            <a:endParaRPr lang="en-US" sz="2800" dirty="0"/>
          </a:p>
        </p:txBody>
      </p:sp>
      <p:pic>
        <p:nvPicPr>
          <p:cNvPr id="4" name="Picture 3"/>
          <p:cNvPicPr>
            <a:picLocks noChangeAspect="1"/>
          </p:cNvPicPr>
          <p:nvPr/>
        </p:nvPicPr>
        <p:blipFill>
          <a:blip r:embed="rId2"/>
          <a:stretch>
            <a:fillRect/>
          </a:stretch>
        </p:blipFill>
        <p:spPr>
          <a:xfrm>
            <a:off x="4419600" y="482958"/>
            <a:ext cx="3581400" cy="2639652"/>
          </a:xfrm>
          <a:prstGeom prst="rect">
            <a:avLst/>
          </a:prstGeom>
        </p:spPr>
      </p:pic>
    </p:spTree>
    <p:extLst>
      <p:ext uri="{BB962C8B-B14F-4D97-AF65-F5344CB8AC3E}">
        <p14:creationId xmlns:p14="http://schemas.microsoft.com/office/powerpoint/2010/main" val="2816009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Depression and other mental health problems</a:t>
            </a:r>
            <a:endParaRPr lang="en-US" dirty="0"/>
          </a:p>
        </p:txBody>
      </p:sp>
      <p:sp>
        <p:nvSpPr>
          <p:cNvPr id="3" name="Content Placeholder 2"/>
          <p:cNvSpPr>
            <a:spLocks noGrp="1"/>
          </p:cNvSpPr>
          <p:nvPr>
            <p:ph idx="1"/>
          </p:nvPr>
        </p:nvSpPr>
        <p:spPr>
          <a:xfrm>
            <a:off x="228600" y="1981200"/>
            <a:ext cx="8610600" cy="4114800"/>
          </a:xfrm>
        </p:spPr>
        <p:txBody>
          <a:bodyPr/>
          <a:lstStyle/>
          <a:p>
            <a:r>
              <a:rPr lang="en-US" sz="2800" dirty="0" smtClean="0">
                <a:effectLst/>
              </a:rPr>
              <a:t>It's </a:t>
            </a:r>
            <a:r>
              <a:rPr lang="en-US" sz="2800" dirty="0">
                <a:effectLst/>
              </a:rPr>
              <a:t>common for people with a mental health disorder such as </a:t>
            </a:r>
            <a:r>
              <a:rPr lang="en-US" sz="2800" b="1" dirty="0">
                <a:effectLst/>
              </a:rPr>
              <a:t>anxiety, depression, schizophrenia or bipolar disorder</a:t>
            </a:r>
            <a:r>
              <a:rPr lang="en-US" sz="2800" dirty="0">
                <a:effectLst/>
              </a:rPr>
              <a:t> to have problems with alcohol or other substances.</a:t>
            </a:r>
          </a:p>
          <a:p>
            <a:endParaRPr lang="en-US" sz="2800" dirty="0"/>
          </a:p>
        </p:txBody>
      </p:sp>
      <p:pic>
        <p:nvPicPr>
          <p:cNvPr id="4" name="Picture 3"/>
          <p:cNvPicPr>
            <a:picLocks noChangeAspect="1"/>
          </p:cNvPicPr>
          <p:nvPr/>
        </p:nvPicPr>
        <p:blipFill>
          <a:blip r:embed="rId2"/>
          <a:stretch>
            <a:fillRect/>
          </a:stretch>
        </p:blipFill>
        <p:spPr>
          <a:xfrm>
            <a:off x="1981200" y="4056845"/>
            <a:ext cx="5105400" cy="2362200"/>
          </a:xfrm>
          <a:prstGeom prst="rect">
            <a:avLst/>
          </a:prstGeom>
        </p:spPr>
      </p:pic>
    </p:spTree>
    <p:extLst>
      <p:ext uri="{BB962C8B-B14F-4D97-AF65-F5344CB8AC3E}">
        <p14:creationId xmlns:p14="http://schemas.microsoft.com/office/powerpoint/2010/main" val="2975184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Social and cultural factors</a:t>
            </a:r>
            <a:endParaRPr lang="en-US" dirty="0"/>
          </a:p>
        </p:txBody>
      </p:sp>
      <p:sp>
        <p:nvSpPr>
          <p:cNvPr id="3" name="Content Placeholder 2"/>
          <p:cNvSpPr>
            <a:spLocks noGrp="1"/>
          </p:cNvSpPr>
          <p:nvPr>
            <p:ph idx="1"/>
          </p:nvPr>
        </p:nvSpPr>
        <p:spPr>
          <a:xfrm>
            <a:off x="228600" y="1981200"/>
            <a:ext cx="8610600" cy="4114800"/>
          </a:xfrm>
        </p:spPr>
        <p:txBody>
          <a:bodyPr/>
          <a:lstStyle/>
          <a:p>
            <a:r>
              <a:rPr lang="en-US" sz="2800" b="1" dirty="0">
                <a:effectLst>
                  <a:outerShdw blurRad="38100" dist="38100" dir="2700000" algn="tl">
                    <a:srgbClr val="000000">
                      <a:alpha val="43137"/>
                    </a:srgbClr>
                  </a:outerShdw>
                </a:effectLst>
              </a:rPr>
              <a:t>Having friends or a close partner who drinks regularly </a:t>
            </a:r>
            <a:r>
              <a:rPr lang="en-US" sz="2800" dirty="0">
                <a:effectLst>
                  <a:outerShdw blurRad="38100" dist="38100" dir="2700000" algn="tl">
                    <a:srgbClr val="000000">
                      <a:alpha val="43137"/>
                    </a:srgbClr>
                  </a:outerShdw>
                </a:effectLst>
              </a:rPr>
              <a:t>could increase your risk of alcohol use disorder. The </a:t>
            </a:r>
            <a:r>
              <a:rPr lang="en-US" sz="2800" b="1" dirty="0">
                <a:effectLst>
                  <a:outerShdw blurRad="38100" dist="38100" dir="2700000" algn="tl">
                    <a:srgbClr val="000000">
                      <a:alpha val="43137"/>
                    </a:srgbClr>
                  </a:outerShdw>
                </a:effectLst>
              </a:rPr>
              <a:t>glamorous way </a:t>
            </a:r>
            <a:r>
              <a:rPr lang="en-US" sz="2800" dirty="0">
                <a:effectLst>
                  <a:outerShdw blurRad="38100" dist="38100" dir="2700000" algn="tl">
                    <a:srgbClr val="000000">
                      <a:alpha val="43137"/>
                    </a:srgbClr>
                  </a:outerShdw>
                </a:effectLst>
              </a:rPr>
              <a:t>that drinking is sometimes </a:t>
            </a:r>
            <a:r>
              <a:rPr lang="en-US" sz="2800" b="1" dirty="0">
                <a:effectLst>
                  <a:outerShdw blurRad="38100" dist="38100" dir="2700000" algn="tl">
                    <a:srgbClr val="000000">
                      <a:alpha val="43137"/>
                    </a:srgbClr>
                  </a:outerShdw>
                </a:effectLst>
              </a:rPr>
              <a:t>portrayed in the media </a:t>
            </a:r>
            <a:r>
              <a:rPr lang="en-US" sz="2800" dirty="0">
                <a:effectLst>
                  <a:outerShdw blurRad="38100" dist="38100" dir="2700000" algn="tl">
                    <a:srgbClr val="000000">
                      <a:alpha val="43137"/>
                    </a:srgbClr>
                  </a:outerShdw>
                </a:effectLst>
              </a:rPr>
              <a:t>also may send the message that it's OK to drink too much. For young people, the </a:t>
            </a:r>
            <a:r>
              <a:rPr lang="en-US" sz="2800" b="1" dirty="0">
                <a:effectLst>
                  <a:outerShdw blurRad="38100" dist="38100" dir="2700000" algn="tl">
                    <a:srgbClr val="000000">
                      <a:alpha val="43137"/>
                    </a:srgbClr>
                  </a:outerShdw>
                </a:effectLst>
              </a:rPr>
              <a:t>influence of parents, peers and other role models </a:t>
            </a:r>
            <a:r>
              <a:rPr lang="en-US" sz="2800" dirty="0">
                <a:effectLst>
                  <a:outerShdw blurRad="38100" dist="38100" dir="2700000" algn="tl">
                    <a:srgbClr val="000000">
                      <a:alpha val="43137"/>
                    </a:srgbClr>
                  </a:outerShdw>
                </a:effectLst>
              </a:rPr>
              <a:t>can impact risk.</a:t>
            </a:r>
          </a:p>
        </p:txBody>
      </p:sp>
      <p:pic>
        <p:nvPicPr>
          <p:cNvPr id="4" name="Picture 3"/>
          <p:cNvPicPr>
            <a:picLocks noChangeAspect="1"/>
          </p:cNvPicPr>
          <p:nvPr/>
        </p:nvPicPr>
        <p:blipFill>
          <a:blip r:embed="rId2"/>
          <a:stretch>
            <a:fillRect/>
          </a:stretch>
        </p:blipFill>
        <p:spPr>
          <a:xfrm>
            <a:off x="2971800" y="5334000"/>
            <a:ext cx="3371850" cy="1352550"/>
          </a:xfrm>
          <a:prstGeom prst="rect">
            <a:avLst/>
          </a:prstGeom>
        </p:spPr>
      </p:pic>
    </p:spTree>
    <p:extLst>
      <p:ext uri="{BB962C8B-B14F-4D97-AF65-F5344CB8AC3E}">
        <p14:creationId xmlns:p14="http://schemas.microsoft.com/office/powerpoint/2010/main" val="2228519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Depressant</a:t>
            </a:r>
            <a:endParaRPr lang="en-US" dirty="0"/>
          </a:p>
        </p:txBody>
      </p:sp>
      <p:sp>
        <p:nvSpPr>
          <p:cNvPr id="3" name="Content Placeholder 2"/>
          <p:cNvSpPr>
            <a:spLocks noGrp="1"/>
          </p:cNvSpPr>
          <p:nvPr>
            <p:ph idx="1"/>
          </p:nvPr>
        </p:nvSpPr>
        <p:spPr>
          <a:xfrm>
            <a:off x="-76200" y="1981200"/>
            <a:ext cx="9220200" cy="4114800"/>
          </a:xfrm>
        </p:spPr>
        <p:txBody>
          <a:bodyPr/>
          <a:lstStyle/>
          <a:p>
            <a:r>
              <a:rPr lang="en-US" sz="2800" dirty="0">
                <a:effectLst>
                  <a:outerShdw blurRad="38100" dist="38100" dir="2700000" algn="tl">
                    <a:srgbClr val="000000">
                      <a:alpha val="43137"/>
                    </a:srgbClr>
                  </a:outerShdw>
                </a:effectLst>
              </a:rPr>
              <a:t>Alcohol </a:t>
            </a:r>
            <a:r>
              <a:rPr lang="en-US" sz="2800" b="1" dirty="0">
                <a:effectLst>
                  <a:outerShdw blurRad="38100" dist="38100" dir="2700000" algn="tl">
                    <a:srgbClr val="000000">
                      <a:alpha val="43137"/>
                    </a:srgbClr>
                  </a:outerShdw>
                </a:effectLst>
              </a:rPr>
              <a:t>depresses your central nervous system</a:t>
            </a:r>
            <a:r>
              <a:rPr lang="en-US" sz="2800" dirty="0">
                <a:effectLst>
                  <a:outerShdw blurRad="38100" dist="38100" dir="2700000" algn="tl">
                    <a:srgbClr val="000000">
                      <a:alpha val="43137"/>
                    </a:srgbClr>
                  </a:outerShdw>
                </a:effectLst>
              </a:rPr>
              <a:t>. In some people, the initial reaction may be stimulation. But as you continue to drink, you become </a:t>
            </a:r>
            <a:r>
              <a:rPr lang="en-US" sz="2800" b="1" dirty="0">
                <a:effectLst>
                  <a:outerShdw blurRad="38100" dist="38100" dir="2700000" algn="tl">
                    <a:srgbClr val="000000">
                      <a:alpha val="43137"/>
                    </a:srgbClr>
                  </a:outerShdw>
                </a:effectLst>
              </a:rPr>
              <a:t>sedated</a:t>
            </a:r>
            <a:r>
              <a:rPr lang="en-US" sz="2800"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a:stretch>
            <a:fillRect/>
          </a:stretch>
        </p:blipFill>
        <p:spPr>
          <a:xfrm>
            <a:off x="2681287" y="3810000"/>
            <a:ext cx="3705225" cy="2762250"/>
          </a:xfrm>
          <a:prstGeom prst="rect">
            <a:avLst/>
          </a:prstGeom>
        </p:spPr>
      </p:pic>
    </p:spTree>
    <p:extLst>
      <p:ext uri="{BB962C8B-B14F-4D97-AF65-F5344CB8AC3E}">
        <p14:creationId xmlns:p14="http://schemas.microsoft.com/office/powerpoint/2010/main" val="1802600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Effects</a:t>
            </a:r>
            <a:endParaRPr lang="en-US" dirty="0"/>
          </a:p>
        </p:txBody>
      </p:sp>
      <p:sp>
        <p:nvSpPr>
          <p:cNvPr id="3" name="Content Placeholder 2"/>
          <p:cNvSpPr>
            <a:spLocks noGrp="1"/>
          </p:cNvSpPr>
          <p:nvPr>
            <p:ph idx="1"/>
          </p:nvPr>
        </p:nvSpPr>
        <p:spPr>
          <a:xfrm>
            <a:off x="228600" y="3352800"/>
            <a:ext cx="8686800" cy="3810000"/>
          </a:xfrm>
        </p:spPr>
        <p:txBody>
          <a:bodyPr/>
          <a:lstStyle/>
          <a:p>
            <a:r>
              <a:rPr lang="en-US" dirty="0">
                <a:effectLst>
                  <a:outerShdw blurRad="38100" dist="38100" dir="2700000" algn="tl">
                    <a:srgbClr val="000000">
                      <a:alpha val="43137"/>
                    </a:srgbClr>
                  </a:outerShdw>
                </a:effectLst>
              </a:rPr>
              <a:t>Too much alcohol </a:t>
            </a:r>
            <a:r>
              <a:rPr lang="en-US" b="1" dirty="0">
                <a:effectLst>
                  <a:outerShdw blurRad="38100" dist="38100" dir="2700000" algn="tl">
                    <a:srgbClr val="000000">
                      <a:alpha val="43137"/>
                    </a:srgbClr>
                  </a:outerShdw>
                </a:effectLst>
              </a:rPr>
              <a:t>affects your speech, muscle coordination and vital centers of your brain</a:t>
            </a:r>
            <a:r>
              <a:rPr lang="en-US" dirty="0">
                <a:effectLst>
                  <a:outerShdw blurRad="38100" dist="38100" dir="2700000" algn="tl">
                    <a:srgbClr val="000000">
                      <a:alpha val="43137"/>
                    </a:srgbClr>
                  </a:outerShdw>
                </a:effectLst>
              </a:rPr>
              <a:t>. A heavy drinking binge may even cause a </a:t>
            </a:r>
            <a:r>
              <a:rPr lang="en-US" b="1" dirty="0">
                <a:effectLst>
                  <a:outerShdw blurRad="38100" dist="38100" dir="2700000" algn="tl">
                    <a:srgbClr val="000000">
                      <a:alpha val="43137"/>
                    </a:srgbClr>
                  </a:outerShdw>
                </a:effectLst>
              </a:rPr>
              <a:t>life-threatening coma or death</a:t>
            </a:r>
            <a:r>
              <a:rPr lang="en-US" dirty="0">
                <a:effectLst>
                  <a:outerShdw blurRad="38100" dist="38100" dir="2700000" algn="tl">
                    <a:srgbClr val="000000">
                      <a:alpha val="43137"/>
                    </a:srgbClr>
                  </a:outerShdw>
                </a:effectLst>
              </a:rPr>
              <a:t>. This is of particular concern when you're taking certain </a:t>
            </a:r>
            <a:r>
              <a:rPr lang="en-US" b="1" dirty="0">
                <a:effectLst>
                  <a:outerShdw blurRad="38100" dist="38100" dir="2700000" algn="tl">
                    <a:srgbClr val="000000">
                      <a:alpha val="43137"/>
                    </a:srgbClr>
                  </a:outerShdw>
                </a:effectLst>
              </a:rPr>
              <a:t>medications</a:t>
            </a:r>
            <a:r>
              <a:rPr lang="en-US" dirty="0">
                <a:effectLst>
                  <a:outerShdw blurRad="38100" dist="38100" dir="2700000" algn="tl">
                    <a:srgbClr val="000000">
                      <a:alpha val="43137"/>
                    </a:srgbClr>
                  </a:outerShdw>
                </a:effectLst>
              </a:rPr>
              <a:t> that also depress the brain's function.</a:t>
            </a:r>
          </a:p>
        </p:txBody>
      </p:sp>
      <p:pic>
        <p:nvPicPr>
          <p:cNvPr id="4" name="Picture 3"/>
          <p:cNvPicPr>
            <a:picLocks noChangeAspect="1"/>
          </p:cNvPicPr>
          <p:nvPr/>
        </p:nvPicPr>
        <p:blipFill>
          <a:blip r:embed="rId2"/>
          <a:stretch>
            <a:fillRect/>
          </a:stretch>
        </p:blipFill>
        <p:spPr>
          <a:xfrm>
            <a:off x="6553200" y="457200"/>
            <a:ext cx="2057400" cy="2590800"/>
          </a:xfrm>
          <a:prstGeom prst="rect">
            <a:avLst/>
          </a:prstGeom>
        </p:spPr>
      </p:pic>
    </p:spTree>
    <p:extLst>
      <p:ext uri="{BB962C8B-B14F-4D97-AF65-F5344CB8AC3E}">
        <p14:creationId xmlns:p14="http://schemas.microsoft.com/office/powerpoint/2010/main" val="2510695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Your Safety</a:t>
            </a:r>
            <a:endParaRPr lang="en-US" dirty="0"/>
          </a:p>
        </p:txBody>
      </p:sp>
      <p:sp>
        <p:nvSpPr>
          <p:cNvPr id="3" name="Content Placeholder 2"/>
          <p:cNvSpPr>
            <a:spLocks noGrp="1"/>
          </p:cNvSpPr>
          <p:nvPr>
            <p:ph idx="1"/>
          </p:nvPr>
        </p:nvSpPr>
        <p:spPr>
          <a:xfrm>
            <a:off x="228600" y="1981200"/>
            <a:ext cx="8763000" cy="4114800"/>
          </a:xfrm>
        </p:spPr>
        <p:txBody>
          <a:bodyPr/>
          <a:lstStyle/>
          <a:p>
            <a:r>
              <a:rPr lang="en-US" sz="2800" dirty="0">
                <a:effectLst>
                  <a:outerShdw blurRad="38100" dist="38100" dir="2700000" algn="tl">
                    <a:srgbClr val="000000">
                      <a:alpha val="43137"/>
                    </a:srgbClr>
                  </a:outerShdw>
                </a:effectLst>
              </a:rPr>
              <a:t>Excessive drinking can </a:t>
            </a:r>
            <a:r>
              <a:rPr lang="en-US" sz="2800" b="1" dirty="0">
                <a:effectLst>
                  <a:outerShdw blurRad="38100" dist="38100" dir="2700000" algn="tl">
                    <a:srgbClr val="000000">
                      <a:alpha val="43137"/>
                    </a:srgbClr>
                  </a:outerShdw>
                </a:effectLst>
              </a:rPr>
              <a:t>reduce your judgment skills and lower inhibitions, leading to poor choices and dangerous situations or behaviors</a:t>
            </a:r>
            <a:r>
              <a:rPr lang="en-US" sz="2800" dirty="0">
                <a:effectLst>
                  <a:outerShdw blurRad="38100" dist="38100" dir="2700000" algn="tl">
                    <a:srgbClr val="000000">
                      <a:alpha val="43137"/>
                    </a:srgbClr>
                  </a:outerShdw>
                </a:effectLst>
              </a:rPr>
              <a:t>, including:</a:t>
            </a:r>
          </a:p>
          <a:p>
            <a:r>
              <a:rPr lang="en-US" sz="2800" dirty="0">
                <a:effectLst>
                  <a:outerShdw blurRad="38100" dist="38100" dir="2700000" algn="tl">
                    <a:srgbClr val="000000">
                      <a:alpha val="43137"/>
                    </a:srgbClr>
                  </a:outerShdw>
                </a:effectLst>
              </a:rPr>
              <a:t>Motor vehicle accidents and other types of accidental injury, such as drowning</a:t>
            </a:r>
          </a:p>
          <a:p>
            <a:r>
              <a:rPr lang="en-US" sz="2800" dirty="0">
                <a:effectLst>
                  <a:outerShdw blurRad="38100" dist="38100" dir="2700000" algn="tl">
                    <a:srgbClr val="000000">
                      <a:alpha val="43137"/>
                    </a:srgbClr>
                  </a:outerShdw>
                </a:effectLst>
              </a:rPr>
              <a:t>Relationship problems</a:t>
            </a:r>
          </a:p>
          <a:p>
            <a:r>
              <a:rPr lang="en-US" sz="2800" dirty="0">
                <a:effectLst>
                  <a:outerShdw blurRad="38100" dist="38100" dir="2700000" algn="tl">
                    <a:srgbClr val="000000">
                      <a:alpha val="43137"/>
                    </a:srgbClr>
                  </a:outerShdw>
                </a:effectLst>
              </a:rPr>
              <a:t>Poor performance at work or school</a:t>
            </a:r>
          </a:p>
          <a:p>
            <a:endParaRPr lang="en-US" sz="2800" dirty="0"/>
          </a:p>
        </p:txBody>
      </p:sp>
    </p:spTree>
    <p:extLst>
      <p:ext uri="{BB962C8B-B14F-4D97-AF65-F5344CB8AC3E}">
        <p14:creationId xmlns:p14="http://schemas.microsoft.com/office/powerpoint/2010/main" val="4154690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334000" cy="1143000"/>
          </a:xfrm>
        </p:spPr>
        <p:txBody>
          <a:bodyPr/>
          <a:lstStyle/>
          <a:p>
            <a:r>
              <a:rPr lang="en-US" b="1" dirty="0" smtClean="0"/>
              <a:t>Other Dangers</a:t>
            </a:r>
            <a:endParaRPr lang="en-US" b="1" dirty="0"/>
          </a:p>
        </p:txBody>
      </p:sp>
      <p:sp>
        <p:nvSpPr>
          <p:cNvPr id="3" name="Content Placeholder 2"/>
          <p:cNvSpPr>
            <a:spLocks noGrp="1"/>
          </p:cNvSpPr>
          <p:nvPr>
            <p:ph idx="1"/>
          </p:nvPr>
        </p:nvSpPr>
        <p:spPr>
          <a:xfrm>
            <a:off x="381000" y="2667000"/>
            <a:ext cx="8382000" cy="4343400"/>
          </a:xfrm>
        </p:spPr>
        <p:txBody>
          <a:bodyPr/>
          <a:lstStyle/>
          <a:p>
            <a:r>
              <a:rPr lang="en-US" sz="2800" dirty="0">
                <a:effectLst>
                  <a:outerShdw blurRad="38100" dist="38100" dir="2700000" algn="tl">
                    <a:srgbClr val="000000">
                      <a:alpha val="43137"/>
                    </a:srgbClr>
                  </a:outerShdw>
                </a:effectLst>
              </a:rPr>
              <a:t>Increased likelihood of committing violent crimes or being the victim of a crime</a:t>
            </a:r>
          </a:p>
          <a:p>
            <a:r>
              <a:rPr lang="en-US" sz="2800" dirty="0">
                <a:effectLst>
                  <a:outerShdw blurRad="38100" dist="38100" dir="2700000" algn="tl">
                    <a:srgbClr val="000000">
                      <a:alpha val="43137"/>
                    </a:srgbClr>
                  </a:outerShdw>
                </a:effectLst>
              </a:rPr>
              <a:t>Legal problems or problems with employment or finances</a:t>
            </a:r>
          </a:p>
          <a:p>
            <a:r>
              <a:rPr lang="en-US" sz="2800" dirty="0">
                <a:effectLst>
                  <a:outerShdw blurRad="38100" dist="38100" dir="2700000" algn="tl">
                    <a:srgbClr val="000000">
                      <a:alpha val="43137"/>
                    </a:srgbClr>
                  </a:outerShdw>
                </a:effectLst>
              </a:rPr>
              <a:t>Problems with other substance use</a:t>
            </a:r>
          </a:p>
          <a:p>
            <a:r>
              <a:rPr lang="en-US" sz="2800" dirty="0">
                <a:effectLst>
                  <a:outerShdw blurRad="38100" dist="38100" dir="2700000" algn="tl">
                    <a:srgbClr val="000000">
                      <a:alpha val="43137"/>
                    </a:srgbClr>
                  </a:outerShdw>
                </a:effectLst>
              </a:rPr>
              <a:t>Engaging in risky, unprotected sex, or becoming the victim of sexual abuse or date rape</a:t>
            </a:r>
          </a:p>
          <a:p>
            <a:r>
              <a:rPr lang="en-US" sz="2800" dirty="0">
                <a:effectLst>
                  <a:outerShdw blurRad="38100" dist="38100" dir="2700000" algn="tl">
                    <a:srgbClr val="000000">
                      <a:alpha val="43137"/>
                    </a:srgbClr>
                  </a:outerShdw>
                </a:effectLst>
              </a:rPr>
              <a:t>Increased risk of attempted or completed suicide</a:t>
            </a:r>
          </a:p>
          <a:p>
            <a:endParaRPr lang="en-US" sz="2800" dirty="0"/>
          </a:p>
        </p:txBody>
      </p:sp>
      <p:pic>
        <p:nvPicPr>
          <p:cNvPr id="4" name="Picture 3"/>
          <p:cNvPicPr>
            <a:picLocks noChangeAspect="1"/>
          </p:cNvPicPr>
          <p:nvPr/>
        </p:nvPicPr>
        <p:blipFill>
          <a:blip r:embed="rId2"/>
          <a:stretch>
            <a:fillRect/>
          </a:stretch>
        </p:blipFill>
        <p:spPr>
          <a:xfrm>
            <a:off x="5943600" y="95250"/>
            <a:ext cx="2571750" cy="2571750"/>
          </a:xfrm>
          <a:prstGeom prst="rect">
            <a:avLst/>
          </a:prstGeom>
        </p:spPr>
      </p:pic>
    </p:spTree>
    <p:extLst>
      <p:ext uri="{BB962C8B-B14F-4D97-AF65-F5344CB8AC3E}">
        <p14:creationId xmlns:p14="http://schemas.microsoft.com/office/powerpoint/2010/main" val="563956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1676400"/>
          </a:xfrm>
        </p:spPr>
        <p:txBody>
          <a:bodyPr/>
          <a:lstStyle/>
          <a:p>
            <a:r>
              <a:rPr lang="en-US" b="1" dirty="0">
                <a:effectLst/>
              </a:rPr>
              <a:t>Impact on your health</a:t>
            </a:r>
            <a:br>
              <a:rPr lang="en-US" b="1" dirty="0">
                <a:effectLst/>
              </a:rPr>
            </a:br>
            <a:endParaRPr lang="en-US" dirty="0"/>
          </a:p>
        </p:txBody>
      </p:sp>
      <p:sp>
        <p:nvSpPr>
          <p:cNvPr id="3" name="Content Placeholder 2"/>
          <p:cNvSpPr>
            <a:spLocks noGrp="1"/>
          </p:cNvSpPr>
          <p:nvPr>
            <p:ph idx="1"/>
          </p:nvPr>
        </p:nvSpPr>
        <p:spPr>
          <a:xfrm>
            <a:off x="228600" y="1828800"/>
            <a:ext cx="8229600" cy="4267200"/>
          </a:xfrm>
        </p:spPr>
        <p:txBody>
          <a:bodyPr/>
          <a:lstStyle/>
          <a:p>
            <a:r>
              <a:rPr lang="en-US" sz="2800" b="1" dirty="0" smtClean="0">
                <a:effectLst>
                  <a:outerShdw blurRad="38100" dist="38100" dir="2700000" algn="tl">
                    <a:srgbClr val="000000">
                      <a:alpha val="43137"/>
                    </a:srgbClr>
                  </a:outerShdw>
                </a:effectLst>
              </a:rPr>
              <a:t>Drinking </a:t>
            </a:r>
            <a:r>
              <a:rPr lang="en-US" sz="2800" b="1" dirty="0">
                <a:effectLst>
                  <a:outerShdw blurRad="38100" dist="38100" dir="2700000" algn="tl">
                    <a:srgbClr val="000000">
                      <a:alpha val="43137"/>
                    </a:srgbClr>
                  </a:outerShdw>
                </a:effectLst>
              </a:rPr>
              <a:t>too much alcohol on a single occasion or over time can cause health problems</a:t>
            </a:r>
            <a:r>
              <a:rPr lang="en-US" sz="2800" dirty="0">
                <a:effectLst>
                  <a:outerShdw blurRad="38100" dist="38100" dir="2700000" algn="tl">
                    <a:srgbClr val="000000">
                      <a:alpha val="43137"/>
                    </a:srgbClr>
                  </a:outerShdw>
                </a:effectLst>
              </a:rPr>
              <a:t>, including</a:t>
            </a:r>
            <a:r>
              <a:rPr lang="en-US" sz="2800" dirty="0" smtClean="0">
                <a:effectLst>
                  <a:outerShdw blurRad="38100" dist="38100" dir="2700000" algn="tl">
                    <a:srgbClr val="000000">
                      <a:alpha val="43137"/>
                    </a:srgbClr>
                  </a:outerShdw>
                </a:effectLst>
              </a:rPr>
              <a:t>:</a:t>
            </a:r>
          </a:p>
          <a:p>
            <a:r>
              <a:rPr lang="en-US" sz="2800" dirty="0" smtClean="0">
                <a:effectLst>
                  <a:outerShdw blurRad="38100" dist="38100" dir="2700000" algn="tl">
                    <a:srgbClr val="000000">
                      <a:alpha val="43137"/>
                    </a:srgbClr>
                  </a:outerShdw>
                </a:effectLst>
              </a:rPr>
              <a:t>Liver Disease</a:t>
            </a:r>
          </a:p>
          <a:p>
            <a:r>
              <a:rPr lang="en-US" sz="2800" dirty="0" smtClean="0">
                <a:effectLst>
                  <a:outerShdw blurRad="38100" dist="38100" dir="2700000" algn="tl">
                    <a:srgbClr val="000000">
                      <a:alpha val="43137"/>
                    </a:srgbClr>
                  </a:outerShdw>
                </a:effectLst>
              </a:rPr>
              <a:t>Digestive Problems</a:t>
            </a:r>
          </a:p>
          <a:p>
            <a:r>
              <a:rPr lang="en-US" sz="2800" dirty="0" smtClean="0">
                <a:effectLst>
                  <a:outerShdw blurRad="38100" dist="38100" dir="2700000" algn="tl">
                    <a:srgbClr val="000000">
                      <a:alpha val="43137"/>
                    </a:srgbClr>
                  </a:outerShdw>
                </a:effectLst>
              </a:rPr>
              <a:t>Heart Problems</a:t>
            </a:r>
          </a:p>
          <a:p>
            <a:r>
              <a:rPr lang="en-US" sz="2800" dirty="0" smtClean="0">
                <a:effectLst>
                  <a:outerShdw blurRad="38100" dist="38100" dir="2700000" algn="tl">
                    <a:srgbClr val="000000">
                      <a:alpha val="43137"/>
                    </a:srgbClr>
                  </a:outerShdw>
                </a:effectLst>
              </a:rPr>
              <a:t>Neurological Complications</a:t>
            </a:r>
          </a:p>
          <a:p>
            <a:r>
              <a:rPr lang="en-US" sz="2800" dirty="0" smtClean="0">
                <a:effectLst>
                  <a:outerShdw blurRad="38100" dist="38100" dir="2700000" algn="tl">
                    <a:srgbClr val="000000">
                      <a:alpha val="43137"/>
                    </a:srgbClr>
                  </a:outerShdw>
                </a:effectLst>
              </a:rPr>
              <a:t>Increased Risk of Cancer</a:t>
            </a:r>
          </a:p>
          <a:p>
            <a:r>
              <a:rPr lang="en-US" sz="2800" dirty="0" smtClean="0">
                <a:effectLst>
                  <a:outerShdw blurRad="38100" dist="38100" dir="2700000" algn="tl">
                    <a:srgbClr val="000000">
                      <a:alpha val="43137"/>
                    </a:srgbClr>
                  </a:outerShdw>
                </a:effectLst>
              </a:rPr>
              <a:t>Birth Defects</a:t>
            </a:r>
          </a:p>
          <a:p>
            <a:r>
              <a:rPr lang="en-US" sz="2800" dirty="0" smtClean="0">
                <a:effectLst>
                  <a:outerShdw blurRad="38100" dist="38100" dir="2700000" algn="tl">
                    <a:srgbClr val="000000">
                      <a:alpha val="43137"/>
                    </a:srgbClr>
                  </a:outerShdw>
                </a:effectLst>
              </a:rPr>
              <a:t>And Many other physical problems…</a:t>
            </a:r>
            <a:endParaRPr lang="en-US" sz="2800" dirty="0">
              <a:effectLst>
                <a:outerShdw blurRad="38100" dist="38100" dir="2700000" algn="tl">
                  <a:srgbClr val="000000">
                    <a:alpha val="43137"/>
                  </a:srgbClr>
                </a:outerShdw>
              </a:effectLst>
            </a:endParaRPr>
          </a:p>
          <a:p>
            <a:endParaRPr lang="en-US" sz="2800" dirty="0"/>
          </a:p>
        </p:txBody>
      </p:sp>
      <p:pic>
        <p:nvPicPr>
          <p:cNvPr id="4" name="Picture 3"/>
          <p:cNvPicPr>
            <a:picLocks noChangeAspect="1"/>
          </p:cNvPicPr>
          <p:nvPr/>
        </p:nvPicPr>
        <p:blipFill>
          <a:blip r:embed="rId2"/>
          <a:stretch>
            <a:fillRect/>
          </a:stretch>
        </p:blipFill>
        <p:spPr>
          <a:xfrm>
            <a:off x="5600700" y="3200400"/>
            <a:ext cx="3314700" cy="2362200"/>
          </a:xfrm>
          <a:prstGeom prst="rect">
            <a:avLst/>
          </a:prstGeom>
        </p:spPr>
      </p:pic>
    </p:spTree>
    <p:extLst>
      <p:ext uri="{BB962C8B-B14F-4D97-AF65-F5344CB8AC3E}">
        <p14:creationId xmlns:p14="http://schemas.microsoft.com/office/powerpoint/2010/main" val="1380500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839200" cy="1143000"/>
          </a:xfrm>
        </p:spPr>
        <p:txBody>
          <a:bodyPr/>
          <a:lstStyle/>
          <a:p>
            <a:r>
              <a:rPr lang="en-US" dirty="0" smtClean="0"/>
              <a:t>Is addiction a choice or a disease?</a:t>
            </a:r>
            <a:endParaRPr lang="en-US" dirty="0"/>
          </a:p>
        </p:txBody>
      </p:sp>
      <p:pic>
        <p:nvPicPr>
          <p:cNvPr id="6" name="Picture 2" descr="http://cf.mp-cdn.net/76/fd/e14a7525abbdaaf1ab7e006dd9b5-for-my-study-i-had-to-review-the-articles-addiction-is-a-disease-john-h-halpern-and-addict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2667000"/>
            <a:ext cx="3490912"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70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14400"/>
          </a:xfrm>
        </p:spPr>
        <p:txBody>
          <a:bodyPr/>
          <a:lstStyle/>
          <a:p>
            <a:r>
              <a:rPr lang="en-US" dirty="0" smtClean="0"/>
              <a:t>Why do we blame addicts?</a:t>
            </a:r>
            <a:endParaRPr lang="en-US" dirty="0"/>
          </a:p>
        </p:txBody>
      </p:sp>
      <p:sp>
        <p:nvSpPr>
          <p:cNvPr id="3" name="Content Placeholder 2"/>
          <p:cNvSpPr>
            <a:spLocks noGrp="1"/>
          </p:cNvSpPr>
          <p:nvPr>
            <p:ph idx="1"/>
          </p:nvPr>
        </p:nvSpPr>
        <p:spPr>
          <a:xfrm>
            <a:off x="152400" y="3429000"/>
            <a:ext cx="8610600" cy="3429000"/>
          </a:xfrm>
        </p:spPr>
        <p:txBody>
          <a:bodyPr/>
          <a:lstStyle/>
          <a:p>
            <a:r>
              <a:rPr lang="en-US" sz="2800" dirty="0" smtClean="0"/>
              <a:t>If someone says they have cancer we feel bad for them, </a:t>
            </a:r>
            <a:r>
              <a:rPr lang="en-US" sz="2800" i="1" dirty="0" smtClean="0"/>
              <a:t>but</a:t>
            </a:r>
            <a:r>
              <a:rPr lang="en-US" sz="2800" dirty="0" smtClean="0"/>
              <a:t> if someone says they are an alcoholic or a drug addict we usually blame them for it.</a:t>
            </a:r>
          </a:p>
          <a:p>
            <a:r>
              <a:rPr lang="en-US" sz="2800" dirty="0" smtClean="0"/>
              <a:t>We see cancer as something you don’t have </a:t>
            </a:r>
            <a:r>
              <a:rPr lang="en-US" sz="2800" i="1" dirty="0" smtClean="0"/>
              <a:t>control</a:t>
            </a:r>
            <a:r>
              <a:rPr lang="en-US" sz="2800" dirty="0" smtClean="0"/>
              <a:t> over, yet we view addiction as something we do have control over and as the  </a:t>
            </a:r>
            <a:r>
              <a:rPr lang="en-US" sz="2800" i="1" dirty="0" smtClean="0"/>
              <a:t>fault</a:t>
            </a:r>
            <a:r>
              <a:rPr lang="en-US" sz="2800" dirty="0" smtClean="0"/>
              <a:t> of the addict</a:t>
            </a:r>
            <a:r>
              <a:rPr lang="en-US" dirty="0" smtClean="0"/>
              <a:t>.</a:t>
            </a:r>
            <a:endParaRPr lang="en-US" dirty="0"/>
          </a:p>
        </p:txBody>
      </p:sp>
      <p:pic>
        <p:nvPicPr>
          <p:cNvPr id="5" name="Picture 2" descr="http://thoughtbrick.com/wp-content/uploads/2014/06/depression-end-the-stig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22734"/>
            <a:ext cx="2971800" cy="155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056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772400" cy="1143000"/>
          </a:xfrm>
        </p:spPr>
        <p:txBody>
          <a:bodyPr/>
          <a:lstStyle/>
          <a:p>
            <a:r>
              <a:rPr lang="en-US" dirty="0" smtClean="0"/>
              <a:t>Dependence is not a choice</a:t>
            </a:r>
            <a:endParaRPr lang="en-US" dirty="0"/>
          </a:p>
        </p:txBody>
      </p:sp>
      <p:sp>
        <p:nvSpPr>
          <p:cNvPr id="3" name="Content Placeholder 2"/>
          <p:cNvSpPr>
            <a:spLocks noGrp="1"/>
          </p:cNvSpPr>
          <p:nvPr>
            <p:ph idx="1"/>
          </p:nvPr>
        </p:nvSpPr>
        <p:spPr>
          <a:xfrm>
            <a:off x="0" y="2057400"/>
            <a:ext cx="8458200" cy="4038600"/>
          </a:xfrm>
        </p:spPr>
        <p:txBody>
          <a:bodyPr/>
          <a:lstStyle/>
          <a:p>
            <a:r>
              <a:rPr lang="en-US" sz="2800" dirty="0" smtClean="0"/>
              <a:t>While it is true that the </a:t>
            </a:r>
            <a:r>
              <a:rPr lang="en-US" sz="2800" i="1" dirty="0" smtClean="0"/>
              <a:t>choice to first use </a:t>
            </a:r>
            <a:r>
              <a:rPr lang="en-US" sz="2800" dirty="0" smtClean="0"/>
              <a:t>drugs or alcohol is something someone may be able to  control, the </a:t>
            </a:r>
            <a:r>
              <a:rPr lang="en-US" sz="2800" i="1" dirty="0" smtClean="0"/>
              <a:t>physical and psychological craving and dependence </a:t>
            </a:r>
            <a:r>
              <a:rPr lang="en-US" sz="2800" dirty="0" smtClean="0"/>
              <a:t>that can result is not something you can choose.</a:t>
            </a:r>
            <a:endParaRPr lang="en-US" sz="2800" dirty="0"/>
          </a:p>
        </p:txBody>
      </p:sp>
      <p:pic>
        <p:nvPicPr>
          <p:cNvPr id="3074" name="Picture 2" descr="http://3.bp.blogspot.com/-zHCYe-cFXbk/VcavIwAVH_I/AAAAAAAAFnI/WSLSH8mRUB4/s1600/addi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267200"/>
            <a:ext cx="285750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25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 between alcohol and other substance use</a:t>
            </a:r>
            <a:endParaRPr lang="en-US" dirty="0"/>
          </a:p>
        </p:txBody>
      </p:sp>
      <p:sp>
        <p:nvSpPr>
          <p:cNvPr id="3" name="Content Placeholder 2"/>
          <p:cNvSpPr>
            <a:spLocks noGrp="1"/>
          </p:cNvSpPr>
          <p:nvPr>
            <p:ph idx="1"/>
          </p:nvPr>
        </p:nvSpPr>
        <p:spPr>
          <a:xfrm>
            <a:off x="0" y="1981200"/>
            <a:ext cx="8991600" cy="4114800"/>
          </a:xfrm>
        </p:spPr>
        <p:txBody>
          <a:bodyPr/>
          <a:lstStyle/>
          <a:p>
            <a:r>
              <a:rPr lang="en-US" sz="2800" dirty="0" smtClean="0">
                <a:effectLst>
                  <a:outerShdw blurRad="38100" dist="38100" dir="2700000" algn="tl">
                    <a:srgbClr val="000000">
                      <a:alpha val="43137"/>
                    </a:srgbClr>
                  </a:outerShdw>
                </a:effectLst>
              </a:rPr>
              <a:t>While the criteria to be </a:t>
            </a:r>
            <a:r>
              <a:rPr lang="en-US" sz="2800" dirty="0">
                <a:effectLst>
                  <a:outerShdw blurRad="38100" dist="38100" dir="2700000" algn="tl">
                    <a:srgbClr val="000000">
                      <a:alpha val="43137"/>
                    </a:srgbClr>
                  </a:outerShdw>
                </a:effectLst>
              </a:rPr>
              <a:t>diagnosed with a disorder due to </a:t>
            </a:r>
            <a:r>
              <a:rPr lang="en-US" sz="2800" dirty="0" smtClean="0">
                <a:effectLst>
                  <a:outerShdw blurRad="38100" dist="38100" dir="2700000" algn="tl">
                    <a:srgbClr val="000000">
                      <a:alpha val="43137"/>
                    </a:srgbClr>
                  </a:outerShdw>
                </a:effectLst>
              </a:rPr>
              <a:t>either alcohol or other drugs is similar, we will be focusing on </a:t>
            </a:r>
            <a:r>
              <a:rPr lang="en-US" sz="2800" dirty="0">
                <a:effectLst>
                  <a:outerShdw blurRad="38100" dist="38100" dir="2700000" algn="tl">
                    <a:srgbClr val="000000">
                      <a:alpha val="43137"/>
                    </a:srgbClr>
                  </a:outerShdw>
                </a:effectLst>
              </a:rPr>
              <a:t>Alcohol use disorder (which includes a level that's sometimes called </a:t>
            </a:r>
            <a:r>
              <a:rPr lang="en-US" sz="2800" b="1" dirty="0">
                <a:effectLst>
                  <a:outerShdw blurRad="38100" dist="38100" dir="2700000" algn="tl">
                    <a:srgbClr val="000000">
                      <a:alpha val="43137"/>
                    </a:srgbClr>
                  </a:outerShdw>
                </a:effectLst>
              </a:rPr>
              <a:t>alcoholism</a:t>
            </a:r>
            <a:r>
              <a:rPr lang="en-US" sz="2800" dirty="0">
                <a:effectLst>
                  <a:outerShdw blurRad="38100" dist="38100" dir="2700000" algn="tl">
                    <a:srgbClr val="000000">
                      <a:alpha val="43137"/>
                    </a:srgbClr>
                  </a:outerShdw>
                </a:effectLst>
              </a:rPr>
              <a:t>) </a:t>
            </a:r>
          </a:p>
        </p:txBody>
      </p:sp>
      <p:pic>
        <p:nvPicPr>
          <p:cNvPr id="4" name="Picture 3"/>
          <p:cNvPicPr>
            <a:picLocks noChangeAspect="1"/>
          </p:cNvPicPr>
          <p:nvPr/>
        </p:nvPicPr>
        <p:blipFill>
          <a:blip r:embed="rId2"/>
          <a:stretch>
            <a:fillRect/>
          </a:stretch>
        </p:blipFill>
        <p:spPr>
          <a:xfrm>
            <a:off x="4114800" y="4177048"/>
            <a:ext cx="3233738" cy="2286000"/>
          </a:xfrm>
          <a:prstGeom prst="rect">
            <a:avLst/>
          </a:prstGeom>
        </p:spPr>
      </p:pic>
    </p:spTree>
    <p:extLst>
      <p:ext uri="{BB962C8B-B14F-4D97-AF65-F5344CB8AC3E}">
        <p14:creationId xmlns:p14="http://schemas.microsoft.com/office/powerpoint/2010/main" val="539990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media-cache-ak0.pinimg.com/736x/fc/b7/64/fcb764c0da70c0224070e73724c4ab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553200" cy="48005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3221045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33600" y="228600"/>
            <a:ext cx="8763000" cy="1066800"/>
          </a:xfrm>
        </p:spPr>
        <p:txBody>
          <a:bodyPr/>
          <a:lstStyle/>
          <a:p>
            <a:r>
              <a:rPr lang="en-US" dirty="0" smtClean="0"/>
              <a:t>Secret Disease</a:t>
            </a:r>
            <a:endParaRPr lang="en-US" dirty="0"/>
          </a:p>
        </p:txBody>
      </p:sp>
      <p:sp>
        <p:nvSpPr>
          <p:cNvPr id="6" name="Content Placeholder 5"/>
          <p:cNvSpPr>
            <a:spLocks noGrp="1"/>
          </p:cNvSpPr>
          <p:nvPr>
            <p:ph idx="1"/>
          </p:nvPr>
        </p:nvSpPr>
        <p:spPr>
          <a:xfrm>
            <a:off x="76200" y="2895600"/>
            <a:ext cx="8382000" cy="4267200"/>
          </a:xfrm>
        </p:spPr>
        <p:txBody>
          <a:bodyPr/>
          <a:lstStyle/>
          <a:p>
            <a:r>
              <a:rPr lang="en-US" sz="2800" dirty="0" smtClean="0"/>
              <a:t>Living with the disease of addiction often means facing problems alone and in secret.</a:t>
            </a:r>
          </a:p>
          <a:p>
            <a:r>
              <a:rPr lang="en-US" sz="2800" dirty="0" smtClean="0"/>
              <a:t>Research tells us that addiction is a disease like any other, that its roots are genetic, biological, and environmental.</a:t>
            </a:r>
          </a:p>
          <a:p>
            <a:r>
              <a:rPr lang="en-US" sz="2800" dirty="0" smtClean="0"/>
              <a:t>But rather than treating it like the disease that it is, society treats addiction like a moral failure or even a crime.</a:t>
            </a:r>
            <a:endParaRPr lang="en-US" sz="2800" dirty="0"/>
          </a:p>
        </p:txBody>
      </p:sp>
      <p:pic>
        <p:nvPicPr>
          <p:cNvPr id="9218" name="Picture 2" descr="https://www.discoveryplace.info/sites/default/files/stig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
            <a:ext cx="31432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19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610600" cy="1295400"/>
          </a:xfrm>
        </p:spPr>
        <p:txBody>
          <a:bodyPr/>
          <a:lstStyle/>
          <a:p>
            <a:r>
              <a:rPr lang="en-US" dirty="0" smtClean="0"/>
              <a:t>Judgment and </a:t>
            </a:r>
            <a:br>
              <a:rPr lang="en-US" dirty="0" smtClean="0"/>
            </a:br>
            <a:r>
              <a:rPr lang="en-US" dirty="0" smtClean="0"/>
              <a:t>Shame</a:t>
            </a:r>
            <a:endParaRPr lang="en-US" dirty="0"/>
          </a:p>
        </p:txBody>
      </p:sp>
      <p:sp>
        <p:nvSpPr>
          <p:cNvPr id="3" name="Content Placeholder 2"/>
          <p:cNvSpPr>
            <a:spLocks noGrp="1"/>
          </p:cNvSpPr>
          <p:nvPr>
            <p:ph idx="1"/>
          </p:nvPr>
        </p:nvSpPr>
        <p:spPr>
          <a:xfrm>
            <a:off x="152400" y="4114800"/>
            <a:ext cx="8686800" cy="2895600"/>
          </a:xfrm>
        </p:spPr>
        <p:txBody>
          <a:bodyPr/>
          <a:lstStyle/>
          <a:p>
            <a:r>
              <a:rPr lang="en-US" sz="2800" dirty="0" smtClean="0"/>
              <a:t>Those who suffer with this disease – along with those who love them – are isolated by judgment and shame.</a:t>
            </a:r>
          </a:p>
          <a:p>
            <a:r>
              <a:rPr lang="en-US" sz="2800" dirty="0" smtClean="0"/>
              <a:t>As a result, the disease often goes unrecognized and untreated, especially among the poor (shatterproof.org)</a:t>
            </a:r>
            <a:endParaRPr lang="en-US" sz="2800" dirty="0"/>
          </a:p>
        </p:txBody>
      </p:sp>
      <p:pic>
        <p:nvPicPr>
          <p:cNvPr id="7170" name="Picture 2" descr="https://s-media-cache-ak0.pinimg.com/736x/d9/4b/eb/d94bebff677aa86360da53bcc7ab03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50" y="609600"/>
            <a:ext cx="3898900" cy="313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37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5143500" cy="1143000"/>
          </a:xfrm>
        </p:spPr>
        <p:txBody>
          <a:bodyPr/>
          <a:lstStyle/>
          <a:p>
            <a:r>
              <a:rPr lang="en-US" dirty="0" smtClean="0"/>
              <a:t>Self-Hatred</a:t>
            </a:r>
            <a:endParaRPr lang="en-US" dirty="0"/>
          </a:p>
        </p:txBody>
      </p:sp>
      <p:sp>
        <p:nvSpPr>
          <p:cNvPr id="3" name="Content Placeholder 2"/>
          <p:cNvSpPr>
            <a:spLocks noGrp="1"/>
          </p:cNvSpPr>
          <p:nvPr>
            <p:ph idx="1"/>
          </p:nvPr>
        </p:nvSpPr>
        <p:spPr>
          <a:xfrm>
            <a:off x="152400" y="3200400"/>
            <a:ext cx="8305800" cy="3657600"/>
          </a:xfrm>
        </p:spPr>
        <p:txBody>
          <a:bodyPr/>
          <a:lstStyle/>
          <a:p>
            <a:r>
              <a:rPr lang="en-US" dirty="0" smtClean="0"/>
              <a:t>“People who are victims of stigma internalize the hate it carries, transforming it to shame and hiding from its effects.” </a:t>
            </a:r>
          </a:p>
          <a:p>
            <a:pPr marL="0" indent="0">
              <a:buNone/>
            </a:pPr>
            <a:r>
              <a:rPr lang="en-US" dirty="0"/>
              <a:t> </a:t>
            </a:r>
            <a:r>
              <a:rPr lang="en-US" dirty="0" smtClean="0"/>
              <a:t>               	~ David Rosenbloom</a:t>
            </a:r>
          </a:p>
          <a:p>
            <a:pPr marL="0" indent="0">
              <a:buNone/>
            </a:pPr>
            <a:r>
              <a:rPr lang="en-US" dirty="0"/>
              <a:t>	</a:t>
            </a:r>
            <a:r>
              <a:rPr lang="en-US" dirty="0" smtClean="0"/>
              <a:t>		   Professor of Public Health</a:t>
            </a:r>
          </a:p>
          <a:p>
            <a:pPr marL="0" indent="0">
              <a:buNone/>
            </a:pPr>
            <a:r>
              <a:rPr lang="en-US" dirty="0"/>
              <a:t>	</a:t>
            </a:r>
            <a:r>
              <a:rPr lang="en-US" dirty="0" smtClean="0"/>
              <a:t>		   Boston University</a:t>
            </a:r>
            <a:endParaRPr lang="en-US" dirty="0"/>
          </a:p>
        </p:txBody>
      </p:sp>
      <p:pic>
        <p:nvPicPr>
          <p:cNvPr id="8194" name="Picture 2" descr="https://s-media-cache-ak0.pinimg.com/236x/12/45/07/1245077991cc856d1869e990133c29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57200"/>
            <a:ext cx="22479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659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447800"/>
          </a:xfrm>
        </p:spPr>
        <p:txBody>
          <a:bodyPr/>
          <a:lstStyle/>
          <a:p>
            <a:r>
              <a:rPr lang="en-US" dirty="0" smtClean="0"/>
              <a:t>Prison instead of Treatment</a:t>
            </a:r>
            <a:endParaRPr lang="en-US" dirty="0"/>
          </a:p>
        </p:txBody>
      </p:sp>
      <p:sp>
        <p:nvSpPr>
          <p:cNvPr id="3" name="Content Placeholder 2"/>
          <p:cNvSpPr>
            <a:spLocks noGrp="1"/>
          </p:cNvSpPr>
          <p:nvPr>
            <p:ph idx="1"/>
          </p:nvPr>
        </p:nvSpPr>
        <p:spPr>
          <a:xfrm>
            <a:off x="76200" y="4114800"/>
            <a:ext cx="8382000" cy="2971800"/>
          </a:xfrm>
        </p:spPr>
        <p:txBody>
          <a:bodyPr/>
          <a:lstStyle/>
          <a:p>
            <a:r>
              <a:rPr lang="en-US" sz="2800" dirty="0" smtClean="0"/>
              <a:t>As a result of this attitude in America, we have often been </a:t>
            </a:r>
            <a:r>
              <a:rPr lang="en-US" sz="2800" i="1" dirty="0" smtClean="0"/>
              <a:t>more likely to send addicts to prison</a:t>
            </a:r>
            <a:r>
              <a:rPr lang="en-US" sz="2800" dirty="0" smtClean="0"/>
              <a:t> rather than drug treatment or rehab. </a:t>
            </a:r>
          </a:p>
          <a:p>
            <a:r>
              <a:rPr lang="en-US" sz="2800" dirty="0" smtClean="0"/>
              <a:t>The disease of addiction </a:t>
            </a:r>
            <a:r>
              <a:rPr lang="en-US" sz="2800" i="1" dirty="0" smtClean="0"/>
              <a:t>does not get treated </a:t>
            </a:r>
            <a:r>
              <a:rPr lang="en-US" sz="2800" dirty="0" smtClean="0"/>
              <a:t>when it is dealt with as a criminal problem rather than as a health problem.</a:t>
            </a:r>
          </a:p>
        </p:txBody>
      </p:sp>
      <p:pic>
        <p:nvPicPr>
          <p:cNvPr id="4098" name="Picture 2" descr="Image result for addiction disease not a cho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57400"/>
            <a:ext cx="33528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36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143000"/>
          </a:xfrm>
        </p:spPr>
        <p:txBody>
          <a:bodyPr/>
          <a:lstStyle/>
          <a:p>
            <a:r>
              <a:rPr lang="en-US" dirty="0" smtClean="0"/>
              <a:t>No one wins</a:t>
            </a:r>
            <a:endParaRPr lang="en-US" dirty="0"/>
          </a:p>
        </p:txBody>
      </p:sp>
      <p:sp>
        <p:nvSpPr>
          <p:cNvPr id="3" name="Content Placeholder 2"/>
          <p:cNvSpPr>
            <a:spLocks noGrp="1"/>
          </p:cNvSpPr>
          <p:nvPr>
            <p:ph idx="1"/>
          </p:nvPr>
        </p:nvSpPr>
        <p:spPr>
          <a:xfrm>
            <a:off x="228600" y="2133600"/>
            <a:ext cx="8229600" cy="3962400"/>
          </a:xfrm>
        </p:spPr>
        <p:txBody>
          <a:bodyPr/>
          <a:lstStyle/>
          <a:p>
            <a:r>
              <a:rPr lang="en-US" sz="2800" dirty="0"/>
              <a:t>In the last ten years or so, states have started to recognize that this view of addiction </a:t>
            </a:r>
            <a:r>
              <a:rPr lang="en-US" sz="2800" i="1" dirty="0"/>
              <a:t>has not benefitted anyone</a:t>
            </a:r>
            <a:r>
              <a:rPr lang="en-US" sz="2800" i="1" dirty="0" smtClean="0"/>
              <a:t>.  </a:t>
            </a:r>
            <a:endParaRPr lang="en-US" sz="2800" i="1" dirty="0"/>
          </a:p>
          <a:p>
            <a:pPr marL="0" indent="0">
              <a:buNone/>
            </a:pPr>
            <a:endParaRPr lang="en-US" dirty="0"/>
          </a:p>
        </p:txBody>
      </p:sp>
      <p:pic>
        <p:nvPicPr>
          <p:cNvPr id="5" name="Picture 2" descr="https://d1p42fqrbwqdsw.cloudfront.net/campaigns/background_images/000/033/820/web/ThunderClap_BSAS.jpg?1446130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962400"/>
            <a:ext cx="571500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5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219200"/>
          </a:xfrm>
        </p:spPr>
        <p:txBody>
          <a:bodyPr/>
          <a:lstStyle/>
          <a:p>
            <a:r>
              <a:rPr lang="en-US" dirty="0" smtClean="0"/>
              <a:t>Shifting Attitudes?</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https://cdn.thewatershed.com/wp-content/uploads/2015/06/addiction-treatment-vs-cancer-treat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021" y="1989221"/>
            <a:ext cx="4648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237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886200" cy="1219200"/>
          </a:xfrm>
        </p:spPr>
        <p:txBody>
          <a:bodyPr/>
          <a:lstStyle/>
          <a:p>
            <a:r>
              <a:rPr lang="en-US" b="1" dirty="0" smtClean="0"/>
              <a:t>Treatment</a:t>
            </a:r>
            <a:endParaRPr lang="en-US" b="1" dirty="0"/>
          </a:p>
        </p:txBody>
      </p:sp>
      <p:sp>
        <p:nvSpPr>
          <p:cNvPr id="3" name="Content Placeholder 2"/>
          <p:cNvSpPr>
            <a:spLocks noGrp="1"/>
          </p:cNvSpPr>
          <p:nvPr>
            <p:ph idx="1"/>
          </p:nvPr>
        </p:nvSpPr>
        <p:spPr>
          <a:xfrm>
            <a:off x="76200" y="3352800"/>
            <a:ext cx="8839200" cy="4191000"/>
          </a:xfrm>
        </p:spPr>
        <p:txBody>
          <a:bodyPr/>
          <a:lstStyle/>
          <a:p>
            <a:r>
              <a:rPr lang="en-US" sz="2800" dirty="0">
                <a:effectLst>
                  <a:outerShdw blurRad="38100" dist="38100" dir="2700000" algn="tl">
                    <a:srgbClr val="000000">
                      <a:alpha val="43137"/>
                    </a:srgbClr>
                  </a:outerShdw>
                </a:effectLst>
              </a:rPr>
              <a:t>Treatment for alcohol use disorder can </a:t>
            </a:r>
            <a:r>
              <a:rPr lang="en-US" sz="2800" b="1" dirty="0">
                <a:effectLst>
                  <a:outerShdw blurRad="38100" dist="38100" dir="2700000" algn="tl">
                    <a:srgbClr val="000000">
                      <a:alpha val="43137"/>
                    </a:srgbClr>
                  </a:outerShdw>
                </a:effectLst>
              </a:rPr>
              <a:t>vary</a:t>
            </a:r>
            <a:r>
              <a:rPr lang="en-US" sz="2800" dirty="0">
                <a:effectLst>
                  <a:outerShdw blurRad="38100" dist="38100" dir="2700000" algn="tl">
                    <a:srgbClr val="000000">
                      <a:alpha val="43137"/>
                    </a:srgbClr>
                  </a:outerShdw>
                </a:effectLst>
              </a:rPr>
              <a:t>, depending on your needs. Treatment may involve </a:t>
            </a:r>
            <a:r>
              <a:rPr lang="en-US" sz="2800" b="1" dirty="0">
                <a:effectLst>
                  <a:outerShdw blurRad="38100" dist="38100" dir="2700000" algn="tl">
                    <a:srgbClr val="000000">
                      <a:alpha val="43137"/>
                    </a:srgbClr>
                  </a:outerShdw>
                </a:effectLst>
              </a:rPr>
              <a:t>a brief intervention, individual or group counseling, an outpatient program, or a residential inpatient stay</a:t>
            </a:r>
            <a:r>
              <a:rPr lang="en-US" sz="2800" dirty="0">
                <a:effectLst>
                  <a:outerShdw blurRad="38100" dist="38100" dir="2700000" algn="tl">
                    <a:srgbClr val="000000">
                      <a:alpha val="43137"/>
                    </a:srgbClr>
                  </a:outerShdw>
                </a:effectLst>
              </a:rPr>
              <a:t>. Working to stop the use of alcohol to improve quality of life is the main treatment goal.</a:t>
            </a:r>
          </a:p>
        </p:txBody>
      </p:sp>
      <p:pic>
        <p:nvPicPr>
          <p:cNvPr id="4" name="Picture 3"/>
          <p:cNvPicPr>
            <a:picLocks noChangeAspect="1"/>
          </p:cNvPicPr>
          <p:nvPr/>
        </p:nvPicPr>
        <p:blipFill>
          <a:blip r:embed="rId2"/>
          <a:stretch>
            <a:fillRect/>
          </a:stretch>
        </p:blipFill>
        <p:spPr>
          <a:xfrm>
            <a:off x="4800600" y="283335"/>
            <a:ext cx="3857625" cy="2819400"/>
          </a:xfrm>
          <a:prstGeom prst="rect">
            <a:avLst/>
          </a:prstGeom>
        </p:spPr>
      </p:pic>
    </p:spTree>
    <p:extLst>
      <p:ext uri="{BB962C8B-B14F-4D97-AF65-F5344CB8AC3E}">
        <p14:creationId xmlns:p14="http://schemas.microsoft.com/office/powerpoint/2010/main" val="2910548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Detox and withdrawal</a:t>
            </a:r>
            <a:endParaRPr lang="en-US" dirty="0"/>
          </a:p>
        </p:txBody>
      </p:sp>
      <p:sp>
        <p:nvSpPr>
          <p:cNvPr id="3" name="Content Placeholder 2"/>
          <p:cNvSpPr>
            <a:spLocks noGrp="1"/>
          </p:cNvSpPr>
          <p:nvPr>
            <p:ph idx="1"/>
          </p:nvPr>
        </p:nvSpPr>
        <p:spPr>
          <a:xfrm>
            <a:off x="0" y="1981200"/>
            <a:ext cx="8991600" cy="4114800"/>
          </a:xfrm>
        </p:spPr>
        <p:txBody>
          <a:bodyPr/>
          <a:lstStyle/>
          <a:p>
            <a:r>
              <a:rPr lang="en-US" sz="2800" dirty="0">
                <a:effectLst>
                  <a:outerShdw blurRad="38100" dist="38100" dir="2700000" algn="tl">
                    <a:srgbClr val="000000">
                      <a:alpha val="43137"/>
                    </a:srgbClr>
                  </a:outerShdw>
                </a:effectLst>
              </a:rPr>
              <a:t>Treatment may begin with a program of detoxification or </a:t>
            </a:r>
            <a:r>
              <a:rPr lang="en-US" sz="2800" b="1" dirty="0">
                <a:effectLst>
                  <a:outerShdw blurRad="38100" dist="38100" dir="2700000" algn="tl">
                    <a:srgbClr val="000000">
                      <a:alpha val="43137"/>
                    </a:srgbClr>
                  </a:outerShdw>
                </a:effectLst>
              </a:rPr>
              <a:t>detox</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i="1" dirty="0" smtClean="0">
                <a:effectLst>
                  <a:outerShdw blurRad="38100" dist="38100" dir="2700000" algn="tl">
                    <a:srgbClr val="000000">
                      <a:alpha val="43137"/>
                    </a:srgbClr>
                  </a:outerShdw>
                </a:effectLst>
              </a:rPr>
              <a:t>withdrawal </a:t>
            </a:r>
            <a:r>
              <a:rPr lang="en-US" sz="2800" i="1" dirty="0">
                <a:effectLst>
                  <a:outerShdw blurRad="38100" dist="38100" dir="2700000" algn="tl">
                    <a:srgbClr val="000000">
                      <a:alpha val="43137"/>
                    </a:srgbClr>
                  </a:outerShdw>
                </a:effectLst>
              </a:rPr>
              <a:t>that's medically managed</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which generally takes </a:t>
            </a:r>
            <a:r>
              <a:rPr lang="en-US" sz="2800" i="1" dirty="0">
                <a:effectLst>
                  <a:outerShdw blurRad="38100" dist="38100" dir="2700000" algn="tl">
                    <a:srgbClr val="000000">
                      <a:alpha val="43137"/>
                    </a:srgbClr>
                  </a:outerShdw>
                </a:effectLst>
              </a:rPr>
              <a:t>two to seven days</a:t>
            </a:r>
            <a:r>
              <a:rPr lang="en-US" sz="2800" dirty="0">
                <a:effectLst>
                  <a:outerShdw blurRad="38100" dist="38100" dir="2700000" algn="tl">
                    <a:srgbClr val="000000">
                      <a:alpha val="43137"/>
                    </a:srgbClr>
                  </a:outerShdw>
                </a:effectLst>
              </a:rPr>
              <a:t>. You may need to take sedating medications to prevent withdrawal symptoms. Detox is </a:t>
            </a:r>
            <a:r>
              <a:rPr lang="en-US" sz="2800" b="1" dirty="0">
                <a:effectLst>
                  <a:outerShdw blurRad="38100" dist="38100" dir="2700000" algn="tl">
                    <a:srgbClr val="000000">
                      <a:alpha val="43137"/>
                    </a:srgbClr>
                  </a:outerShdw>
                </a:effectLst>
              </a:rPr>
              <a:t>usually done at an inpatient treatment center or a hospital</a:t>
            </a:r>
            <a:r>
              <a:rPr lang="en-US" sz="2800"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a:stretch>
            <a:fillRect/>
          </a:stretch>
        </p:blipFill>
        <p:spPr>
          <a:xfrm>
            <a:off x="5715000" y="4876800"/>
            <a:ext cx="2857500" cy="1905000"/>
          </a:xfrm>
          <a:prstGeom prst="rect">
            <a:avLst/>
          </a:prstGeom>
        </p:spPr>
      </p:pic>
    </p:spTree>
    <p:extLst>
      <p:ext uri="{BB962C8B-B14F-4D97-AF65-F5344CB8AC3E}">
        <p14:creationId xmlns:p14="http://schemas.microsoft.com/office/powerpoint/2010/main" val="3343012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Treatment</a:t>
            </a:r>
            <a:endParaRPr lang="en-US" dirty="0"/>
          </a:p>
        </p:txBody>
      </p:sp>
      <p:sp>
        <p:nvSpPr>
          <p:cNvPr id="3" name="Content Placeholder 2"/>
          <p:cNvSpPr>
            <a:spLocks noGrp="1"/>
          </p:cNvSpPr>
          <p:nvPr>
            <p:ph idx="1"/>
          </p:nvPr>
        </p:nvSpPr>
        <p:spPr>
          <a:xfrm>
            <a:off x="304800" y="1981200"/>
            <a:ext cx="8153400" cy="4114800"/>
          </a:xfrm>
        </p:spPr>
        <p:txBody>
          <a:bodyPr/>
          <a:lstStyle/>
          <a:p>
            <a:r>
              <a:rPr lang="en-US" sz="2800" dirty="0" smtClean="0">
                <a:effectLst>
                  <a:outerShdw blurRad="38100" dist="38100" dir="2700000" algn="tl">
                    <a:srgbClr val="000000">
                      <a:alpha val="43137"/>
                    </a:srgbClr>
                  </a:outerShdw>
                </a:effectLst>
              </a:rPr>
              <a:t>Treatment may also include </a:t>
            </a:r>
            <a:r>
              <a:rPr lang="en-US" sz="2800" b="1" dirty="0">
                <a:effectLst>
                  <a:outerShdw blurRad="38100" dist="38100" dir="2700000" algn="tl">
                    <a:srgbClr val="000000">
                      <a:alpha val="43137"/>
                    </a:srgbClr>
                  </a:outerShdw>
                </a:effectLst>
              </a:rPr>
              <a:t>l</a:t>
            </a:r>
            <a:r>
              <a:rPr lang="en-US" sz="2800" b="1" dirty="0" smtClean="0">
                <a:effectLst>
                  <a:outerShdw blurRad="38100" dist="38100" dir="2700000" algn="tl">
                    <a:srgbClr val="000000">
                      <a:alpha val="43137"/>
                    </a:srgbClr>
                  </a:outerShdw>
                </a:effectLst>
              </a:rPr>
              <a:t>earning </a:t>
            </a:r>
            <a:r>
              <a:rPr lang="en-US" sz="2800" b="1" dirty="0">
                <a:effectLst>
                  <a:outerShdw blurRad="38100" dist="38100" dir="2700000" algn="tl">
                    <a:srgbClr val="000000">
                      <a:alpha val="43137"/>
                    </a:srgbClr>
                  </a:outerShdw>
                </a:effectLst>
              </a:rPr>
              <a:t>skills and establishing a treatment </a:t>
            </a:r>
            <a:r>
              <a:rPr lang="en-US" sz="2800" b="1" dirty="0" smtClean="0">
                <a:effectLst>
                  <a:outerShdw blurRad="38100" dist="38100" dir="2700000" algn="tl">
                    <a:srgbClr val="000000">
                      <a:alpha val="43137"/>
                    </a:srgbClr>
                  </a:outerShdw>
                </a:effectLst>
              </a:rPr>
              <a:t>plan, counseling </a:t>
            </a:r>
            <a:r>
              <a:rPr lang="en-US" sz="2800" dirty="0" smtClean="0">
                <a:effectLst>
                  <a:outerShdw blurRad="38100" dist="38100" dir="2700000" algn="tl">
                    <a:srgbClr val="000000">
                      <a:alpha val="43137"/>
                    </a:srgbClr>
                  </a:outerShdw>
                </a:effectLst>
              </a:rPr>
              <a:t>(particularly if there are other mental health issues such as depression) and </a:t>
            </a:r>
            <a:r>
              <a:rPr lang="en-US" sz="2800" b="1" dirty="0" smtClean="0">
                <a:effectLst>
                  <a:outerShdw blurRad="38100" dist="38100" dir="2700000" algn="tl">
                    <a:srgbClr val="000000">
                      <a:alpha val="43137"/>
                    </a:srgbClr>
                  </a:outerShdw>
                </a:effectLst>
              </a:rPr>
              <a:t>medication</a:t>
            </a:r>
            <a:r>
              <a:rPr lang="en-US" sz="2800" dirty="0" smtClean="0">
                <a:effectLst>
                  <a:outerShdw blurRad="38100" dist="38100" dir="2700000" algn="tl">
                    <a:srgbClr val="000000">
                      <a:alpha val="43137"/>
                    </a:srgbClr>
                  </a:outerShdw>
                </a:effectLst>
              </a:rPr>
              <a:t> that will make you sick if you drink (called Antabuse).</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4362450" y="4343400"/>
            <a:ext cx="3638550" cy="2381250"/>
          </a:xfrm>
          <a:prstGeom prst="rect">
            <a:avLst/>
          </a:prstGeom>
        </p:spPr>
      </p:pic>
    </p:spTree>
    <p:extLst>
      <p:ext uri="{BB962C8B-B14F-4D97-AF65-F5344CB8AC3E}">
        <p14:creationId xmlns:p14="http://schemas.microsoft.com/office/powerpoint/2010/main" val="383658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5410200" cy="1143000"/>
          </a:xfrm>
        </p:spPr>
        <p:txBody>
          <a:bodyPr/>
          <a:lstStyle/>
          <a:p>
            <a:r>
              <a:rPr lang="en-US" dirty="0" smtClean="0"/>
              <a:t>Alcohol Use Disorder</a:t>
            </a:r>
            <a:endParaRPr lang="en-US" dirty="0"/>
          </a:p>
        </p:txBody>
      </p:sp>
      <p:sp>
        <p:nvSpPr>
          <p:cNvPr id="3" name="Content Placeholder 2"/>
          <p:cNvSpPr>
            <a:spLocks noGrp="1"/>
          </p:cNvSpPr>
          <p:nvPr>
            <p:ph idx="1"/>
          </p:nvPr>
        </p:nvSpPr>
        <p:spPr>
          <a:xfrm>
            <a:off x="228600" y="3200400"/>
            <a:ext cx="8229600" cy="3810000"/>
          </a:xfrm>
        </p:spPr>
        <p:txBody>
          <a:bodyPr/>
          <a:lstStyle/>
          <a:p>
            <a:r>
              <a:rPr lang="en-US" sz="2800" dirty="0" smtClean="0">
                <a:effectLst>
                  <a:outerShdw blurRad="38100" dist="38100" dir="2700000" algn="tl">
                    <a:srgbClr val="000000">
                      <a:alpha val="43137"/>
                    </a:srgbClr>
                  </a:outerShdw>
                </a:effectLst>
              </a:rPr>
              <a:t>Alcohol Use Disorder is </a:t>
            </a:r>
            <a:r>
              <a:rPr lang="en-US" sz="2800" dirty="0">
                <a:effectLst>
                  <a:outerShdw blurRad="38100" dist="38100" dir="2700000" algn="tl">
                    <a:srgbClr val="000000">
                      <a:alpha val="43137"/>
                    </a:srgbClr>
                  </a:outerShdw>
                </a:effectLst>
              </a:rPr>
              <a:t>a pattern of alcohol use that </a:t>
            </a:r>
            <a:r>
              <a:rPr lang="en-US" sz="2800" b="1" dirty="0">
                <a:effectLst>
                  <a:outerShdw blurRad="38100" dist="38100" dir="2700000" algn="tl">
                    <a:srgbClr val="000000">
                      <a:alpha val="43137"/>
                    </a:srgbClr>
                  </a:outerShdw>
                </a:effectLst>
              </a:rPr>
              <a:t>involves problems controlling your drinking, being preoccupied with alcohol, continuing to use alcohol even when it causes problems, having to drink more to get the same effect, or having withdrawal symptoms when you rapidly decrease or stop drinking</a:t>
            </a:r>
            <a:r>
              <a:rPr lang="en-US" sz="2800" dirty="0">
                <a:effectLst>
                  <a:outerShdw blurRad="38100" dist="38100" dir="2700000" algn="tl">
                    <a:srgbClr val="000000">
                      <a:alpha val="43137"/>
                    </a:srgbClr>
                  </a:outerShdw>
                </a:effectLst>
              </a:rPr>
              <a:t>.</a:t>
            </a:r>
          </a:p>
        </p:txBody>
      </p:sp>
      <p:pic>
        <p:nvPicPr>
          <p:cNvPr id="5" name="Picture 4"/>
          <p:cNvPicPr>
            <a:picLocks noChangeAspect="1"/>
          </p:cNvPicPr>
          <p:nvPr/>
        </p:nvPicPr>
        <p:blipFill>
          <a:blip r:embed="rId2"/>
          <a:stretch>
            <a:fillRect/>
          </a:stretch>
        </p:blipFill>
        <p:spPr>
          <a:xfrm>
            <a:off x="5791200" y="914400"/>
            <a:ext cx="2859272" cy="1896020"/>
          </a:xfrm>
          <a:prstGeom prst="rect">
            <a:avLst/>
          </a:prstGeom>
        </p:spPr>
      </p:pic>
    </p:spTree>
    <p:extLst>
      <p:ext uri="{BB962C8B-B14F-4D97-AF65-F5344CB8AC3E}">
        <p14:creationId xmlns:p14="http://schemas.microsoft.com/office/powerpoint/2010/main" val="3456280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Support</a:t>
            </a:r>
            <a:endParaRPr lang="en-US" dirty="0"/>
          </a:p>
        </p:txBody>
      </p:sp>
      <p:sp>
        <p:nvSpPr>
          <p:cNvPr id="3" name="Content Placeholder 2"/>
          <p:cNvSpPr>
            <a:spLocks noGrp="1"/>
          </p:cNvSpPr>
          <p:nvPr>
            <p:ph idx="1"/>
          </p:nvPr>
        </p:nvSpPr>
        <p:spPr>
          <a:xfrm>
            <a:off x="228600" y="1981200"/>
            <a:ext cx="8686800" cy="4114800"/>
          </a:xfrm>
        </p:spPr>
        <p:txBody>
          <a:bodyPr/>
          <a:lstStyle/>
          <a:p>
            <a:r>
              <a:rPr lang="en-US" sz="2800" b="1" dirty="0">
                <a:effectLst>
                  <a:outerShdw blurRad="38100" dist="38100" dir="2700000" algn="tl">
                    <a:srgbClr val="000000">
                      <a:alpha val="43137"/>
                    </a:srgbClr>
                  </a:outerShdw>
                </a:effectLst>
              </a:rPr>
              <a:t>Aftercare programs </a:t>
            </a:r>
            <a:r>
              <a:rPr lang="en-US" sz="2800" dirty="0">
                <a:effectLst>
                  <a:outerShdw blurRad="38100" dist="38100" dir="2700000" algn="tl">
                    <a:srgbClr val="000000">
                      <a:alpha val="43137"/>
                    </a:srgbClr>
                  </a:outerShdw>
                </a:effectLst>
              </a:rPr>
              <a:t>and </a:t>
            </a:r>
            <a:r>
              <a:rPr lang="en-US" sz="2800" b="1" dirty="0">
                <a:effectLst>
                  <a:outerShdw blurRad="38100" dist="38100" dir="2700000" algn="tl">
                    <a:srgbClr val="000000">
                      <a:alpha val="43137"/>
                    </a:srgbClr>
                  </a:outerShdw>
                </a:effectLst>
              </a:rPr>
              <a:t>support groups </a:t>
            </a:r>
            <a:r>
              <a:rPr lang="en-US" sz="2800" dirty="0">
                <a:effectLst>
                  <a:outerShdw blurRad="38100" dist="38100" dir="2700000" algn="tl">
                    <a:srgbClr val="000000">
                      <a:alpha val="43137"/>
                    </a:srgbClr>
                  </a:outerShdw>
                </a:effectLst>
              </a:rPr>
              <a:t>help people recovering from alcohol use disorder to </a:t>
            </a:r>
            <a:r>
              <a:rPr lang="en-US" sz="2800" b="1" dirty="0">
                <a:effectLst>
                  <a:outerShdw blurRad="38100" dist="38100" dir="2700000" algn="tl">
                    <a:srgbClr val="000000">
                      <a:alpha val="43137"/>
                    </a:srgbClr>
                  </a:outerShdw>
                </a:effectLst>
              </a:rPr>
              <a:t>stop drinking, manage relapses and cope with necessary lifestyle changes</a:t>
            </a:r>
            <a:r>
              <a:rPr lang="en-US" sz="2800" dirty="0">
                <a:effectLst>
                  <a:outerShdw blurRad="38100" dist="38100" dir="2700000" algn="tl">
                    <a:srgbClr val="000000">
                      <a:alpha val="43137"/>
                    </a:srgbClr>
                  </a:outerShdw>
                </a:effectLst>
              </a:rPr>
              <a:t>. This may include medical or psychological care or attending a support </a:t>
            </a:r>
            <a:r>
              <a:rPr lang="en-US" sz="2800" dirty="0" smtClean="0">
                <a:effectLst>
                  <a:outerShdw blurRad="38100" dist="38100" dir="2700000" algn="tl">
                    <a:srgbClr val="000000">
                      <a:alpha val="43137"/>
                    </a:srgbClr>
                  </a:outerShdw>
                </a:effectLst>
              </a:rPr>
              <a:t>group (like AA).</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5105400" y="4419600"/>
            <a:ext cx="3429000" cy="2286000"/>
          </a:xfrm>
          <a:prstGeom prst="rect">
            <a:avLst/>
          </a:prstGeom>
        </p:spPr>
      </p:pic>
    </p:spTree>
    <p:extLst>
      <p:ext uri="{BB962C8B-B14F-4D97-AF65-F5344CB8AC3E}">
        <p14:creationId xmlns:p14="http://schemas.microsoft.com/office/powerpoint/2010/main" val="1609540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85900" y="1063228"/>
            <a:ext cx="6172200" cy="708422"/>
          </a:xfrm>
        </p:spPr>
        <p:txBody>
          <a:bodyPr/>
          <a:lstStyle/>
          <a:p>
            <a:pPr eaLnBrk="1" hangingPunct="1"/>
            <a:r>
              <a:rPr lang="en-US" altLang="en-US" smtClean="0"/>
              <a:t>Alcoholics Anonymous (AA)</a:t>
            </a:r>
          </a:p>
        </p:txBody>
      </p:sp>
      <p:sp>
        <p:nvSpPr>
          <p:cNvPr id="12291" name="Rectangle 3"/>
          <p:cNvSpPr>
            <a:spLocks noGrp="1" noChangeArrowheads="1"/>
          </p:cNvSpPr>
          <p:nvPr>
            <p:ph type="body" idx="1"/>
          </p:nvPr>
        </p:nvSpPr>
        <p:spPr>
          <a:xfrm>
            <a:off x="76200" y="1771651"/>
            <a:ext cx="7581900" cy="3680222"/>
          </a:xfrm>
        </p:spPr>
        <p:txBody>
          <a:bodyPr>
            <a:normAutofit/>
          </a:bodyPr>
          <a:lstStyle/>
          <a:p>
            <a:pPr eaLnBrk="1" hangingPunct="1"/>
            <a:r>
              <a:rPr lang="en-US" altLang="en-US" sz="2800" dirty="0"/>
              <a:t>Does it work?</a:t>
            </a:r>
          </a:p>
          <a:p>
            <a:pPr eaLnBrk="1" hangingPunct="1"/>
            <a:endParaRPr lang="en-US" altLang="en-US" sz="2800" dirty="0"/>
          </a:p>
          <a:p>
            <a:pPr eaLnBrk="1" hangingPunct="1"/>
            <a:r>
              <a:rPr lang="en-US" altLang="en-US" sz="2800" dirty="0"/>
              <a:t>About 1/3 recover</a:t>
            </a:r>
          </a:p>
          <a:p>
            <a:pPr eaLnBrk="1" hangingPunct="1"/>
            <a:r>
              <a:rPr lang="en-US" altLang="en-US" sz="2800" dirty="0"/>
              <a:t>1/3 struggle back and forth</a:t>
            </a:r>
          </a:p>
          <a:p>
            <a:pPr eaLnBrk="1" hangingPunct="1"/>
            <a:r>
              <a:rPr lang="en-US" altLang="en-US" sz="2800" dirty="0"/>
              <a:t>1/3 become alcohol dependent or die</a:t>
            </a:r>
          </a:p>
        </p:txBody>
      </p:sp>
      <p:pic>
        <p:nvPicPr>
          <p:cNvPr id="122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648200"/>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343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Sobriety</a:t>
            </a:r>
            <a:endParaRPr lang="en-US" dirty="0"/>
          </a:p>
        </p:txBody>
      </p:sp>
      <p:sp>
        <p:nvSpPr>
          <p:cNvPr id="3" name="Content Placeholder 2"/>
          <p:cNvSpPr>
            <a:spLocks noGrp="1"/>
          </p:cNvSpPr>
          <p:nvPr>
            <p:ph idx="1"/>
          </p:nvPr>
        </p:nvSpPr>
        <p:spPr>
          <a:xfrm>
            <a:off x="228600" y="1981200"/>
            <a:ext cx="8229600" cy="4114800"/>
          </a:xfrm>
        </p:spPr>
        <p:txBody>
          <a:bodyPr/>
          <a:lstStyle/>
          <a:p>
            <a:r>
              <a:rPr lang="en-US" sz="2800" dirty="0" smtClean="0"/>
              <a:t>Despite these sobering statistics, this is still  the </a:t>
            </a:r>
            <a:r>
              <a:rPr lang="en-US" sz="2800" b="1" dirty="0" smtClean="0"/>
              <a:t>most effective long term treatment plan </a:t>
            </a:r>
            <a:r>
              <a:rPr lang="en-US" sz="2800" dirty="0" smtClean="0"/>
              <a:t>for many alcoholics.</a:t>
            </a:r>
          </a:p>
          <a:p>
            <a:r>
              <a:rPr lang="en-US" sz="2800" dirty="0" smtClean="0"/>
              <a:t>This just goes to show </a:t>
            </a:r>
            <a:r>
              <a:rPr lang="en-US" sz="2800" b="1" dirty="0" smtClean="0"/>
              <a:t>how difficult it is to stop drinking</a:t>
            </a:r>
            <a:r>
              <a:rPr lang="en-US" sz="2800" dirty="0" smtClean="0"/>
              <a:t> once you develop a problem.</a:t>
            </a:r>
          </a:p>
        </p:txBody>
      </p:sp>
      <p:pic>
        <p:nvPicPr>
          <p:cNvPr id="4" name="Picture 3"/>
          <p:cNvPicPr>
            <a:picLocks noChangeAspect="1"/>
          </p:cNvPicPr>
          <p:nvPr/>
        </p:nvPicPr>
        <p:blipFill>
          <a:blip r:embed="rId2"/>
          <a:stretch>
            <a:fillRect/>
          </a:stretch>
        </p:blipFill>
        <p:spPr>
          <a:xfrm>
            <a:off x="1676400" y="4572000"/>
            <a:ext cx="5715000" cy="2038350"/>
          </a:xfrm>
          <a:prstGeom prst="rect">
            <a:avLst/>
          </a:prstGeom>
        </p:spPr>
      </p:pic>
    </p:spTree>
    <p:extLst>
      <p:ext uri="{BB962C8B-B14F-4D97-AF65-F5344CB8AC3E}">
        <p14:creationId xmlns:p14="http://schemas.microsoft.com/office/powerpoint/2010/main" val="3330290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114800" cy="1447800"/>
          </a:xfrm>
        </p:spPr>
        <p:txBody>
          <a:bodyPr/>
          <a:lstStyle/>
          <a:p>
            <a:r>
              <a:rPr lang="en-US" dirty="0" smtClean="0"/>
              <a:t>A Lifelong</a:t>
            </a:r>
            <a:br>
              <a:rPr lang="en-US" dirty="0" smtClean="0"/>
            </a:br>
            <a:r>
              <a:rPr lang="en-US" dirty="0" smtClean="0"/>
              <a:t> Struggle</a:t>
            </a:r>
            <a:endParaRPr lang="en-US" dirty="0"/>
          </a:p>
        </p:txBody>
      </p:sp>
      <p:sp>
        <p:nvSpPr>
          <p:cNvPr id="3" name="Content Placeholder 2"/>
          <p:cNvSpPr>
            <a:spLocks noGrp="1"/>
          </p:cNvSpPr>
          <p:nvPr>
            <p:ph idx="1"/>
          </p:nvPr>
        </p:nvSpPr>
        <p:spPr>
          <a:xfrm>
            <a:off x="304800" y="3352800"/>
            <a:ext cx="8458200" cy="3962400"/>
          </a:xfrm>
        </p:spPr>
        <p:txBody>
          <a:bodyPr/>
          <a:lstStyle/>
          <a:p>
            <a:r>
              <a:rPr lang="en-US" sz="2800" dirty="0"/>
              <a:t>For many, attending frequent AA meetings becomes necessary in order to stay sober. </a:t>
            </a:r>
          </a:p>
          <a:p>
            <a:r>
              <a:rPr lang="en-US" sz="2800" b="1" dirty="0"/>
              <a:t>Can never touch alcohol again </a:t>
            </a:r>
            <a:r>
              <a:rPr lang="en-US" sz="2800" dirty="0" smtClean="0"/>
              <a:t>after becoming sober– </a:t>
            </a:r>
            <a:r>
              <a:rPr lang="en-US" sz="2800" dirty="0"/>
              <a:t>even one sip can send you </a:t>
            </a:r>
            <a:r>
              <a:rPr lang="en-US" sz="2800" dirty="0" smtClean="0"/>
              <a:t>right back </a:t>
            </a:r>
            <a:r>
              <a:rPr lang="en-US" sz="2800" dirty="0"/>
              <a:t>down the path </a:t>
            </a:r>
            <a:r>
              <a:rPr lang="en-US" sz="2800" dirty="0" smtClean="0"/>
              <a:t>to alcoholism.</a:t>
            </a:r>
          </a:p>
          <a:p>
            <a:r>
              <a:rPr lang="en-US" sz="2800" b="1" dirty="0" smtClean="0"/>
              <a:t>“Once an alcoholic, always an alcoholic”.</a:t>
            </a:r>
            <a:endParaRPr lang="en-US" sz="2800" b="1" dirty="0"/>
          </a:p>
          <a:p>
            <a:endParaRPr lang="en-US" sz="2800" dirty="0"/>
          </a:p>
        </p:txBody>
      </p:sp>
      <p:pic>
        <p:nvPicPr>
          <p:cNvPr id="4" name="Picture 3"/>
          <p:cNvPicPr>
            <a:picLocks noChangeAspect="1"/>
          </p:cNvPicPr>
          <p:nvPr/>
        </p:nvPicPr>
        <p:blipFill>
          <a:blip r:embed="rId2"/>
          <a:stretch>
            <a:fillRect/>
          </a:stretch>
        </p:blipFill>
        <p:spPr>
          <a:xfrm>
            <a:off x="4200525" y="364331"/>
            <a:ext cx="4562475" cy="2471737"/>
          </a:xfrm>
          <a:prstGeom prst="rect">
            <a:avLst/>
          </a:prstGeom>
        </p:spPr>
      </p:pic>
    </p:spTree>
    <p:extLst>
      <p:ext uri="{BB962C8B-B14F-4D97-AF65-F5344CB8AC3E}">
        <p14:creationId xmlns:p14="http://schemas.microsoft.com/office/powerpoint/2010/main" val="413894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828800"/>
          </a:xfrm>
        </p:spPr>
        <p:txBody>
          <a:bodyPr/>
          <a:lstStyle/>
          <a:p>
            <a:r>
              <a:rPr lang="en-US" b="1" dirty="0">
                <a:effectLst/>
              </a:rPr>
              <a:t>Residential treatment programs</a:t>
            </a:r>
            <a:br>
              <a:rPr lang="en-US" b="1" dirty="0">
                <a:effectLst/>
              </a:rPr>
            </a:br>
            <a:endParaRPr lang="en-US" dirty="0"/>
          </a:p>
        </p:txBody>
      </p:sp>
      <p:sp>
        <p:nvSpPr>
          <p:cNvPr id="3" name="Content Placeholder 2"/>
          <p:cNvSpPr>
            <a:spLocks noGrp="1"/>
          </p:cNvSpPr>
          <p:nvPr>
            <p:ph idx="1"/>
          </p:nvPr>
        </p:nvSpPr>
        <p:spPr>
          <a:xfrm>
            <a:off x="228600" y="1981200"/>
            <a:ext cx="8229600" cy="4114800"/>
          </a:xfrm>
        </p:spPr>
        <p:txBody>
          <a:bodyPr/>
          <a:lstStyle/>
          <a:p>
            <a:r>
              <a:rPr lang="en-US" sz="2800" dirty="0">
                <a:effectLst>
                  <a:outerShdw blurRad="38100" dist="38100" dir="2700000" algn="tl">
                    <a:srgbClr val="000000">
                      <a:alpha val="43137"/>
                    </a:srgbClr>
                  </a:outerShdw>
                </a:effectLst>
              </a:rPr>
              <a:t>For a serious alcohol problem, you may need a stay at a residential treatment facility. Most residential treatment programs include individual and group therapy, support groups, educational </a:t>
            </a:r>
            <a:r>
              <a:rPr lang="en-US" sz="2800" dirty="0" smtClean="0">
                <a:effectLst>
                  <a:outerShdw blurRad="38100" dist="38100" dir="2700000" algn="tl">
                    <a:srgbClr val="000000">
                      <a:alpha val="43137"/>
                    </a:srgbClr>
                  </a:outerShdw>
                </a:effectLst>
              </a:rPr>
              <a:t>lectures and  </a:t>
            </a:r>
            <a:r>
              <a:rPr lang="en-US" sz="2800" dirty="0">
                <a:effectLst>
                  <a:outerShdw blurRad="38100" dist="38100" dir="2700000" algn="tl">
                    <a:srgbClr val="000000">
                      <a:alpha val="43137"/>
                    </a:srgbClr>
                  </a:outerShdw>
                </a:effectLst>
              </a:rPr>
              <a:t>family </a:t>
            </a:r>
            <a:r>
              <a:rPr lang="en-US" sz="2800" dirty="0" smtClean="0">
                <a:effectLst>
                  <a:outerShdw blurRad="38100" dist="38100" dir="2700000" algn="tl">
                    <a:srgbClr val="000000">
                      <a:alpha val="43137"/>
                    </a:srgbClr>
                  </a:outerShdw>
                </a:effectLst>
              </a:rPr>
              <a:t>involvement. </a:t>
            </a:r>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Residential treatment programs typically include licensed alcohol and drug counselors, social workers, nurses, doctors and others with expertise and experience in treating alcohol use disorder.</a:t>
            </a:r>
          </a:p>
          <a:p>
            <a:endParaRPr lang="en-US" sz="2800" dirty="0"/>
          </a:p>
        </p:txBody>
      </p:sp>
    </p:spTree>
    <p:extLst>
      <p:ext uri="{BB962C8B-B14F-4D97-AF65-F5344CB8AC3E}">
        <p14:creationId xmlns:p14="http://schemas.microsoft.com/office/powerpoint/2010/main" val="4289537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Clean &amp; Sober</a:t>
            </a:r>
            <a:endParaRPr lang="en-US" dirty="0"/>
          </a:p>
        </p:txBody>
      </p:sp>
      <p:sp>
        <p:nvSpPr>
          <p:cNvPr id="3" name="Content Placeholder 2"/>
          <p:cNvSpPr>
            <a:spLocks noGrp="1"/>
          </p:cNvSpPr>
          <p:nvPr>
            <p:ph idx="1"/>
          </p:nvPr>
        </p:nvSpPr>
        <p:spPr>
          <a:xfrm>
            <a:off x="228600" y="1981200"/>
            <a:ext cx="8686800" cy="4114800"/>
          </a:xfrm>
        </p:spPr>
        <p:txBody>
          <a:bodyPr/>
          <a:lstStyle/>
          <a:p>
            <a:r>
              <a:rPr lang="en-US" sz="2800" dirty="0" smtClean="0">
                <a:effectLst>
                  <a:outerShdw blurRad="38100" dist="38100" dir="2700000" algn="tl">
                    <a:srgbClr val="000000">
                      <a:alpha val="43137"/>
                    </a:srgbClr>
                  </a:outerShdw>
                </a:effectLst>
              </a:rPr>
              <a:t>Once you’re sober you </a:t>
            </a:r>
            <a:r>
              <a:rPr lang="en-US" sz="2800" dirty="0">
                <a:effectLst>
                  <a:outerShdw blurRad="38100" dist="38100" dir="2700000" algn="tl">
                    <a:srgbClr val="000000">
                      <a:alpha val="43137"/>
                    </a:srgbClr>
                  </a:outerShdw>
                </a:effectLst>
              </a:rPr>
              <a:t>need to focus on changing your habits and making different lifestyle choices.</a:t>
            </a:r>
          </a:p>
          <a:p>
            <a:r>
              <a:rPr lang="en-US" sz="2800" b="1" dirty="0">
                <a:effectLst>
                  <a:outerShdw blurRad="38100" dist="38100" dir="2700000" algn="tl">
                    <a:srgbClr val="000000">
                      <a:alpha val="43137"/>
                    </a:srgbClr>
                  </a:outerShdw>
                </a:effectLst>
              </a:rPr>
              <a:t>Consider your social situation.</a:t>
            </a:r>
            <a:r>
              <a:rPr lang="en-US" sz="2800" dirty="0">
                <a:effectLst>
                  <a:outerShdw blurRad="38100" dist="38100" dir="2700000" algn="tl">
                    <a:srgbClr val="000000">
                      <a:alpha val="43137"/>
                    </a:srgbClr>
                  </a:outerShdw>
                </a:effectLst>
              </a:rPr>
              <a:t> Make it clear to your friends and family that you're not drinking alcohol. </a:t>
            </a:r>
            <a:r>
              <a:rPr lang="en-US" sz="2800" i="1" dirty="0">
                <a:effectLst>
                  <a:outerShdw blurRad="38100" dist="38100" dir="2700000" algn="tl">
                    <a:srgbClr val="000000">
                      <a:alpha val="43137"/>
                    </a:srgbClr>
                  </a:outerShdw>
                </a:effectLst>
              </a:rPr>
              <a:t>Develop a support system </a:t>
            </a:r>
            <a:r>
              <a:rPr lang="en-US" sz="2800" dirty="0">
                <a:effectLst>
                  <a:outerShdw blurRad="38100" dist="38100" dir="2700000" algn="tl">
                    <a:srgbClr val="000000">
                      <a:alpha val="43137"/>
                    </a:srgbClr>
                  </a:outerShdw>
                </a:effectLst>
              </a:rPr>
              <a:t>of friends and family who can support your recovery. You may need to </a:t>
            </a:r>
            <a:r>
              <a:rPr lang="en-US" sz="2800" b="1" dirty="0">
                <a:effectLst>
                  <a:outerShdw blurRad="38100" dist="38100" dir="2700000" algn="tl">
                    <a:srgbClr val="000000">
                      <a:alpha val="43137"/>
                    </a:srgbClr>
                  </a:outerShdw>
                </a:effectLst>
              </a:rPr>
              <a:t>distance yourself from friends and social situations that impair your recovery</a:t>
            </a:r>
            <a:r>
              <a:rPr lang="en-US" sz="2800" dirty="0">
                <a:effectLst/>
              </a:rPr>
              <a:t>.</a:t>
            </a:r>
          </a:p>
          <a:p>
            <a:pPr marL="0" indent="0">
              <a:buNone/>
            </a:pPr>
            <a:endParaRPr lang="en-US" sz="2800" dirty="0"/>
          </a:p>
        </p:txBody>
      </p:sp>
    </p:spTree>
    <p:extLst>
      <p:ext uri="{BB962C8B-B14F-4D97-AF65-F5344CB8AC3E}">
        <p14:creationId xmlns:p14="http://schemas.microsoft.com/office/powerpoint/2010/main" val="3828620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Develop healthy habits</a:t>
            </a:r>
            <a:endParaRPr lang="en-US" dirty="0"/>
          </a:p>
        </p:txBody>
      </p:sp>
      <p:sp>
        <p:nvSpPr>
          <p:cNvPr id="3" name="Content Placeholder 2"/>
          <p:cNvSpPr>
            <a:spLocks noGrp="1"/>
          </p:cNvSpPr>
          <p:nvPr>
            <p:ph idx="1"/>
          </p:nvPr>
        </p:nvSpPr>
        <p:spPr>
          <a:xfrm>
            <a:off x="228600" y="1981200"/>
            <a:ext cx="8610600" cy="4114800"/>
          </a:xfrm>
        </p:spPr>
        <p:txBody>
          <a:bodyPr/>
          <a:lstStyle/>
          <a:p>
            <a:r>
              <a:rPr lang="en-US" sz="2800" dirty="0">
                <a:effectLst>
                  <a:outerShdw blurRad="38100" dist="38100" dir="2700000" algn="tl">
                    <a:srgbClr val="000000">
                      <a:alpha val="43137"/>
                    </a:srgbClr>
                  </a:outerShdw>
                </a:effectLst>
              </a:rPr>
              <a:t>G</a:t>
            </a:r>
            <a:r>
              <a:rPr lang="en-US" sz="2800" dirty="0" smtClean="0">
                <a:effectLst>
                  <a:outerShdw blurRad="38100" dist="38100" dir="2700000" algn="tl">
                    <a:srgbClr val="000000">
                      <a:alpha val="43137"/>
                    </a:srgbClr>
                  </a:outerShdw>
                </a:effectLst>
              </a:rPr>
              <a:t>ood </a:t>
            </a:r>
            <a:r>
              <a:rPr lang="en-US" sz="2800" dirty="0">
                <a:effectLst>
                  <a:outerShdw blurRad="38100" dist="38100" dir="2700000" algn="tl">
                    <a:srgbClr val="000000">
                      <a:alpha val="43137"/>
                    </a:srgbClr>
                  </a:outerShdw>
                </a:effectLst>
              </a:rPr>
              <a:t>sleep, regular physical activity, managing stress more effectively and eating well all can make it easier for you to recover from alcohol use disorder.</a:t>
            </a:r>
          </a:p>
          <a:p>
            <a:pPr marL="0" indent="0">
              <a:buNone/>
            </a:pPr>
            <a:endParaRPr lang="en-US" sz="2800" dirty="0"/>
          </a:p>
        </p:txBody>
      </p:sp>
      <p:pic>
        <p:nvPicPr>
          <p:cNvPr id="4" name="Picture 3"/>
          <p:cNvPicPr>
            <a:picLocks noChangeAspect="1"/>
          </p:cNvPicPr>
          <p:nvPr/>
        </p:nvPicPr>
        <p:blipFill>
          <a:blip r:embed="rId2"/>
          <a:stretch>
            <a:fillRect/>
          </a:stretch>
        </p:blipFill>
        <p:spPr>
          <a:xfrm>
            <a:off x="3248025" y="3733800"/>
            <a:ext cx="2571750" cy="2571750"/>
          </a:xfrm>
          <a:prstGeom prst="rect">
            <a:avLst/>
          </a:prstGeom>
        </p:spPr>
      </p:pic>
    </p:spTree>
    <p:extLst>
      <p:ext uri="{BB962C8B-B14F-4D97-AF65-F5344CB8AC3E}">
        <p14:creationId xmlns:p14="http://schemas.microsoft.com/office/powerpoint/2010/main" val="774526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Do things that don't involve alcohol</a:t>
            </a:r>
            <a:endParaRPr lang="en-US" dirty="0"/>
          </a:p>
        </p:txBody>
      </p:sp>
      <p:sp>
        <p:nvSpPr>
          <p:cNvPr id="3" name="Content Placeholder 2"/>
          <p:cNvSpPr>
            <a:spLocks noGrp="1"/>
          </p:cNvSpPr>
          <p:nvPr>
            <p:ph idx="1"/>
          </p:nvPr>
        </p:nvSpPr>
        <p:spPr>
          <a:xfrm>
            <a:off x="228600" y="1981200"/>
            <a:ext cx="8229600" cy="4114800"/>
          </a:xfrm>
        </p:spPr>
        <p:txBody>
          <a:bodyPr/>
          <a:lstStyle/>
          <a:p>
            <a:r>
              <a:rPr lang="en-US" sz="2800" dirty="0" smtClean="0">
                <a:effectLst>
                  <a:outerShdw blurRad="38100" dist="38100" dir="2700000" algn="tl">
                    <a:srgbClr val="000000">
                      <a:alpha val="43137"/>
                    </a:srgbClr>
                  </a:outerShdw>
                </a:effectLst>
              </a:rPr>
              <a:t>You </a:t>
            </a:r>
            <a:r>
              <a:rPr lang="en-US" sz="2800" dirty="0">
                <a:effectLst>
                  <a:outerShdw blurRad="38100" dist="38100" dir="2700000" algn="tl">
                    <a:srgbClr val="000000">
                      <a:alpha val="43137"/>
                    </a:srgbClr>
                  </a:outerShdw>
                </a:effectLst>
              </a:rPr>
              <a:t>may find that many of your activities involve drinking. Replace them with hobbies or activities that are not centered around alcohol</a:t>
            </a:r>
            <a:r>
              <a:rPr lang="en-US" sz="2800" dirty="0" smtClean="0">
                <a:effectLst>
                  <a:outerShdw blurRad="38100" dist="38100" dir="2700000" algn="tl">
                    <a:srgbClr val="000000">
                      <a:alpha val="43137"/>
                    </a:srgbClr>
                  </a:outerShdw>
                </a:effectLst>
              </a:rPr>
              <a:t>.</a:t>
            </a:r>
          </a:p>
          <a:p>
            <a:r>
              <a:rPr lang="en-US" sz="2800" dirty="0" smtClean="0">
                <a:effectLst>
                  <a:outerShdw blurRad="38100" dist="38100" dir="2700000" algn="tl">
                    <a:srgbClr val="000000">
                      <a:alpha val="43137"/>
                    </a:srgbClr>
                  </a:outerShdw>
                </a:effectLst>
              </a:rPr>
              <a:t>This can be very challenging for someone who’s lifestyle has revolved around drinking.</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914650" y="4590111"/>
            <a:ext cx="2857500" cy="1895475"/>
          </a:xfrm>
          <a:prstGeom prst="rect">
            <a:avLst/>
          </a:prstGeom>
        </p:spPr>
      </p:pic>
    </p:spTree>
    <p:extLst>
      <p:ext uri="{BB962C8B-B14F-4D97-AF65-F5344CB8AC3E}">
        <p14:creationId xmlns:p14="http://schemas.microsoft.com/office/powerpoint/2010/main" val="744816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Groups</a:t>
            </a:r>
            <a:endParaRPr lang="en-US" dirty="0"/>
          </a:p>
        </p:txBody>
      </p:sp>
      <p:sp>
        <p:nvSpPr>
          <p:cNvPr id="3" name="Content Placeholder 2"/>
          <p:cNvSpPr>
            <a:spLocks noGrp="1"/>
          </p:cNvSpPr>
          <p:nvPr>
            <p:ph idx="1"/>
          </p:nvPr>
        </p:nvSpPr>
        <p:spPr>
          <a:xfrm>
            <a:off x="76200" y="1981200"/>
            <a:ext cx="8382000" cy="4114800"/>
          </a:xfrm>
        </p:spPr>
        <p:txBody>
          <a:bodyPr/>
          <a:lstStyle/>
          <a:p>
            <a:r>
              <a:rPr lang="en-US" sz="2800" b="1" dirty="0">
                <a:effectLst/>
              </a:rPr>
              <a:t>Alcoholics Anonymous</a:t>
            </a:r>
            <a:r>
              <a:rPr lang="en-US" sz="2800" b="1" dirty="0" smtClean="0">
                <a:effectLst/>
              </a:rPr>
              <a:t>.</a:t>
            </a:r>
            <a:r>
              <a:rPr lang="en-US" sz="2800" dirty="0" smtClean="0">
                <a:effectLst/>
              </a:rPr>
              <a:t> AA </a:t>
            </a:r>
            <a:r>
              <a:rPr lang="en-US" sz="2800" dirty="0">
                <a:effectLst/>
              </a:rPr>
              <a:t>is a self-help group of people recovering from alcoholism that offers a sober peer group built around 12 steps as an effective model for achieving total abstinence.</a:t>
            </a:r>
          </a:p>
          <a:p>
            <a:endParaRPr lang="en-US" sz="2800" dirty="0"/>
          </a:p>
        </p:txBody>
      </p:sp>
      <p:pic>
        <p:nvPicPr>
          <p:cNvPr id="4" name="Picture 3"/>
          <p:cNvPicPr>
            <a:picLocks noChangeAspect="1"/>
          </p:cNvPicPr>
          <p:nvPr/>
        </p:nvPicPr>
        <p:blipFill>
          <a:blip r:embed="rId2"/>
          <a:stretch>
            <a:fillRect/>
          </a:stretch>
        </p:blipFill>
        <p:spPr>
          <a:xfrm>
            <a:off x="3048000" y="4191000"/>
            <a:ext cx="2857500" cy="2143125"/>
          </a:xfrm>
          <a:prstGeom prst="rect">
            <a:avLst/>
          </a:prstGeom>
        </p:spPr>
      </p:pic>
    </p:spTree>
    <p:extLst>
      <p:ext uri="{BB962C8B-B14F-4D97-AF65-F5344CB8AC3E}">
        <p14:creationId xmlns:p14="http://schemas.microsoft.com/office/powerpoint/2010/main" val="1076533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Support Groups</a:t>
            </a:r>
            <a:endParaRPr lang="en-US" dirty="0"/>
          </a:p>
        </p:txBody>
      </p:sp>
      <p:sp>
        <p:nvSpPr>
          <p:cNvPr id="3" name="Content Placeholder 2"/>
          <p:cNvSpPr>
            <a:spLocks noGrp="1"/>
          </p:cNvSpPr>
          <p:nvPr>
            <p:ph idx="1"/>
          </p:nvPr>
        </p:nvSpPr>
        <p:spPr>
          <a:xfrm>
            <a:off x="228600" y="1981200"/>
            <a:ext cx="8686800" cy="4114800"/>
          </a:xfrm>
        </p:spPr>
        <p:txBody>
          <a:bodyPr/>
          <a:lstStyle/>
          <a:p>
            <a:r>
              <a:rPr lang="en-US" sz="2800" b="1" dirty="0">
                <a:effectLst/>
              </a:rPr>
              <a:t>Women for Sobriety.</a:t>
            </a:r>
            <a:r>
              <a:rPr lang="en-US" sz="2800" dirty="0">
                <a:effectLst/>
              </a:rPr>
              <a:t> Women for Sobriety is a nonprofit organization offering a self-help group program for women who want to overcome alcoholism and other addictions. It focuses on developing coping skills related to emotional and spiritual growth, self-esteem and a healthy lifestyle.</a:t>
            </a:r>
          </a:p>
          <a:p>
            <a:pPr marL="0" indent="0">
              <a:buNone/>
            </a:pPr>
            <a:endParaRPr lang="en-US" sz="2800" dirty="0"/>
          </a:p>
        </p:txBody>
      </p:sp>
      <p:pic>
        <p:nvPicPr>
          <p:cNvPr id="4" name="Picture 3"/>
          <p:cNvPicPr>
            <a:picLocks noChangeAspect="1"/>
          </p:cNvPicPr>
          <p:nvPr/>
        </p:nvPicPr>
        <p:blipFill>
          <a:blip r:embed="rId2"/>
          <a:stretch>
            <a:fillRect/>
          </a:stretch>
        </p:blipFill>
        <p:spPr>
          <a:xfrm>
            <a:off x="3490912" y="4721985"/>
            <a:ext cx="2162175" cy="2114550"/>
          </a:xfrm>
          <a:prstGeom prst="rect">
            <a:avLst/>
          </a:prstGeom>
        </p:spPr>
      </p:pic>
    </p:spTree>
    <p:extLst>
      <p:ext uri="{BB962C8B-B14F-4D97-AF65-F5344CB8AC3E}">
        <p14:creationId xmlns:p14="http://schemas.microsoft.com/office/powerpoint/2010/main" val="162765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Unhealthy alcohol use</a:t>
            </a:r>
            <a:endParaRPr lang="en-US" dirty="0"/>
          </a:p>
        </p:txBody>
      </p:sp>
      <p:sp>
        <p:nvSpPr>
          <p:cNvPr id="3" name="Content Placeholder 2"/>
          <p:cNvSpPr>
            <a:spLocks noGrp="1"/>
          </p:cNvSpPr>
          <p:nvPr>
            <p:ph idx="1"/>
          </p:nvPr>
        </p:nvSpPr>
        <p:spPr>
          <a:xfrm>
            <a:off x="228600" y="1981200"/>
            <a:ext cx="8229600" cy="4114800"/>
          </a:xfrm>
        </p:spPr>
        <p:txBody>
          <a:bodyPr/>
          <a:lstStyle/>
          <a:p>
            <a:r>
              <a:rPr lang="en-US" sz="2800" dirty="0">
                <a:effectLst>
                  <a:outerShdw blurRad="38100" dist="38100" dir="2700000" algn="tl">
                    <a:srgbClr val="000000">
                      <a:alpha val="43137"/>
                    </a:srgbClr>
                  </a:outerShdw>
                </a:effectLst>
              </a:rPr>
              <a:t>Unhealthy alcohol use includes any alcohol use that puts your health or safety at risk or causes other alcohol-related problems. </a:t>
            </a:r>
          </a:p>
        </p:txBody>
      </p:sp>
      <p:pic>
        <p:nvPicPr>
          <p:cNvPr id="5" name="Picture 4"/>
          <p:cNvPicPr>
            <a:picLocks noChangeAspect="1"/>
          </p:cNvPicPr>
          <p:nvPr/>
        </p:nvPicPr>
        <p:blipFill>
          <a:blip r:embed="rId2"/>
          <a:stretch>
            <a:fillRect/>
          </a:stretch>
        </p:blipFill>
        <p:spPr>
          <a:xfrm>
            <a:off x="2590800" y="3810000"/>
            <a:ext cx="3505200" cy="2474890"/>
          </a:xfrm>
          <a:prstGeom prst="rect">
            <a:avLst/>
          </a:prstGeom>
        </p:spPr>
      </p:pic>
    </p:spTree>
    <p:extLst>
      <p:ext uri="{BB962C8B-B14F-4D97-AF65-F5344CB8AC3E}">
        <p14:creationId xmlns:p14="http://schemas.microsoft.com/office/powerpoint/2010/main" val="22921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those living with an alcoholic</a:t>
            </a:r>
            <a:endParaRPr lang="en-US" dirty="0"/>
          </a:p>
        </p:txBody>
      </p:sp>
      <p:sp>
        <p:nvSpPr>
          <p:cNvPr id="3" name="Content Placeholder 2"/>
          <p:cNvSpPr>
            <a:spLocks noGrp="1"/>
          </p:cNvSpPr>
          <p:nvPr>
            <p:ph idx="1"/>
          </p:nvPr>
        </p:nvSpPr>
        <p:spPr>
          <a:xfrm>
            <a:off x="228600" y="1981200"/>
            <a:ext cx="8534400" cy="4114800"/>
          </a:xfrm>
        </p:spPr>
        <p:txBody>
          <a:bodyPr/>
          <a:lstStyle/>
          <a:p>
            <a:r>
              <a:rPr lang="en-US" sz="2800" b="1" dirty="0" smtClean="0">
                <a:effectLst/>
              </a:rPr>
              <a:t>Al-Anon.</a:t>
            </a:r>
            <a:r>
              <a:rPr lang="en-US" sz="2800" dirty="0">
                <a:effectLst/>
              </a:rPr>
              <a:t> Al-Anon is designed for people who are affected by someone else's alcoholism. </a:t>
            </a:r>
            <a:endParaRPr lang="en-US" sz="2800" dirty="0" smtClean="0">
              <a:effectLst/>
            </a:endParaRPr>
          </a:p>
          <a:p>
            <a:r>
              <a:rPr lang="en-US" sz="2800" b="1" dirty="0" err="1" smtClean="0">
                <a:effectLst/>
              </a:rPr>
              <a:t>Alateen</a:t>
            </a:r>
            <a:r>
              <a:rPr lang="en-US" sz="2800" b="1" dirty="0" smtClean="0">
                <a:effectLst/>
              </a:rPr>
              <a:t>. </a:t>
            </a:r>
            <a:r>
              <a:rPr lang="en-US" sz="2800" dirty="0" err="1" smtClean="0">
                <a:effectLst/>
              </a:rPr>
              <a:t>Alateen</a:t>
            </a:r>
            <a:r>
              <a:rPr lang="en-US" sz="2800" dirty="0" smtClean="0">
                <a:effectLst/>
              </a:rPr>
              <a:t> </a:t>
            </a:r>
            <a:r>
              <a:rPr lang="en-US" sz="2800" dirty="0">
                <a:effectLst/>
              </a:rPr>
              <a:t>groups are available for teenage children of those with alcoholism. In sharing their stories, family members gain a greater understanding of how the disease affects the entire family.</a:t>
            </a:r>
          </a:p>
          <a:p>
            <a:pPr marL="0" indent="0">
              <a:buNone/>
            </a:pPr>
            <a:r>
              <a:rPr lang="en-US" sz="2800" dirty="0">
                <a:effectLst/>
              </a:rPr>
              <a:t/>
            </a:r>
            <a:br>
              <a:rPr lang="en-US" sz="2800" dirty="0">
                <a:effectLst/>
              </a:rPr>
            </a:br>
            <a:endParaRPr lang="en-US" sz="2800" dirty="0"/>
          </a:p>
        </p:txBody>
      </p:sp>
      <p:pic>
        <p:nvPicPr>
          <p:cNvPr id="4" name="Picture 3"/>
          <p:cNvPicPr>
            <a:picLocks noChangeAspect="1"/>
          </p:cNvPicPr>
          <p:nvPr/>
        </p:nvPicPr>
        <p:blipFill>
          <a:blip r:embed="rId2"/>
          <a:stretch>
            <a:fillRect/>
          </a:stretch>
        </p:blipFill>
        <p:spPr>
          <a:xfrm>
            <a:off x="3598975" y="5029200"/>
            <a:ext cx="5133974" cy="1676400"/>
          </a:xfrm>
          <a:prstGeom prst="rect">
            <a:avLst/>
          </a:prstGeom>
        </p:spPr>
      </p:pic>
    </p:spTree>
    <p:extLst>
      <p:ext uri="{BB962C8B-B14F-4D97-AF65-F5344CB8AC3E}">
        <p14:creationId xmlns:p14="http://schemas.microsoft.com/office/powerpoint/2010/main" val="3437836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How to help someone with an alcohol problem</a:t>
            </a:r>
          </a:p>
        </p:txBody>
      </p:sp>
      <p:sp>
        <p:nvSpPr>
          <p:cNvPr id="16387" name="Rectangle 3"/>
          <p:cNvSpPr>
            <a:spLocks noGrp="1" noChangeArrowheads="1"/>
          </p:cNvSpPr>
          <p:nvPr>
            <p:ph type="body" idx="1"/>
          </p:nvPr>
        </p:nvSpPr>
        <p:spPr/>
        <p:txBody>
          <a:bodyPr/>
          <a:lstStyle/>
          <a:p>
            <a:pPr eaLnBrk="1" hangingPunct="1"/>
            <a:r>
              <a:rPr lang="en-US" altLang="en-US" dirty="0" smtClean="0"/>
              <a:t>See p. 341 in packet</a:t>
            </a:r>
          </a:p>
        </p:txBody>
      </p:sp>
      <p:pic>
        <p:nvPicPr>
          <p:cNvPr id="163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3761" y="28194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6538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br>
              <a:rPr lang="en-US" dirty="0" smtClean="0"/>
            </a:br>
            <a:endParaRPr lang="en-US" dirty="0"/>
          </a:p>
        </p:txBody>
      </p:sp>
      <p:sp>
        <p:nvSpPr>
          <p:cNvPr id="3" name="Content Placeholder 2"/>
          <p:cNvSpPr>
            <a:spLocks noGrp="1"/>
          </p:cNvSpPr>
          <p:nvPr>
            <p:ph idx="1"/>
          </p:nvPr>
        </p:nvSpPr>
        <p:spPr/>
        <p:txBody>
          <a:bodyPr/>
          <a:lstStyle/>
          <a:p>
            <a:r>
              <a:rPr lang="en-US" sz="2800" dirty="0" smtClean="0"/>
              <a:t>PsychCentral.com</a:t>
            </a:r>
          </a:p>
          <a:p>
            <a:r>
              <a:rPr lang="en-US" sz="2800" dirty="0" smtClean="0"/>
              <a:t>MayoClinic.org</a:t>
            </a:r>
            <a:endParaRPr lang="en-US" sz="2800" dirty="0"/>
          </a:p>
        </p:txBody>
      </p:sp>
    </p:spTree>
    <p:extLst>
      <p:ext uri="{BB962C8B-B14F-4D97-AF65-F5344CB8AC3E}">
        <p14:creationId xmlns:p14="http://schemas.microsoft.com/office/powerpoint/2010/main" val="176515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Binge drinking</a:t>
            </a:r>
            <a:endParaRPr lang="en-US" dirty="0"/>
          </a:p>
        </p:txBody>
      </p:sp>
      <p:sp>
        <p:nvSpPr>
          <p:cNvPr id="3" name="Content Placeholder 2"/>
          <p:cNvSpPr>
            <a:spLocks noGrp="1"/>
          </p:cNvSpPr>
          <p:nvPr>
            <p:ph idx="1"/>
          </p:nvPr>
        </p:nvSpPr>
        <p:spPr>
          <a:xfrm>
            <a:off x="0" y="1981200"/>
            <a:ext cx="8991600" cy="4114800"/>
          </a:xfrm>
        </p:spPr>
        <p:txBody>
          <a:bodyPr/>
          <a:lstStyle/>
          <a:p>
            <a:r>
              <a:rPr lang="en-US" sz="2800" dirty="0">
                <a:effectLst>
                  <a:outerShdw blurRad="38100" dist="38100" dir="2700000" algn="tl">
                    <a:srgbClr val="000000">
                      <a:alpha val="43137"/>
                    </a:srgbClr>
                  </a:outerShdw>
                </a:effectLst>
              </a:rPr>
              <a:t>It also includes binge drinking </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 pattern of drinking where </a:t>
            </a:r>
            <a:r>
              <a:rPr lang="en-US" sz="2800" b="1" dirty="0">
                <a:effectLst>
                  <a:outerShdw blurRad="38100" dist="38100" dir="2700000" algn="tl">
                    <a:srgbClr val="000000">
                      <a:alpha val="43137"/>
                    </a:srgbClr>
                  </a:outerShdw>
                </a:effectLst>
              </a:rPr>
              <a:t>a male consumes five or more drinks within two hours </a:t>
            </a:r>
            <a:r>
              <a:rPr lang="en-US" sz="2800" dirty="0">
                <a:effectLst>
                  <a:outerShdw blurRad="38100" dist="38100" dir="2700000" algn="tl">
                    <a:srgbClr val="000000">
                      <a:alpha val="43137"/>
                    </a:srgbClr>
                  </a:outerShdw>
                </a:effectLst>
              </a:rPr>
              <a:t>or a </a:t>
            </a:r>
            <a:r>
              <a:rPr lang="en-US" sz="2800" b="1" dirty="0">
                <a:effectLst>
                  <a:outerShdw blurRad="38100" dist="38100" dir="2700000" algn="tl">
                    <a:srgbClr val="000000">
                      <a:alpha val="43137"/>
                    </a:srgbClr>
                  </a:outerShdw>
                </a:effectLst>
              </a:rPr>
              <a:t>female downs at least four drinks within two hours. </a:t>
            </a:r>
            <a:endParaRPr lang="en-US" sz="2800" b="1"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Binge </a:t>
            </a:r>
            <a:r>
              <a:rPr lang="en-US" sz="2800" dirty="0">
                <a:effectLst>
                  <a:outerShdw blurRad="38100" dist="38100" dir="2700000" algn="tl">
                    <a:srgbClr val="000000">
                      <a:alpha val="43137"/>
                    </a:srgbClr>
                  </a:outerShdw>
                </a:effectLst>
              </a:rPr>
              <a:t>drinking causes significant health and safety risks.</a:t>
            </a:r>
          </a:p>
          <a:p>
            <a:endParaRPr lang="en-US" sz="2800" dirty="0"/>
          </a:p>
        </p:txBody>
      </p:sp>
      <p:pic>
        <p:nvPicPr>
          <p:cNvPr id="4" name="Picture 3"/>
          <p:cNvPicPr>
            <a:picLocks noChangeAspect="1"/>
          </p:cNvPicPr>
          <p:nvPr/>
        </p:nvPicPr>
        <p:blipFill>
          <a:blip r:embed="rId2"/>
          <a:stretch>
            <a:fillRect/>
          </a:stretch>
        </p:blipFill>
        <p:spPr>
          <a:xfrm>
            <a:off x="3048000" y="4583671"/>
            <a:ext cx="3581400" cy="1893329"/>
          </a:xfrm>
          <a:prstGeom prst="rect">
            <a:avLst/>
          </a:prstGeom>
        </p:spPr>
      </p:pic>
    </p:spTree>
    <p:extLst>
      <p:ext uri="{BB962C8B-B14F-4D97-AF65-F5344CB8AC3E}">
        <p14:creationId xmlns:p14="http://schemas.microsoft.com/office/powerpoint/2010/main" val="364843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a disorder due to a substance</a:t>
            </a:r>
            <a:endParaRPr lang="en-US" dirty="0"/>
          </a:p>
        </p:txBody>
      </p:sp>
      <p:sp>
        <p:nvSpPr>
          <p:cNvPr id="3" name="Content Placeholder 2"/>
          <p:cNvSpPr>
            <a:spLocks noGrp="1"/>
          </p:cNvSpPr>
          <p:nvPr>
            <p:ph idx="1"/>
          </p:nvPr>
        </p:nvSpPr>
        <p:spPr>
          <a:xfrm>
            <a:off x="76200" y="1981200"/>
            <a:ext cx="8382000" cy="4114800"/>
          </a:xfrm>
        </p:spPr>
        <p:txBody>
          <a:bodyPr/>
          <a:lstStyle/>
          <a:p>
            <a:r>
              <a:rPr lang="en-US" sz="2800" dirty="0">
                <a:effectLst>
                  <a:outerShdw blurRad="38100" dist="38100" dir="2700000" algn="tl">
                    <a:srgbClr val="000000">
                      <a:alpha val="43137"/>
                    </a:srgbClr>
                  </a:outerShdw>
                </a:effectLst>
              </a:rPr>
              <a:t>The DSM-5 states that in order for a person to be diagnosed with a disorder due to a substance, they must display </a:t>
            </a:r>
            <a:r>
              <a:rPr lang="en-US" sz="2800" b="1" dirty="0">
                <a:effectLst>
                  <a:outerShdw blurRad="38100" dist="38100" dir="2700000" algn="tl">
                    <a:srgbClr val="000000">
                      <a:alpha val="43137"/>
                    </a:srgbClr>
                  </a:outerShdw>
                </a:effectLst>
              </a:rPr>
              <a:t>2 of the following 11 symptoms within 12-months:</a:t>
            </a:r>
          </a:p>
        </p:txBody>
      </p:sp>
      <p:pic>
        <p:nvPicPr>
          <p:cNvPr id="4" name="Picture 3"/>
          <p:cNvPicPr>
            <a:picLocks noChangeAspect="1"/>
          </p:cNvPicPr>
          <p:nvPr/>
        </p:nvPicPr>
        <p:blipFill>
          <a:blip r:embed="rId2"/>
          <a:stretch>
            <a:fillRect/>
          </a:stretch>
        </p:blipFill>
        <p:spPr>
          <a:xfrm>
            <a:off x="2743200" y="4038600"/>
            <a:ext cx="3505200" cy="2286000"/>
          </a:xfrm>
          <a:prstGeom prst="rect">
            <a:avLst/>
          </a:prstGeom>
        </p:spPr>
      </p:pic>
    </p:spTree>
    <p:extLst>
      <p:ext uri="{BB962C8B-B14F-4D97-AF65-F5344CB8AC3E}">
        <p14:creationId xmlns:p14="http://schemas.microsoft.com/office/powerpoint/2010/main" val="314858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533400"/>
            <a:ext cx="8991600" cy="5562600"/>
          </a:xfrm>
        </p:spPr>
        <p:txBody>
          <a:bodyPr/>
          <a:lstStyle/>
          <a:p>
            <a:r>
              <a:rPr lang="en-US" sz="2800" dirty="0">
                <a:effectLst>
                  <a:outerShdw blurRad="38100" dist="38100" dir="2700000" algn="tl">
                    <a:srgbClr val="000000">
                      <a:alpha val="43137"/>
                    </a:srgbClr>
                  </a:outerShdw>
                </a:effectLst>
              </a:rPr>
              <a:t>Consuming more alcohol or other substance than originally </a:t>
            </a:r>
            <a:r>
              <a:rPr lang="en-US" sz="2800" dirty="0" smtClean="0">
                <a:effectLst>
                  <a:outerShdw blurRad="38100" dist="38100" dir="2700000" algn="tl">
                    <a:srgbClr val="000000">
                      <a:alpha val="43137"/>
                    </a:srgbClr>
                  </a:outerShdw>
                </a:effectLst>
              </a:rPr>
              <a:t>planned</a:t>
            </a:r>
          </a:p>
          <a:p>
            <a:pPr marL="0" indent="0">
              <a:buNone/>
            </a:pPr>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Worrying about stopping or consistently failed efforts to control one’s use</a:t>
            </a:r>
          </a:p>
          <a:p>
            <a:r>
              <a:rPr lang="en-US" sz="2800" dirty="0">
                <a:effectLst>
                  <a:outerShdw blurRad="38100" dist="38100" dir="2700000" algn="tl">
                    <a:srgbClr val="000000">
                      <a:alpha val="43137"/>
                    </a:srgbClr>
                  </a:outerShdw>
                </a:effectLst>
              </a:rPr>
              <a:t>Spending a large amount of time using drugs/alcohol, or doing whatever is needed to obtain them</a:t>
            </a:r>
          </a:p>
          <a:p>
            <a:r>
              <a:rPr lang="en-US" sz="2800" dirty="0">
                <a:effectLst>
                  <a:outerShdw blurRad="38100" dist="38100" dir="2700000" algn="tl">
                    <a:srgbClr val="000000">
                      <a:alpha val="43137"/>
                    </a:srgbClr>
                  </a:outerShdw>
                </a:effectLst>
              </a:rPr>
              <a:t>Use of the substance results in failure to “fulfill major role obligations” such as at home, work, or school.</a:t>
            </a:r>
          </a:p>
          <a:p>
            <a:endParaRPr lang="en-US" sz="2800" dirty="0"/>
          </a:p>
        </p:txBody>
      </p:sp>
      <p:pic>
        <p:nvPicPr>
          <p:cNvPr id="2" name="Picture 1"/>
          <p:cNvPicPr>
            <a:picLocks noChangeAspect="1"/>
          </p:cNvPicPr>
          <p:nvPr/>
        </p:nvPicPr>
        <p:blipFill>
          <a:blip r:embed="rId2"/>
          <a:stretch>
            <a:fillRect/>
          </a:stretch>
        </p:blipFill>
        <p:spPr>
          <a:xfrm>
            <a:off x="2971800" y="5029200"/>
            <a:ext cx="2847975" cy="1600200"/>
          </a:xfrm>
          <a:prstGeom prst="rect">
            <a:avLst/>
          </a:prstGeom>
        </p:spPr>
      </p:pic>
    </p:spTree>
    <p:extLst>
      <p:ext uri="{BB962C8B-B14F-4D97-AF65-F5344CB8AC3E}">
        <p14:creationId xmlns:p14="http://schemas.microsoft.com/office/powerpoint/2010/main" val="2228533233"/>
      </p:ext>
    </p:extLst>
  </p:cSld>
  <p:clrMapOvr>
    <a:masterClrMapping/>
  </p:clrMapOvr>
</p:sld>
</file>

<file path=ppt/theme/theme1.xml><?xml version="1.0" encoding="utf-8"?>
<a:theme xmlns:a="http://schemas.openxmlformats.org/drawingml/2006/main" name="Office Theme">
  <a:themeElements>
    <a:clrScheme name="Office Theme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A1D3E5-98BB-4A56-8979-BA5C964ED8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Whirlpool design slides</Template>
  <TotalTime>6</TotalTime>
  <Words>2424</Words>
  <Application>Microsoft Office PowerPoint</Application>
  <PresentationFormat>On-screen Show (4:3)</PresentationFormat>
  <Paragraphs>173</Paragraphs>
  <Slides>62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Tahoma</vt:lpstr>
      <vt:lpstr>Times New Roman</vt:lpstr>
      <vt:lpstr>Office Theme</vt:lpstr>
      <vt:lpstr>Substance and Alcohol Related Disorders</vt:lpstr>
      <vt:lpstr>What is a Substance Use Disorder?</vt:lpstr>
      <vt:lpstr>PowerPoint Presentation</vt:lpstr>
      <vt:lpstr>Similarities between alcohol and other substance use</vt:lpstr>
      <vt:lpstr>Alcohol Use Disorder</vt:lpstr>
      <vt:lpstr>Unhealthy alcohol use</vt:lpstr>
      <vt:lpstr>Binge drinking</vt:lpstr>
      <vt:lpstr>Symptoms of a disorder due to a substance</vt:lpstr>
      <vt:lpstr>PowerPoint Presentation</vt:lpstr>
      <vt:lpstr>PowerPoint Presentation</vt:lpstr>
      <vt:lpstr>PowerPoint Presentation</vt:lpstr>
      <vt:lpstr>What is a blackout?</vt:lpstr>
      <vt:lpstr>What is tolerance?</vt:lpstr>
      <vt:lpstr>What is withdrawal?</vt:lpstr>
      <vt:lpstr>Alcohol Withdrawal</vt:lpstr>
      <vt:lpstr>As bad as heroin withdrawal?</vt:lpstr>
      <vt:lpstr>What is considered one drink?</vt:lpstr>
      <vt:lpstr>Moderate vs. “Problem” drinking</vt:lpstr>
      <vt:lpstr>When does drinking become a problem?</vt:lpstr>
      <vt:lpstr>How do you know when you are on the  “road to alcoholism”?  </vt:lpstr>
      <vt:lpstr>PowerPoint Presentation</vt:lpstr>
      <vt:lpstr>Stereotype of an “Alcoholic”</vt:lpstr>
      <vt:lpstr>Denial</vt:lpstr>
      <vt:lpstr>What causes alcohol use disorder?</vt:lpstr>
      <vt:lpstr>Genetic Predisposition</vt:lpstr>
      <vt:lpstr>Your Brain Actually Changes</vt:lpstr>
      <vt:lpstr>Risk Factors for Alcohol Use Disorder</vt:lpstr>
      <vt:lpstr>Age</vt:lpstr>
      <vt:lpstr>Family History</vt:lpstr>
      <vt:lpstr>Depression and other mental health problems</vt:lpstr>
      <vt:lpstr>Social and cultural factors</vt:lpstr>
      <vt:lpstr>A Depressant</vt:lpstr>
      <vt:lpstr>Physical Effects</vt:lpstr>
      <vt:lpstr>Impact on Your Safety</vt:lpstr>
      <vt:lpstr>Other Dangers</vt:lpstr>
      <vt:lpstr>Impact on your health </vt:lpstr>
      <vt:lpstr>Is addiction a choice or a disease?</vt:lpstr>
      <vt:lpstr>Why do we blame addicts?</vt:lpstr>
      <vt:lpstr>Dependence is not a choice</vt:lpstr>
      <vt:lpstr>PowerPoint Presentation</vt:lpstr>
      <vt:lpstr>Secret Disease</vt:lpstr>
      <vt:lpstr>Judgment and  Shame</vt:lpstr>
      <vt:lpstr>Self-Hatred</vt:lpstr>
      <vt:lpstr>Prison instead of Treatment</vt:lpstr>
      <vt:lpstr>No one wins</vt:lpstr>
      <vt:lpstr>Shifting Attitudes?</vt:lpstr>
      <vt:lpstr>Treatment</vt:lpstr>
      <vt:lpstr>Detox and withdrawal</vt:lpstr>
      <vt:lpstr>Other Treatment</vt:lpstr>
      <vt:lpstr>Continuing Support</vt:lpstr>
      <vt:lpstr>Alcoholics Anonymous (AA)</vt:lpstr>
      <vt:lpstr>Sobriety</vt:lpstr>
      <vt:lpstr>A Lifelong  Struggle</vt:lpstr>
      <vt:lpstr>Residential treatment programs </vt:lpstr>
      <vt:lpstr>Staying Clean &amp; Sober</vt:lpstr>
      <vt:lpstr>Develop healthy habits</vt:lpstr>
      <vt:lpstr>Do things that don't involve alcohol</vt:lpstr>
      <vt:lpstr>Support Groups</vt:lpstr>
      <vt:lpstr>Other Support Groups</vt:lpstr>
      <vt:lpstr>Support for those living with an alcoholic</vt:lpstr>
      <vt:lpstr>How to help someone with an alcohol problem</vt:lpstr>
      <vt:lpstr>Sources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and Alcohol Related Disorders</dc:title>
  <dc:creator>Erik Ljungberg</dc:creator>
  <cp:keywords/>
  <cp:lastModifiedBy>Erik Ljungberg</cp:lastModifiedBy>
  <cp:revision>2</cp:revision>
  <cp:lastPrinted>1601-01-01T00:00:00Z</cp:lastPrinted>
  <dcterms:created xsi:type="dcterms:W3CDTF">2015-09-07T20:08:54Z</dcterms:created>
  <dcterms:modified xsi:type="dcterms:W3CDTF">2015-12-06T15:13:10Z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TC010690981033</vt:lpwstr>
  </property>
</Properties>
</file>