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9/10/2015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5577840" cy="1463040"/>
          </a:xfrm>
        </p:spPr>
        <p:txBody>
          <a:bodyPr/>
          <a:lstStyle/>
          <a:p>
            <a:r>
              <a:rPr lang="en-US" dirty="0" smtClean="0"/>
              <a:t>Alzheimer’s Disease</a:t>
            </a:r>
            <a:endParaRPr lang="en-US" dirty="0"/>
          </a:p>
        </p:txBody>
      </p:sp>
      <p:sp>
        <p:nvSpPr>
          <p:cNvPr id="3" name="Subtitle 2"/>
          <p:cNvSpPr>
            <a:spLocks noGrp="1"/>
          </p:cNvSpPr>
          <p:nvPr>
            <p:ph type="subTitle"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7518401" y="4736355"/>
            <a:ext cx="3535679" cy="1887965"/>
          </a:xfrm>
          <a:prstGeom prst="rect">
            <a:avLst/>
          </a:prstGeom>
        </p:spPr>
      </p:pic>
    </p:spTree>
    <p:extLst>
      <p:ext uri="{BB962C8B-B14F-4D97-AF65-F5344CB8AC3E}">
        <p14:creationId xmlns:p14="http://schemas.microsoft.com/office/powerpoint/2010/main" val="2911750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0" y="274638"/>
            <a:ext cx="8432800" cy="1143000"/>
          </a:xfrm>
        </p:spPr>
        <p:txBody>
          <a:bodyPr>
            <a:normAutofit fontScale="90000"/>
          </a:bodyPr>
          <a:lstStyle/>
          <a:p>
            <a:r>
              <a:rPr lang="en-US" dirty="0" smtClean="0"/>
              <a:t>Making Judgments &amp; Decisions and Planning &amp; performing familiar tasks</a:t>
            </a:r>
            <a:endParaRPr lang="en-US" dirty="0"/>
          </a:p>
        </p:txBody>
      </p:sp>
      <p:sp>
        <p:nvSpPr>
          <p:cNvPr id="3" name="Content Placeholder 2"/>
          <p:cNvSpPr>
            <a:spLocks noGrp="1"/>
          </p:cNvSpPr>
          <p:nvPr>
            <p:ph idx="1"/>
          </p:nvPr>
        </p:nvSpPr>
        <p:spPr>
          <a:xfrm>
            <a:off x="1778000" y="1600201"/>
            <a:ext cx="8890000" cy="4525963"/>
          </a:xfrm>
        </p:spPr>
        <p:txBody>
          <a:bodyPr>
            <a:normAutofit/>
          </a:bodyPr>
          <a:lstStyle/>
          <a:p>
            <a:r>
              <a:rPr lang="en-US" sz="2800" b="1" i="1" dirty="0"/>
              <a:t>Responding effectively </a:t>
            </a:r>
            <a:r>
              <a:rPr lang="en-US" sz="2800" b="1" dirty="0"/>
              <a:t>to everyday problems</a:t>
            </a:r>
            <a:r>
              <a:rPr lang="en-US" sz="2800" dirty="0"/>
              <a:t>, such as food burning on the stove or unexpected driving situations, </a:t>
            </a:r>
            <a:r>
              <a:rPr lang="en-US" sz="2800" b="1" dirty="0"/>
              <a:t>becomes increasingly </a:t>
            </a:r>
            <a:r>
              <a:rPr lang="en-US" sz="2800" b="1" i="1" dirty="0"/>
              <a:t>challenging</a:t>
            </a:r>
            <a:r>
              <a:rPr lang="en-US" sz="2800" dirty="0"/>
              <a:t>.</a:t>
            </a:r>
          </a:p>
          <a:p>
            <a:r>
              <a:rPr lang="en-US" sz="2800" b="1" i="1" dirty="0"/>
              <a:t>Once-routine activities </a:t>
            </a:r>
            <a:r>
              <a:rPr lang="en-US" sz="2800" b="1" dirty="0"/>
              <a:t>that require sequential steps</a:t>
            </a:r>
            <a:r>
              <a:rPr lang="en-US" sz="2800" dirty="0"/>
              <a:t>, such as planning and cooking a meal or playing a favorite game, </a:t>
            </a:r>
            <a:r>
              <a:rPr lang="en-US" sz="2800" b="1" dirty="0"/>
              <a:t>become a struggle </a:t>
            </a:r>
            <a:r>
              <a:rPr lang="en-US" sz="2800" dirty="0"/>
              <a:t>as the disease progresses.</a:t>
            </a:r>
          </a:p>
          <a:p>
            <a:r>
              <a:rPr lang="en-US" sz="2800" b="1" dirty="0"/>
              <a:t>Eventually</a:t>
            </a:r>
            <a:r>
              <a:rPr lang="en-US" sz="2800" dirty="0"/>
              <a:t>, people with advanced Alzheimer’s </a:t>
            </a:r>
            <a:r>
              <a:rPr lang="en-US" sz="2800" b="1" dirty="0"/>
              <a:t>may</a:t>
            </a:r>
            <a:r>
              <a:rPr lang="en-US" sz="2800" dirty="0"/>
              <a:t> </a:t>
            </a:r>
            <a:r>
              <a:rPr lang="en-US" sz="2800" b="1" i="1" dirty="0"/>
              <a:t>forget how to perform basic tasks </a:t>
            </a:r>
            <a:r>
              <a:rPr lang="en-US" sz="2800" dirty="0"/>
              <a:t>such as dressing and bathing</a:t>
            </a:r>
          </a:p>
        </p:txBody>
      </p:sp>
    </p:spTree>
    <p:extLst>
      <p:ext uri="{BB962C8B-B14F-4D97-AF65-F5344CB8AC3E}">
        <p14:creationId xmlns:p14="http://schemas.microsoft.com/office/powerpoint/2010/main" val="58915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45950"/>
          </a:xfrm>
        </p:spPr>
        <p:txBody>
          <a:bodyPr>
            <a:normAutofit/>
          </a:bodyPr>
          <a:lstStyle/>
          <a:p>
            <a:r>
              <a:rPr lang="en-US" dirty="0" smtClean="0"/>
              <a:t>Changes in Personality &amp; Behavior</a:t>
            </a:r>
            <a:endParaRPr lang="en-US" dirty="0"/>
          </a:p>
        </p:txBody>
      </p:sp>
      <p:sp>
        <p:nvSpPr>
          <p:cNvPr id="3" name="Content Placeholder 2"/>
          <p:cNvSpPr>
            <a:spLocks noGrp="1"/>
          </p:cNvSpPr>
          <p:nvPr>
            <p:ph idx="1"/>
          </p:nvPr>
        </p:nvSpPr>
        <p:spPr>
          <a:xfrm>
            <a:off x="1703294" y="1120589"/>
            <a:ext cx="8507506" cy="5005575"/>
          </a:xfrm>
        </p:spPr>
        <p:txBody>
          <a:bodyPr>
            <a:normAutofit lnSpcReduction="10000"/>
          </a:bodyPr>
          <a:lstStyle/>
          <a:p>
            <a:r>
              <a:rPr lang="en-US" sz="2800" dirty="0"/>
              <a:t>Brain changes that occur in AD can </a:t>
            </a:r>
            <a:r>
              <a:rPr lang="en-US" sz="2800" b="1" i="1" dirty="0"/>
              <a:t>affect the way you act and how you feel</a:t>
            </a:r>
            <a:r>
              <a:rPr lang="en-US" sz="2800" dirty="0"/>
              <a:t>. People with Alzheimer’s may feel:</a:t>
            </a:r>
          </a:p>
          <a:p>
            <a:endParaRPr lang="en-US" sz="2800" dirty="0"/>
          </a:p>
          <a:p>
            <a:r>
              <a:rPr lang="en-US" sz="2800" dirty="0"/>
              <a:t>Depression				Anxiety</a:t>
            </a:r>
          </a:p>
          <a:p>
            <a:r>
              <a:rPr lang="en-US" sz="2800" dirty="0"/>
              <a:t>Social Withdrawal		</a:t>
            </a:r>
            <a:r>
              <a:rPr lang="en-US" sz="2800" dirty="0" smtClean="0"/>
              <a:t>         Mood </a:t>
            </a:r>
            <a:r>
              <a:rPr lang="en-US" sz="2800" dirty="0"/>
              <a:t>Swings</a:t>
            </a:r>
          </a:p>
          <a:p>
            <a:r>
              <a:rPr lang="en-US" sz="2800" dirty="0"/>
              <a:t>Distrust in others		</a:t>
            </a:r>
            <a:r>
              <a:rPr lang="en-US" sz="2800" dirty="0" smtClean="0"/>
              <a:t>           Changes </a:t>
            </a:r>
            <a:r>
              <a:rPr lang="en-US" sz="2800" dirty="0"/>
              <a:t>in sleeping habits</a:t>
            </a:r>
          </a:p>
          <a:p>
            <a:r>
              <a:rPr lang="en-US" sz="2800" dirty="0"/>
              <a:t>Irritability and aggressiveness	    Wandering</a:t>
            </a:r>
          </a:p>
          <a:p>
            <a:r>
              <a:rPr lang="en-US" sz="2800" dirty="0"/>
              <a:t>Loss of inhibitions		</a:t>
            </a:r>
          </a:p>
          <a:p>
            <a:r>
              <a:rPr lang="en-US" sz="2800" dirty="0"/>
              <a:t>Delusions, such as believing something has been stolen</a:t>
            </a:r>
          </a:p>
        </p:txBody>
      </p:sp>
    </p:spTree>
    <p:extLst>
      <p:ext uri="{BB962C8B-B14F-4D97-AF65-F5344CB8AC3E}">
        <p14:creationId xmlns:p14="http://schemas.microsoft.com/office/powerpoint/2010/main" val="4667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96538"/>
          </a:xfrm>
        </p:spPr>
        <p:txBody>
          <a:bodyPr>
            <a:normAutofit fontScale="90000"/>
          </a:bodyPr>
          <a:lstStyle/>
          <a:p>
            <a:r>
              <a:rPr lang="en-US" dirty="0" smtClean="0"/>
              <a:t>Some hope</a:t>
            </a:r>
            <a:endParaRPr lang="en-US" dirty="0"/>
          </a:p>
        </p:txBody>
      </p:sp>
      <p:sp>
        <p:nvSpPr>
          <p:cNvPr id="3" name="Content Placeholder 2"/>
          <p:cNvSpPr>
            <a:spLocks noGrp="1"/>
          </p:cNvSpPr>
          <p:nvPr>
            <p:ph idx="1"/>
          </p:nvPr>
        </p:nvSpPr>
        <p:spPr>
          <a:xfrm>
            <a:off x="304800" y="971177"/>
            <a:ext cx="10139082" cy="5154987"/>
          </a:xfrm>
        </p:spPr>
        <p:txBody>
          <a:bodyPr>
            <a:normAutofit/>
          </a:bodyPr>
          <a:lstStyle/>
          <a:p>
            <a:r>
              <a:rPr lang="en-US" sz="2800" b="1" dirty="0"/>
              <a:t>Many important skills are </a:t>
            </a:r>
            <a:r>
              <a:rPr lang="en-US" sz="2800" b="1" i="1" dirty="0"/>
              <a:t>not lost until very late </a:t>
            </a:r>
            <a:r>
              <a:rPr lang="en-US" sz="2800" b="1" dirty="0"/>
              <a:t>in the disease</a:t>
            </a:r>
            <a:r>
              <a:rPr lang="en-US" sz="2800" dirty="0"/>
              <a:t>.</a:t>
            </a:r>
          </a:p>
          <a:p>
            <a:r>
              <a:rPr lang="en-US" sz="2800" dirty="0"/>
              <a:t>These include the ability to read, dance and sing, enjoy old music, engage in hobbies and crafts, tell stories, and reminisce.</a:t>
            </a:r>
          </a:p>
          <a:p>
            <a:r>
              <a:rPr lang="en-US" sz="2800" b="1" dirty="0"/>
              <a:t>This is because information, skills, and habits </a:t>
            </a:r>
            <a:r>
              <a:rPr lang="en-US" sz="2800" b="1" i="1" dirty="0"/>
              <a:t>learned early in life </a:t>
            </a:r>
            <a:r>
              <a:rPr lang="en-US" sz="2800" b="1" dirty="0"/>
              <a:t>are among the last abilities to be lost as the disease progresses</a:t>
            </a:r>
            <a:r>
              <a:rPr lang="en-US" sz="2800" dirty="0"/>
              <a:t>. </a:t>
            </a:r>
          </a:p>
          <a:p>
            <a:r>
              <a:rPr lang="en-US" sz="2800" i="1" dirty="0"/>
              <a:t>Capitalizing on these abilities </a:t>
            </a:r>
            <a:r>
              <a:rPr lang="en-US" sz="2800" dirty="0"/>
              <a:t>can allow you to continue to have successes and maintain a high quality of life even when you are into the moderate phase of the disease.</a:t>
            </a:r>
          </a:p>
        </p:txBody>
      </p:sp>
      <p:pic>
        <p:nvPicPr>
          <p:cNvPr id="4" name="Picture 3"/>
          <p:cNvPicPr>
            <a:picLocks noChangeAspect="1"/>
          </p:cNvPicPr>
          <p:nvPr/>
        </p:nvPicPr>
        <p:blipFill>
          <a:blip r:embed="rId2"/>
          <a:stretch>
            <a:fillRect/>
          </a:stretch>
        </p:blipFill>
        <p:spPr>
          <a:xfrm>
            <a:off x="7664302" y="4795521"/>
            <a:ext cx="2546498" cy="1554164"/>
          </a:xfrm>
          <a:prstGeom prst="rect">
            <a:avLst/>
          </a:prstGeom>
        </p:spPr>
      </p:pic>
    </p:spTree>
    <p:extLst>
      <p:ext uri="{BB962C8B-B14F-4D97-AF65-F5344CB8AC3E}">
        <p14:creationId xmlns:p14="http://schemas.microsoft.com/office/powerpoint/2010/main" val="855968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45440"/>
            <a:ext cx="9720072" cy="1739392"/>
          </a:xfrm>
        </p:spPr>
        <p:txBody>
          <a:bodyPr/>
          <a:lstStyle/>
          <a:p>
            <a:r>
              <a:rPr lang="en-US" dirty="0" smtClean="0"/>
              <a:t>Causes</a:t>
            </a:r>
            <a:endParaRPr lang="en-US" dirty="0"/>
          </a:p>
        </p:txBody>
      </p:sp>
      <p:sp>
        <p:nvSpPr>
          <p:cNvPr id="3" name="Content Placeholder 2"/>
          <p:cNvSpPr>
            <a:spLocks noGrp="1"/>
          </p:cNvSpPr>
          <p:nvPr>
            <p:ph idx="1"/>
          </p:nvPr>
        </p:nvSpPr>
        <p:spPr>
          <a:xfrm>
            <a:off x="1718236" y="1869440"/>
            <a:ext cx="8949765" cy="4256724"/>
          </a:xfrm>
        </p:spPr>
        <p:txBody>
          <a:bodyPr>
            <a:normAutofit/>
          </a:bodyPr>
          <a:lstStyle/>
          <a:p>
            <a:r>
              <a:rPr lang="en-US" sz="2800" dirty="0"/>
              <a:t>Scientists believe that for most people, AD results from a </a:t>
            </a:r>
            <a:r>
              <a:rPr lang="en-US" sz="2800" b="1" dirty="0"/>
              <a:t>combination of genetic, lifestyle, and environmental factors that affect the brain over time</a:t>
            </a:r>
            <a:r>
              <a:rPr lang="en-US" sz="2800" dirty="0"/>
              <a:t>.</a:t>
            </a:r>
          </a:p>
          <a:p>
            <a:r>
              <a:rPr lang="en-US" sz="2800" dirty="0"/>
              <a:t>Less than 5% of the time, Alzheimer’s is caused by specific genetic changes that virtually guarantee a person will develop the disease.</a:t>
            </a:r>
          </a:p>
          <a:p>
            <a:endParaRPr lang="en-US" sz="2800" dirty="0"/>
          </a:p>
        </p:txBody>
      </p:sp>
      <p:pic>
        <p:nvPicPr>
          <p:cNvPr id="4" name="Picture 3"/>
          <p:cNvPicPr>
            <a:picLocks noChangeAspect="1"/>
          </p:cNvPicPr>
          <p:nvPr/>
        </p:nvPicPr>
        <p:blipFill>
          <a:blip r:embed="rId2"/>
          <a:stretch>
            <a:fillRect/>
          </a:stretch>
        </p:blipFill>
        <p:spPr>
          <a:xfrm>
            <a:off x="7435850" y="4465918"/>
            <a:ext cx="2335679" cy="1928906"/>
          </a:xfrm>
          <a:prstGeom prst="rect">
            <a:avLst/>
          </a:prstGeom>
        </p:spPr>
      </p:pic>
    </p:spTree>
    <p:extLst>
      <p:ext uri="{BB962C8B-B14F-4D97-AF65-F5344CB8AC3E}">
        <p14:creationId xmlns:p14="http://schemas.microsoft.com/office/powerpoint/2010/main" val="1952629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651715"/>
          </a:xfrm>
        </p:spPr>
        <p:txBody>
          <a:bodyPr>
            <a:normAutofit fontScale="90000"/>
          </a:bodyPr>
          <a:lstStyle/>
          <a:p>
            <a:r>
              <a:rPr lang="en-US" dirty="0" smtClean="0"/>
              <a:t>Effects on the Brain</a:t>
            </a:r>
            <a:endParaRPr lang="en-US" dirty="0"/>
          </a:p>
        </p:txBody>
      </p:sp>
      <p:sp>
        <p:nvSpPr>
          <p:cNvPr id="3" name="Content Placeholder 2"/>
          <p:cNvSpPr>
            <a:spLocks noGrp="1"/>
          </p:cNvSpPr>
          <p:nvPr>
            <p:ph idx="1"/>
          </p:nvPr>
        </p:nvSpPr>
        <p:spPr>
          <a:xfrm>
            <a:off x="1524000" y="1165413"/>
            <a:ext cx="8919882" cy="4960751"/>
          </a:xfrm>
        </p:spPr>
        <p:txBody>
          <a:bodyPr>
            <a:normAutofit/>
          </a:bodyPr>
          <a:lstStyle/>
          <a:p>
            <a:r>
              <a:rPr lang="en-US" sz="2800" dirty="0"/>
              <a:t>Although the causes of Alzheimer’s are not yet fully understood, its effect on the brain is clear.</a:t>
            </a:r>
          </a:p>
          <a:p>
            <a:r>
              <a:rPr lang="en-US" sz="2800" b="1" dirty="0"/>
              <a:t>Alzheimer’s disease damages and kills brain cells</a:t>
            </a:r>
            <a:r>
              <a:rPr lang="en-US" sz="2800" dirty="0"/>
              <a:t>.</a:t>
            </a:r>
          </a:p>
          <a:p>
            <a:r>
              <a:rPr lang="en-US" sz="2800" dirty="0"/>
              <a:t>A brain affected by AD has many fewer cells and many fewer connections among surviving cells than does a healthy brain.</a:t>
            </a:r>
          </a:p>
          <a:p>
            <a:r>
              <a:rPr lang="en-US" sz="2800" dirty="0"/>
              <a:t>As more and more brain cells die, Alzheimer’s leads to significant brain shrinkage. </a:t>
            </a:r>
          </a:p>
          <a:p>
            <a:endParaRPr lang="en-US" sz="2800" dirty="0"/>
          </a:p>
        </p:txBody>
      </p:sp>
      <p:pic>
        <p:nvPicPr>
          <p:cNvPr id="4" name="Picture 3"/>
          <p:cNvPicPr>
            <a:picLocks noChangeAspect="1"/>
          </p:cNvPicPr>
          <p:nvPr/>
        </p:nvPicPr>
        <p:blipFill>
          <a:blip r:embed="rId2"/>
          <a:stretch>
            <a:fillRect/>
          </a:stretch>
        </p:blipFill>
        <p:spPr>
          <a:xfrm>
            <a:off x="7261038" y="5160963"/>
            <a:ext cx="1987550" cy="1443037"/>
          </a:xfrm>
          <a:prstGeom prst="rect">
            <a:avLst/>
          </a:prstGeom>
        </p:spPr>
      </p:pic>
    </p:spTree>
    <p:extLst>
      <p:ext uri="{BB962C8B-B14F-4D97-AF65-F5344CB8AC3E}">
        <p14:creationId xmlns:p14="http://schemas.microsoft.com/office/powerpoint/2010/main" val="2298183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Plaques</a:t>
            </a:r>
            <a:endParaRPr lang="en-US" dirty="0"/>
          </a:p>
        </p:txBody>
      </p:sp>
      <p:sp>
        <p:nvSpPr>
          <p:cNvPr id="3" name="Content Placeholder 2"/>
          <p:cNvSpPr>
            <a:spLocks noGrp="1"/>
          </p:cNvSpPr>
          <p:nvPr>
            <p:ph idx="1"/>
          </p:nvPr>
        </p:nvSpPr>
        <p:spPr>
          <a:xfrm>
            <a:off x="1024128" y="1747520"/>
            <a:ext cx="9720073" cy="4561840"/>
          </a:xfrm>
        </p:spPr>
        <p:txBody>
          <a:bodyPr>
            <a:normAutofit/>
          </a:bodyPr>
          <a:lstStyle/>
          <a:p>
            <a:r>
              <a:rPr lang="en-US" sz="2800" dirty="0"/>
              <a:t>These clumps of a protein called </a:t>
            </a:r>
            <a:r>
              <a:rPr lang="en-US" sz="2800" b="1" dirty="0"/>
              <a:t>beta-</a:t>
            </a:r>
            <a:r>
              <a:rPr lang="en-US" sz="2800" b="1" dirty="0" err="1"/>
              <a:t>amyloid</a:t>
            </a:r>
            <a:r>
              <a:rPr lang="en-US" sz="2800" dirty="0"/>
              <a:t> may damage and destroy brain cells in several ways, including interfering with cell-to-cell communication. Although the ultimate </a:t>
            </a:r>
            <a:r>
              <a:rPr lang="en-US" sz="2800" b="1" dirty="0"/>
              <a:t>cause of brain- cell death in Alzheimer’s </a:t>
            </a:r>
            <a:r>
              <a:rPr lang="en-US" sz="2800" dirty="0"/>
              <a:t>isn’t known, the collection of beta-</a:t>
            </a:r>
            <a:r>
              <a:rPr lang="en-US" sz="2800" dirty="0" err="1"/>
              <a:t>amyloid</a:t>
            </a:r>
            <a:r>
              <a:rPr lang="en-US" sz="2800" dirty="0"/>
              <a:t> on the outside of brain cells is a prime suspect</a:t>
            </a:r>
            <a:endParaRPr lang="en-US" sz="2800" i="1" dirty="0"/>
          </a:p>
          <a:p>
            <a:endParaRPr lang="en-US" sz="2800" dirty="0"/>
          </a:p>
        </p:txBody>
      </p:sp>
      <p:pic>
        <p:nvPicPr>
          <p:cNvPr id="4" name="Picture 3"/>
          <p:cNvPicPr>
            <a:picLocks noChangeAspect="1"/>
          </p:cNvPicPr>
          <p:nvPr/>
        </p:nvPicPr>
        <p:blipFill>
          <a:blip r:embed="rId2"/>
          <a:stretch>
            <a:fillRect/>
          </a:stretch>
        </p:blipFill>
        <p:spPr>
          <a:xfrm>
            <a:off x="6606241" y="4520453"/>
            <a:ext cx="2537759" cy="1949076"/>
          </a:xfrm>
          <a:prstGeom prst="rect">
            <a:avLst/>
          </a:prstGeom>
        </p:spPr>
      </p:pic>
    </p:spTree>
    <p:extLst>
      <p:ext uri="{BB962C8B-B14F-4D97-AF65-F5344CB8AC3E}">
        <p14:creationId xmlns:p14="http://schemas.microsoft.com/office/powerpoint/2010/main" val="3220810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45950"/>
          </a:xfrm>
        </p:spPr>
        <p:txBody>
          <a:bodyPr/>
          <a:lstStyle/>
          <a:p>
            <a:r>
              <a:rPr lang="en-US" dirty="0" smtClean="0"/>
              <a:t>Brain Abnormalities </a:t>
            </a:r>
            <a:endParaRPr lang="en-US" dirty="0"/>
          </a:p>
        </p:txBody>
      </p:sp>
      <p:sp>
        <p:nvSpPr>
          <p:cNvPr id="3" name="Content Placeholder 2"/>
          <p:cNvSpPr>
            <a:spLocks noGrp="1"/>
          </p:cNvSpPr>
          <p:nvPr>
            <p:ph idx="1"/>
          </p:nvPr>
        </p:nvSpPr>
        <p:spPr>
          <a:xfrm>
            <a:off x="1524001" y="1120589"/>
            <a:ext cx="9144000" cy="5005575"/>
          </a:xfrm>
        </p:spPr>
        <p:txBody>
          <a:bodyPr>
            <a:normAutofit/>
          </a:bodyPr>
          <a:lstStyle/>
          <a:p>
            <a:r>
              <a:rPr lang="en-US" sz="2800" dirty="0"/>
              <a:t>When doctor’s examine Alzheimer’s brain tissue under the microscope, they see 2 types of abnormalities that are considered hallmarks of the disease:</a:t>
            </a:r>
          </a:p>
          <a:p>
            <a:endParaRPr lang="en-US" sz="2800" dirty="0"/>
          </a:p>
          <a:p>
            <a:pPr lvl="1"/>
            <a:r>
              <a:rPr lang="en-US" sz="2400" dirty="0"/>
              <a:t>Plaques</a:t>
            </a:r>
          </a:p>
          <a:p>
            <a:pPr lvl="1"/>
            <a:r>
              <a:rPr lang="en-US" sz="2400" dirty="0"/>
              <a:t>Tangles</a:t>
            </a:r>
          </a:p>
        </p:txBody>
      </p:sp>
      <p:pic>
        <p:nvPicPr>
          <p:cNvPr id="4" name="Picture 3"/>
          <p:cNvPicPr>
            <a:picLocks noChangeAspect="1"/>
          </p:cNvPicPr>
          <p:nvPr/>
        </p:nvPicPr>
        <p:blipFill>
          <a:blip r:embed="rId2"/>
          <a:stretch>
            <a:fillRect/>
          </a:stretch>
        </p:blipFill>
        <p:spPr>
          <a:xfrm>
            <a:off x="5802032" y="2775323"/>
            <a:ext cx="3187700" cy="3873500"/>
          </a:xfrm>
          <a:prstGeom prst="rect">
            <a:avLst/>
          </a:prstGeom>
        </p:spPr>
      </p:pic>
    </p:spTree>
    <p:extLst>
      <p:ext uri="{BB962C8B-B14F-4D97-AF65-F5344CB8AC3E}">
        <p14:creationId xmlns:p14="http://schemas.microsoft.com/office/powerpoint/2010/main" val="3226642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389530"/>
            <a:ext cx="8229600" cy="4736634"/>
          </a:xfrm>
        </p:spPr>
        <p:txBody>
          <a:bodyPr>
            <a:normAutofit/>
          </a:bodyPr>
          <a:lstStyle/>
          <a:p>
            <a:r>
              <a:rPr lang="en-US" sz="2800" dirty="0"/>
              <a:t>Brain cells depend on an internal support and transport system to carry nutrients and other essential materials throughout their long extensions. This system requires the normal structure and functioning of a protein called tau.</a:t>
            </a:r>
          </a:p>
          <a:p>
            <a:r>
              <a:rPr lang="en-US" sz="2800" dirty="0"/>
              <a:t>In Alzheimer's, threads of tau protein </a:t>
            </a:r>
            <a:r>
              <a:rPr lang="en-US" sz="2800" i="1" dirty="0"/>
              <a:t>twist into abnormal tangles inside brain cells, leading to failure of the transport system.</a:t>
            </a:r>
            <a:r>
              <a:rPr lang="en-US" sz="2800" dirty="0"/>
              <a:t> This failure is also strongly implicated in the decline and death of brain cells.</a:t>
            </a:r>
          </a:p>
        </p:txBody>
      </p:sp>
      <p:sp>
        <p:nvSpPr>
          <p:cNvPr id="2" name="Title 1"/>
          <p:cNvSpPr>
            <a:spLocks noGrp="1"/>
          </p:cNvSpPr>
          <p:nvPr>
            <p:ph type="title"/>
          </p:nvPr>
        </p:nvSpPr>
        <p:spPr>
          <a:xfrm>
            <a:off x="1981200" y="274638"/>
            <a:ext cx="8229600" cy="920656"/>
          </a:xfrm>
        </p:spPr>
        <p:txBody>
          <a:bodyPr/>
          <a:lstStyle/>
          <a:p>
            <a:r>
              <a:rPr lang="en-US" dirty="0" smtClean="0"/>
              <a:t>Tangles</a:t>
            </a:r>
            <a:endParaRPr lang="en-US" dirty="0"/>
          </a:p>
        </p:txBody>
      </p:sp>
    </p:spTree>
    <p:extLst>
      <p:ext uri="{BB962C8B-B14F-4D97-AF65-F5344CB8AC3E}">
        <p14:creationId xmlns:p14="http://schemas.microsoft.com/office/powerpoint/2010/main" val="298670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sz="2800" dirty="0"/>
              <a:t>Age</a:t>
            </a:r>
          </a:p>
          <a:p>
            <a:r>
              <a:rPr lang="en-US" sz="2800" dirty="0"/>
              <a:t>Family History and Genetics</a:t>
            </a:r>
          </a:p>
          <a:p>
            <a:r>
              <a:rPr lang="en-US" sz="2800" dirty="0"/>
              <a:t>Gender</a:t>
            </a:r>
          </a:p>
          <a:p>
            <a:r>
              <a:rPr lang="en-US" sz="2800" dirty="0"/>
              <a:t>Mild Cognitive Impairment</a:t>
            </a:r>
          </a:p>
          <a:p>
            <a:r>
              <a:rPr lang="en-US" sz="2800" dirty="0"/>
              <a:t>Past Head Trauma</a:t>
            </a:r>
          </a:p>
          <a:p>
            <a:r>
              <a:rPr lang="en-US" sz="2800" dirty="0"/>
              <a:t>Lifestyle and Heart Health</a:t>
            </a:r>
          </a:p>
          <a:p>
            <a:r>
              <a:rPr lang="en-US" sz="2800" dirty="0"/>
              <a:t>Lifelong Learning and Social Engagement</a:t>
            </a:r>
          </a:p>
        </p:txBody>
      </p:sp>
    </p:spTree>
    <p:extLst>
      <p:ext uri="{BB962C8B-B14F-4D97-AF65-F5344CB8AC3E}">
        <p14:creationId xmlns:p14="http://schemas.microsoft.com/office/powerpoint/2010/main" val="309151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a:t>
            </a:r>
            <a:endParaRPr lang="en-US" dirty="0"/>
          </a:p>
        </p:txBody>
      </p:sp>
      <p:sp>
        <p:nvSpPr>
          <p:cNvPr id="3" name="Content Placeholder 2"/>
          <p:cNvSpPr>
            <a:spLocks noGrp="1"/>
          </p:cNvSpPr>
          <p:nvPr>
            <p:ph idx="1"/>
          </p:nvPr>
        </p:nvSpPr>
        <p:spPr/>
        <p:txBody>
          <a:bodyPr>
            <a:normAutofit/>
          </a:bodyPr>
          <a:lstStyle/>
          <a:p>
            <a:r>
              <a:rPr lang="en-US" sz="2800" b="1" i="1" dirty="0"/>
              <a:t>Increasing age </a:t>
            </a:r>
            <a:r>
              <a:rPr lang="en-US" sz="2800" b="1" dirty="0"/>
              <a:t>is the greatest known risk factor for Alzheimer's</a:t>
            </a:r>
            <a:r>
              <a:rPr lang="en-US" sz="2800" dirty="0"/>
              <a:t>. Alzheimer's is not a part of normal aging, but your risk increases greatly after you reach age 65. </a:t>
            </a:r>
            <a:r>
              <a:rPr lang="en-US" sz="2800" b="1" dirty="0"/>
              <a:t>Nearly </a:t>
            </a:r>
            <a:r>
              <a:rPr lang="en-US" sz="2800" b="1" i="1" dirty="0"/>
              <a:t>half of those older than age 85 </a:t>
            </a:r>
            <a:r>
              <a:rPr lang="en-US" sz="2800" b="1" dirty="0"/>
              <a:t>have Alzheimer's.</a:t>
            </a:r>
          </a:p>
          <a:p>
            <a:r>
              <a:rPr lang="en-US" sz="2800" dirty="0"/>
              <a:t>People with rare genetic changes that virtually guarantee they'll develop Alzheimer's begin experiencing symptoms as early as their 30s (early-onset Alzheimer’s).</a:t>
            </a:r>
          </a:p>
          <a:p>
            <a:endParaRPr lang="en-US" sz="2800" dirty="0"/>
          </a:p>
        </p:txBody>
      </p:sp>
    </p:spTree>
    <p:extLst>
      <p:ext uri="{BB962C8B-B14F-4D97-AF65-F5344CB8AC3E}">
        <p14:creationId xmlns:p14="http://schemas.microsoft.com/office/powerpoint/2010/main" val="310754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a:bodyPr>
          <a:lstStyle/>
          <a:p>
            <a:r>
              <a:rPr lang="en-US" sz="2800" dirty="0"/>
              <a:t>Alzheimer’s Disease is </a:t>
            </a:r>
            <a:r>
              <a:rPr lang="en-US" sz="2800" b="1" dirty="0"/>
              <a:t>a progressive disease that destroys memory and other important mental functions</a:t>
            </a:r>
          </a:p>
          <a:p>
            <a:r>
              <a:rPr lang="en-US" sz="2800" dirty="0"/>
              <a:t>It is the most common cause of </a:t>
            </a:r>
            <a:r>
              <a:rPr lang="en-US" sz="2800" i="1" dirty="0"/>
              <a:t>dementia </a:t>
            </a:r>
            <a:r>
              <a:rPr lang="en-US" sz="2800" dirty="0"/>
              <a:t>– </a:t>
            </a:r>
            <a:r>
              <a:rPr lang="en-US" sz="2800" i="1" dirty="0"/>
              <a:t>a group of brain disorders that results in the loss of intellectual and social skills</a:t>
            </a:r>
          </a:p>
        </p:txBody>
      </p:sp>
      <p:pic>
        <p:nvPicPr>
          <p:cNvPr id="4" name="Picture 3"/>
          <p:cNvPicPr>
            <a:picLocks noChangeAspect="1"/>
          </p:cNvPicPr>
          <p:nvPr/>
        </p:nvPicPr>
        <p:blipFill>
          <a:blip r:embed="rId2"/>
          <a:stretch>
            <a:fillRect/>
          </a:stretch>
        </p:blipFill>
        <p:spPr>
          <a:xfrm>
            <a:off x="4407648" y="4666875"/>
            <a:ext cx="3212353" cy="1877360"/>
          </a:xfrm>
          <a:prstGeom prst="rect">
            <a:avLst/>
          </a:prstGeom>
        </p:spPr>
      </p:pic>
    </p:spTree>
    <p:extLst>
      <p:ext uri="{BB962C8B-B14F-4D97-AF65-F5344CB8AC3E}">
        <p14:creationId xmlns:p14="http://schemas.microsoft.com/office/powerpoint/2010/main" val="3804220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91950"/>
          </a:xfrm>
        </p:spPr>
        <p:txBody>
          <a:bodyPr>
            <a:normAutofit fontScale="90000"/>
          </a:bodyPr>
          <a:lstStyle/>
          <a:p>
            <a:r>
              <a:rPr lang="en-US" dirty="0" smtClean="0"/>
              <a:t>Family History &amp; Genetics</a:t>
            </a:r>
            <a:endParaRPr lang="en-US" dirty="0"/>
          </a:p>
        </p:txBody>
      </p:sp>
      <p:sp>
        <p:nvSpPr>
          <p:cNvPr id="3" name="Content Placeholder 2"/>
          <p:cNvSpPr>
            <a:spLocks noGrp="1"/>
          </p:cNvSpPr>
          <p:nvPr>
            <p:ph idx="1"/>
          </p:nvPr>
        </p:nvSpPr>
        <p:spPr>
          <a:xfrm>
            <a:off x="1763060" y="1105648"/>
            <a:ext cx="8447741" cy="5020516"/>
          </a:xfrm>
        </p:spPr>
        <p:txBody>
          <a:bodyPr>
            <a:normAutofit/>
          </a:bodyPr>
          <a:lstStyle/>
          <a:p>
            <a:r>
              <a:rPr lang="en-US" sz="2800" dirty="0"/>
              <a:t>Your risk of developing Alzheimer's appears to be somewhat higher </a:t>
            </a:r>
            <a:r>
              <a:rPr lang="en-US" sz="2800" i="1" dirty="0"/>
              <a:t>if a first-degree relative </a:t>
            </a:r>
            <a:r>
              <a:rPr lang="en-US" sz="2800" dirty="0"/>
              <a:t>— your parent or sibling — </a:t>
            </a:r>
            <a:r>
              <a:rPr lang="en-US" sz="2800" i="1" dirty="0"/>
              <a:t>has the disease</a:t>
            </a:r>
            <a:r>
              <a:rPr lang="en-US" sz="2800" dirty="0"/>
              <a:t>. Scientists have identified rare changes (mutations) in three genes that virtually guarantee a person who inherits them will develop Alzheimer's. But these mutations account for less than 5 percent of Alzheimer's disease.</a:t>
            </a:r>
          </a:p>
          <a:p>
            <a:r>
              <a:rPr lang="en-US" sz="2800" dirty="0"/>
              <a:t>Most genetic mechanisms of Alzheimer's among families remain largely unexplained. Risk genes have been identified but not conclusively confirmed.</a:t>
            </a:r>
          </a:p>
          <a:p>
            <a:endParaRPr lang="en-US" sz="2800" dirty="0"/>
          </a:p>
        </p:txBody>
      </p:sp>
    </p:spTree>
    <p:extLst>
      <p:ext uri="{BB962C8B-B14F-4D97-AF65-F5344CB8AC3E}">
        <p14:creationId xmlns:p14="http://schemas.microsoft.com/office/powerpoint/2010/main" val="1341348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a:xfrm>
            <a:off x="1748118" y="2084832"/>
            <a:ext cx="8462682" cy="4041332"/>
          </a:xfrm>
        </p:spPr>
        <p:txBody>
          <a:bodyPr>
            <a:normAutofit/>
          </a:bodyPr>
          <a:lstStyle/>
          <a:p>
            <a:r>
              <a:rPr lang="en-US" sz="2800" b="1" i="1" dirty="0"/>
              <a:t>Women</a:t>
            </a:r>
            <a:r>
              <a:rPr lang="en-US" sz="2800" i="1" dirty="0"/>
              <a:t> </a:t>
            </a:r>
            <a:r>
              <a:rPr lang="en-US" sz="2800" dirty="0"/>
              <a:t>may be more likely than are men to develop Alzheimer's disease, in part because they live longer.</a:t>
            </a:r>
          </a:p>
        </p:txBody>
      </p:sp>
      <p:pic>
        <p:nvPicPr>
          <p:cNvPr id="5" name="Picture 4"/>
          <p:cNvPicPr>
            <a:picLocks noChangeAspect="1"/>
          </p:cNvPicPr>
          <p:nvPr/>
        </p:nvPicPr>
        <p:blipFill>
          <a:blip r:embed="rId2"/>
          <a:stretch>
            <a:fillRect/>
          </a:stretch>
        </p:blipFill>
        <p:spPr>
          <a:xfrm>
            <a:off x="5238750" y="3429000"/>
            <a:ext cx="2142191" cy="1860176"/>
          </a:xfrm>
          <a:prstGeom prst="rect">
            <a:avLst/>
          </a:prstGeom>
        </p:spPr>
      </p:pic>
    </p:spTree>
    <p:extLst>
      <p:ext uri="{BB962C8B-B14F-4D97-AF65-F5344CB8AC3E}">
        <p14:creationId xmlns:p14="http://schemas.microsoft.com/office/powerpoint/2010/main" val="1022219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Cognitive Impairment</a:t>
            </a:r>
            <a:endParaRPr lang="en-US" dirty="0"/>
          </a:p>
        </p:txBody>
      </p:sp>
      <p:sp>
        <p:nvSpPr>
          <p:cNvPr id="3" name="Content Placeholder 2"/>
          <p:cNvSpPr>
            <a:spLocks noGrp="1"/>
          </p:cNvSpPr>
          <p:nvPr>
            <p:ph idx="1"/>
          </p:nvPr>
        </p:nvSpPr>
        <p:spPr>
          <a:xfrm>
            <a:off x="1778000" y="1910080"/>
            <a:ext cx="8432800" cy="4216084"/>
          </a:xfrm>
        </p:spPr>
        <p:txBody>
          <a:bodyPr>
            <a:normAutofit/>
          </a:bodyPr>
          <a:lstStyle/>
          <a:p>
            <a:r>
              <a:rPr lang="en-US" sz="2800" dirty="0"/>
              <a:t>People with mild cognitive impairment (MCI) have memory problems or other symptoms of cognitive decline that are worse than might be expected for their age, but not severe enough to be diagnosed as dementia.</a:t>
            </a:r>
          </a:p>
          <a:p>
            <a:r>
              <a:rPr lang="en-US" sz="2800" b="1" i="1" dirty="0"/>
              <a:t>Those with MCI have an increased risk </a:t>
            </a:r>
            <a:r>
              <a:rPr lang="en-US" sz="2800" b="1" dirty="0"/>
              <a:t>— but not a certainty — </a:t>
            </a:r>
            <a:r>
              <a:rPr lang="en-US" sz="2800" b="1" i="1" dirty="0"/>
              <a:t>of later developing dementia</a:t>
            </a:r>
            <a:r>
              <a:rPr lang="en-US" sz="2800" dirty="0"/>
              <a:t>. Taking action to develop a healthy lifestyle and strategies to compensate for memory loss at this stage may help delay or prevent the progression to dementia.</a:t>
            </a:r>
          </a:p>
        </p:txBody>
      </p:sp>
    </p:spTree>
    <p:extLst>
      <p:ext uri="{BB962C8B-B14F-4D97-AF65-F5344CB8AC3E}">
        <p14:creationId xmlns:p14="http://schemas.microsoft.com/office/powerpoint/2010/main" val="3091141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Head Trauma</a:t>
            </a:r>
            <a:endParaRPr lang="en-US" dirty="0"/>
          </a:p>
        </p:txBody>
      </p:sp>
      <p:sp>
        <p:nvSpPr>
          <p:cNvPr id="3" name="Content Placeholder 2"/>
          <p:cNvSpPr>
            <a:spLocks noGrp="1"/>
          </p:cNvSpPr>
          <p:nvPr>
            <p:ph idx="1"/>
          </p:nvPr>
        </p:nvSpPr>
        <p:spPr/>
        <p:txBody>
          <a:bodyPr>
            <a:normAutofit/>
          </a:bodyPr>
          <a:lstStyle/>
          <a:p>
            <a:r>
              <a:rPr lang="en-US" sz="2800" dirty="0"/>
              <a:t>People who've had a severe head trauma or repeated head trauma appear to have a greater risk of Alzheimer's disease.</a:t>
            </a:r>
          </a:p>
        </p:txBody>
      </p:sp>
      <p:pic>
        <p:nvPicPr>
          <p:cNvPr id="4" name="Picture 3"/>
          <p:cNvPicPr>
            <a:picLocks noChangeAspect="1"/>
          </p:cNvPicPr>
          <p:nvPr/>
        </p:nvPicPr>
        <p:blipFill>
          <a:blip r:embed="rId2"/>
          <a:stretch>
            <a:fillRect/>
          </a:stretch>
        </p:blipFill>
        <p:spPr>
          <a:xfrm>
            <a:off x="5279390" y="3937000"/>
            <a:ext cx="2231838" cy="2084294"/>
          </a:xfrm>
          <a:prstGeom prst="rect">
            <a:avLst/>
          </a:prstGeom>
        </p:spPr>
      </p:pic>
    </p:spTree>
    <p:extLst>
      <p:ext uri="{BB962C8B-B14F-4D97-AF65-F5344CB8AC3E}">
        <p14:creationId xmlns:p14="http://schemas.microsoft.com/office/powerpoint/2010/main" val="3571890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32423"/>
          </a:xfrm>
        </p:spPr>
        <p:txBody>
          <a:bodyPr/>
          <a:lstStyle/>
          <a:p>
            <a:r>
              <a:rPr lang="en-US" dirty="0" smtClean="0"/>
              <a:t>Lifestyle  &amp; Heart Health</a:t>
            </a:r>
            <a:endParaRPr lang="en-US" dirty="0"/>
          </a:p>
        </p:txBody>
      </p:sp>
      <p:sp>
        <p:nvSpPr>
          <p:cNvPr id="3" name="Content Placeholder 2"/>
          <p:cNvSpPr>
            <a:spLocks noGrp="1"/>
          </p:cNvSpPr>
          <p:nvPr>
            <p:ph idx="1"/>
          </p:nvPr>
        </p:nvSpPr>
        <p:spPr>
          <a:xfrm>
            <a:off x="1442434" y="1417639"/>
            <a:ext cx="8768366" cy="4708525"/>
          </a:xfrm>
        </p:spPr>
        <p:txBody>
          <a:bodyPr>
            <a:normAutofit/>
          </a:bodyPr>
          <a:lstStyle/>
          <a:p>
            <a:r>
              <a:rPr lang="en-US" sz="2800" dirty="0"/>
              <a:t>There's no lifestyle factor that's been conclusively shown to reduce your risk of Alzheimer's disease.</a:t>
            </a:r>
          </a:p>
          <a:p>
            <a:r>
              <a:rPr lang="en-US" sz="2800" dirty="0"/>
              <a:t>However, some evidence suggests that the </a:t>
            </a:r>
            <a:r>
              <a:rPr lang="en-US" sz="2800" b="1" dirty="0"/>
              <a:t>same factors that put you at risk of heart disease also may increase the chance that you'll develop Alzheimer's.</a:t>
            </a:r>
            <a:r>
              <a:rPr lang="en-US" sz="2800" dirty="0"/>
              <a:t> Examples include:</a:t>
            </a:r>
          </a:p>
          <a:p>
            <a:endParaRPr lang="en-US" sz="2800" dirty="0"/>
          </a:p>
          <a:p>
            <a:r>
              <a:rPr lang="en-US" sz="2800" dirty="0"/>
              <a:t>Lack of exercise		- High Cholesterol</a:t>
            </a:r>
          </a:p>
          <a:p>
            <a:r>
              <a:rPr lang="en-US" sz="2800" dirty="0"/>
              <a:t>Smoking			</a:t>
            </a:r>
            <a:r>
              <a:rPr lang="en-US" sz="2800" dirty="0" smtClean="0"/>
              <a:t> </a:t>
            </a:r>
            <a:r>
              <a:rPr lang="en-US" sz="2800" dirty="0"/>
              <a:t>- Poorly controlled diabetes</a:t>
            </a:r>
          </a:p>
          <a:p>
            <a:r>
              <a:rPr lang="en-US" sz="2800" dirty="0"/>
              <a:t>High blood          - A diet lacking in fruits and vegetables</a:t>
            </a:r>
          </a:p>
        </p:txBody>
      </p:sp>
    </p:spTree>
    <p:extLst>
      <p:ext uri="{BB962C8B-B14F-4D97-AF65-F5344CB8AC3E}">
        <p14:creationId xmlns:p14="http://schemas.microsoft.com/office/powerpoint/2010/main" val="549450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6706"/>
          </a:xfrm>
        </p:spPr>
        <p:txBody>
          <a:bodyPr>
            <a:normAutofit/>
          </a:bodyPr>
          <a:lstStyle/>
          <a:p>
            <a:r>
              <a:rPr lang="en-US" sz="3600" dirty="0"/>
              <a:t>Lifelong Learning &amp; Social Engagement</a:t>
            </a:r>
          </a:p>
        </p:txBody>
      </p:sp>
      <p:sp>
        <p:nvSpPr>
          <p:cNvPr id="3" name="Content Placeholder 2"/>
          <p:cNvSpPr>
            <a:spLocks noGrp="1"/>
          </p:cNvSpPr>
          <p:nvPr>
            <p:ph idx="1"/>
          </p:nvPr>
        </p:nvSpPr>
        <p:spPr>
          <a:xfrm>
            <a:off x="1524000" y="836706"/>
            <a:ext cx="9144001" cy="6021294"/>
          </a:xfrm>
        </p:spPr>
        <p:txBody>
          <a:bodyPr>
            <a:normAutofit lnSpcReduction="10000"/>
          </a:bodyPr>
          <a:lstStyle/>
          <a:p>
            <a:r>
              <a:rPr lang="en-US" sz="2800" dirty="0"/>
              <a:t>Studies have found an association between </a:t>
            </a:r>
            <a:r>
              <a:rPr lang="en-US" sz="2800" b="1" dirty="0"/>
              <a:t>lifelong involvement in mentally and socially stimulating activities and reduced risk of Alzheimer's disease.</a:t>
            </a:r>
          </a:p>
          <a:p>
            <a:r>
              <a:rPr lang="en-US" sz="2800" dirty="0"/>
              <a:t>Factors that may reduce your risk of Alzheimer's include:</a:t>
            </a:r>
          </a:p>
          <a:p>
            <a:r>
              <a:rPr lang="en-US" sz="2800" i="1" dirty="0"/>
              <a:t>Higher levels of formal education</a:t>
            </a:r>
          </a:p>
          <a:p>
            <a:r>
              <a:rPr lang="en-US" sz="2800" i="1" dirty="0"/>
              <a:t>A stimulating job</a:t>
            </a:r>
          </a:p>
          <a:p>
            <a:r>
              <a:rPr lang="en-US" sz="2800" i="1" dirty="0"/>
              <a:t>Mentally challenging leisure activities, such as reading, playing games or playing a musical instrument</a:t>
            </a:r>
          </a:p>
          <a:p>
            <a:r>
              <a:rPr lang="en-US" sz="2800" i="1" dirty="0"/>
              <a:t>Frequent social interactions</a:t>
            </a:r>
          </a:p>
          <a:p>
            <a:r>
              <a:rPr lang="en-US" sz="2800" dirty="0"/>
              <a:t>Scientists can't yet explain this link. One theory is that using your brain develops more cell-to-cell connections, which protects your brain against the impact of Alzheimer-related changes.</a:t>
            </a:r>
          </a:p>
        </p:txBody>
      </p:sp>
    </p:spTree>
    <p:extLst>
      <p:ext uri="{BB962C8B-B14F-4D97-AF65-F5344CB8AC3E}">
        <p14:creationId xmlns:p14="http://schemas.microsoft.com/office/powerpoint/2010/main" val="2598855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1480"/>
          </a:xfrm>
        </p:spPr>
        <p:txBody>
          <a:bodyPr>
            <a:normAutofit/>
          </a:bodyPr>
          <a:lstStyle/>
          <a:p>
            <a:r>
              <a:rPr lang="en-US" dirty="0" smtClean="0"/>
              <a:t>Complications</a:t>
            </a:r>
            <a:endParaRPr lang="en-US" dirty="0"/>
          </a:p>
        </p:txBody>
      </p:sp>
      <p:sp>
        <p:nvSpPr>
          <p:cNvPr id="3" name="Content Placeholder 2"/>
          <p:cNvSpPr>
            <a:spLocks noGrp="1"/>
          </p:cNvSpPr>
          <p:nvPr>
            <p:ph idx="1"/>
          </p:nvPr>
        </p:nvSpPr>
        <p:spPr>
          <a:xfrm>
            <a:off x="1718235" y="1165413"/>
            <a:ext cx="8949765" cy="5498353"/>
          </a:xfrm>
        </p:spPr>
        <p:txBody>
          <a:bodyPr>
            <a:normAutofit/>
          </a:bodyPr>
          <a:lstStyle/>
          <a:p>
            <a:r>
              <a:rPr lang="en-US" sz="2800" dirty="0"/>
              <a:t>As Alzheimer's disease progresses to its last stages, </a:t>
            </a:r>
            <a:r>
              <a:rPr lang="en-US" sz="2800" b="1" i="1" dirty="0"/>
              <a:t>brain changes begin to affect physical functions</a:t>
            </a:r>
            <a:r>
              <a:rPr lang="en-US" sz="2800" dirty="0"/>
              <a:t>, such as swallowing, balance, and bowel and bladder control. These effects can increase vulnerability to additional health problems such as as:</a:t>
            </a:r>
          </a:p>
          <a:p>
            <a:r>
              <a:rPr lang="en-US" sz="2800" i="1" dirty="0"/>
              <a:t>Pneumonia and other infections</a:t>
            </a:r>
            <a:r>
              <a:rPr lang="en-US" sz="2800" dirty="0"/>
              <a:t>. Difficulty swallowing may cause people with Alzheimer's to inhale (aspirate) food or liquid into their airways and lungs, which can lead to pneumonia.</a:t>
            </a:r>
          </a:p>
          <a:p>
            <a:r>
              <a:rPr lang="en-US" sz="2800" i="1" dirty="0"/>
              <a:t>Injuries from falls</a:t>
            </a:r>
            <a:r>
              <a:rPr lang="en-US" sz="2800" dirty="0"/>
              <a:t>. People with Alzheimer's become increasingly vulnerable to falling. Falls can lead to fractures. In addition, falls are a common cause of serious head injuries.</a:t>
            </a:r>
          </a:p>
        </p:txBody>
      </p:sp>
    </p:spTree>
    <p:extLst>
      <p:ext uri="{BB962C8B-B14F-4D97-AF65-F5344CB8AC3E}">
        <p14:creationId xmlns:p14="http://schemas.microsoft.com/office/powerpoint/2010/main" val="1600731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337950"/>
          </a:xfrm>
        </p:spPr>
        <p:txBody>
          <a:bodyPr>
            <a:normAutofit fontScale="90000"/>
          </a:bodyPr>
          <a:lstStyle/>
          <a:p>
            <a:r>
              <a:rPr lang="en-US" dirty="0" smtClean="0"/>
              <a:t>Treatment</a:t>
            </a:r>
            <a:endParaRPr lang="en-US" dirty="0"/>
          </a:p>
        </p:txBody>
      </p:sp>
      <p:sp>
        <p:nvSpPr>
          <p:cNvPr id="3" name="Content Placeholder 2"/>
          <p:cNvSpPr>
            <a:spLocks noGrp="1"/>
          </p:cNvSpPr>
          <p:nvPr>
            <p:ph idx="1"/>
          </p:nvPr>
        </p:nvSpPr>
        <p:spPr>
          <a:xfrm>
            <a:off x="1733176" y="926354"/>
            <a:ext cx="8934824" cy="5199810"/>
          </a:xfrm>
        </p:spPr>
        <p:txBody>
          <a:bodyPr>
            <a:normAutofit/>
          </a:bodyPr>
          <a:lstStyle/>
          <a:p>
            <a:r>
              <a:rPr lang="en-US" sz="2800" b="1" dirty="0"/>
              <a:t>Current Alzheimer's medications can help for a time with memory symptoms and other cognitive changes</a:t>
            </a:r>
            <a:r>
              <a:rPr lang="en-US" sz="2800" dirty="0"/>
              <a:t>.</a:t>
            </a:r>
          </a:p>
          <a:p>
            <a:r>
              <a:rPr lang="en-US" sz="2800" dirty="0"/>
              <a:t>Some of these drugs work by boosting levels of a cell-to-cell communication chemical depleted in the brain by Alzheimer's disease. Most people can expect to keep their current symptoms at bay for a time. </a:t>
            </a:r>
            <a:r>
              <a:rPr lang="en-US" sz="2800" b="1" dirty="0"/>
              <a:t>Less than half of those taking these drugs can expect to have any improvement</a:t>
            </a:r>
            <a:r>
              <a:rPr lang="en-US" sz="2800" dirty="0"/>
              <a:t>.</a:t>
            </a:r>
          </a:p>
          <a:p>
            <a:r>
              <a:rPr lang="en-US" sz="2800" dirty="0"/>
              <a:t>Another type of drug </a:t>
            </a:r>
            <a:r>
              <a:rPr lang="en-US" sz="2800" b="1" dirty="0"/>
              <a:t>slows the progression of symptoms </a:t>
            </a:r>
            <a:r>
              <a:rPr lang="en-US" sz="2800" dirty="0"/>
              <a:t>with moderate to severe Alzheimer's disease. </a:t>
            </a:r>
          </a:p>
        </p:txBody>
      </p:sp>
      <p:pic>
        <p:nvPicPr>
          <p:cNvPr id="4" name="Picture 3"/>
          <p:cNvPicPr>
            <a:picLocks noChangeAspect="1"/>
          </p:cNvPicPr>
          <p:nvPr/>
        </p:nvPicPr>
        <p:blipFill>
          <a:blip r:embed="rId2"/>
          <a:stretch>
            <a:fillRect/>
          </a:stretch>
        </p:blipFill>
        <p:spPr>
          <a:xfrm>
            <a:off x="6096000" y="5512596"/>
            <a:ext cx="1792941" cy="1227136"/>
          </a:xfrm>
          <a:prstGeom prst="rect">
            <a:avLst/>
          </a:prstGeom>
        </p:spPr>
      </p:pic>
    </p:spTree>
    <p:extLst>
      <p:ext uri="{BB962C8B-B14F-4D97-AF65-F5344CB8AC3E}">
        <p14:creationId xmlns:p14="http://schemas.microsoft.com/office/powerpoint/2010/main" val="2116972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a Safe and Supportive Environment</a:t>
            </a:r>
            <a:endParaRPr lang="en-US" dirty="0"/>
          </a:p>
        </p:txBody>
      </p:sp>
      <p:sp>
        <p:nvSpPr>
          <p:cNvPr id="3" name="Content Placeholder 2"/>
          <p:cNvSpPr>
            <a:spLocks noGrp="1"/>
          </p:cNvSpPr>
          <p:nvPr>
            <p:ph idx="1"/>
          </p:nvPr>
        </p:nvSpPr>
        <p:spPr>
          <a:xfrm>
            <a:off x="1733176" y="2296160"/>
            <a:ext cx="8477624" cy="3830004"/>
          </a:xfrm>
        </p:spPr>
        <p:txBody>
          <a:bodyPr>
            <a:normAutofit/>
          </a:bodyPr>
          <a:lstStyle/>
          <a:p>
            <a:r>
              <a:rPr lang="en-US" sz="2800" b="1" dirty="0"/>
              <a:t>Adapting the living situation to the needs of a person with Alzheimer's is an important part of any treatment plan</a:t>
            </a:r>
            <a:r>
              <a:rPr lang="en-US" sz="2800" dirty="0"/>
              <a:t>. For someone with Alzheimer's, establishing and strengthening routine habits and minimizing memory-demanding tasks can make life much easier.</a:t>
            </a:r>
          </a:p>
        </p:txBody>
      </p:sp>
      <p:pic>
        <p:nvPicPr>
          <p:cNvPr id="4" name="Picture 3"/>
          <p:cNvPicPr>
            <a:picLocks noChangeAspect="1"/>
          </p:cNvPicPr>
          <p:nvPr/>
        </p:nvPicPr>
        <p:blipFill>
          <a:blip r:embed="rId2"/>
          <a:stretch>
            <a:fillRect/>
          </a:stretch>
        </p:blipFill>
        <p:spPr>
          <a:xfrm>
            <a:off x="6725920" y="4519617"/>
            <a:ext cx="2300941" cy="1817875"/>
          </a:xfrm>
          <a:prstGeom prst="rect">
            <a:avLst/>
          </a:prstGeom>
        </p:spPr>
      </p:pic>
    </p:spTree>
    <p:extLst>
      <p:ext uri="{BB962C8B-B14F-4D97-AF65-F5344CB8AC3E}">
        <p14:creationId xmlns:p14="http://schemas.microsoft.com/office/powerpoint/2010/main" val="3130815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sz="3200" dirty="0" smtClean="0"/>
              <a:t>MayoClinic.org</a:t>
            </a:r>
            <a:endParaRPr lang="en-US" sz="3200" dirty="0"/>
          </a:p>
        </p:txBody>
      </p:sp>
    </p:spTree>
    <p:extLst>
      <p:ext uri="{BB962C8B-B14F-4D97-AF65-F5344CB8AC3E}">
        <p14:creationId xmlns:p14="http://schemas.microsoft.com/office/powerpoint/2010/main" val="2735303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Alzheimer’s Brain</a:t>
            </a:r>
            <a:endParaRPr lang="en-US" dirty="0"/>
          </a:p>
        </p:txBody>
      </p:sp>
      <p:sp>
        <p:nvSpPr>
          <p:cNvPr id="3" name="Content Placeholder 2"/>
          <p:cNvSpPr>
            <a:spLocks noGrp="1"/>
          </p:cNvSpPr>
          <p:nvPr>
            <p:ph idx="1"/>
          </p:nvPr>
        </p:nvSpPr>
        <p:spPr/>
        <p:txBody>
          <a:bodyPr/>
          <a:lstStyle/>
          <a:p>
            <a:r>
              <a:rPr lang="en-US" dirty="0" smtClean="0"/>
              <a:t>In Alzheimer’s disease, the brain cells themselves, degenerate and die, causing a steady decline in memory and mental function</a:t>
            </a:r>
            <a:endParaRPr lang="en-US" dirty="0"/>
          </a:p>
        </p:txBody>
      </p:sp>
      <p:pic>
        <p:nvPicPr>
          <p:cNvPr id="4" name="Picture 3"/>
          <p:cNvPicPr>
            <a:picLocks noChangeAspect="1"/>
          </p:cNvPicPr>
          <p:nvPr/>
        </p:nvPicPr>
        <p:blipFill>
          <a:blip r:embed="rId2"/>
          <a:stretch>
            <a:fillRect/>
          </a:stretch>
        </p:blipFill>
        <p:spPr>
          <a:xfrm>
            <a:off x="5757582" y="3429000"/>
            <a:ext cx="2460065" cy="2413001"/>
          </a:xfrm>
          <a:prstGeom prst="rect">
            <a:avLst/>
          </a:prstGeom>
        </p:spPr>
      </p:pic>
    </p:spTree>
    <p:extLst>
      <p:ext uri="{BB962C8B-B14F-4D97-AF65-F5344CB8AC3E}">
        <p14:creationId xmlns:p14="http://schemas.microsoft.com/office/powerpoint/2010/main" val="343052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a:bodyPr>
          <a:lstStyle/>
          <a:p>
            <a:r>
              <a:rPr lang="en-US" sz="2800" dirty="0"/>
              <a:t>At first, increasing forgetfulness or mild confusion may be the only signs of AD that you notice.</a:t>
            </a:r>
          </a:p>
          <a:p>
            <a:r>
              <a:rPr lang="en-US" sz="2800" dirty="0"/>
              <a:t>But over time, the disease robs you of more of your memory, especially </a:t>
            </a:r>
            <a:r>
              <a:rPr lang="en-US" sz="2800" i="1" dirty="0"/>
              <a:t>recent </a:t>
            </a:r>
            <a:r>
              <a:rPr lang="en-US" sz="2800" dirty="0"/>
              <a:t>memories. </a:t>
            </a:r>
          </a:p>
          <a:p>
            <a:r>
              <a:rPr lang="en-US" sz="2800" dirty="0"/>
              <a:t>The rate at which symptoms worsen varies from person to person.</a:t>
            </a:r>
          </a:p>
        </p:txBody>
      </p:sp>
      <p:pic>
        <p:nvPicPr>
          <p:cNvPr id="4" name="Picture 3"/>
          <p:cNvPicPr>
            <a:picLocks noChangeAspect="1"/>
          </p:cNvPicPr>
          <p:nvPr/>
        </p:nvPicPr>
        <p:blipFill>
          <a:blip r:embed="rId2"/>
          <a:stretch>
            <a:fillRect/>
          </a:stretch>
        </p:blipFill>
        <p:spPr>
          <a:xfrm>
            <a:off x="6503148" y="4661648"/>
            <a:ext cx="2581087" cy="1792940"/>
          </a:xfrm>
          <a:prstGeom prst="rect">
            <a:avLst/>
          </a:prstGeom>
        </p:spPr>
      </p:pic>
    </p:spTree>
    <p:extLst>
      <p:ext uri="{BB962C8B-B14F-4D97-AF65-F5344CB8AC3E}">
        <p14:creationId xmlns:p14="http://schemas.microsoft.com/office/powerpoint/2010/main" val="1760777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a:t>
            </a:r>
            <a:endParaRPr lang="en-US" dirty="0"/>
          </a:p>
        </p:txBody>
      </p:sp>
      <p:sp>
        <p:nvSpPr>
          <p:cNvPr id="3" name="Content Placeholder 2"/>
          <p:cNvSpPr>
            <a:spLocks noGrp="1"/>
          </p:cNvSpPr>
          <p:nvPr>
            <p:ph idx="1"/>
          </p:nvPr>
        </p:nvSpPr>
        <p:spPr>
          <a:xfrm>
            <a:off x="1748118" y="1600201"/>
            <a:ext cx="8462682" cy="4525963"/>
          </a:xfrm>
        </p:spPr>
        <p:txBody>
          <a:bodyPr>
            <a:normAutofit/>
          </a:bodyPr>
          <a:lstStyle/>
          <a:p>
            <a:r>
              <a:rPr lang="en-US" sz="2800" dirty="0"/>
              <a:t>If you have Alzheimer’s, </a:t>
            </a:r>
            <a:r>
              <a:rPr lang="en-US" sz="2800" b="1" i="1" dirty="0"/>
              <a:t>you </a:t>
            </a:r>
            <a:r>
              <a:rPr lang="en-US" sz="2800" b="1" dirty="0"/>
              <a:t>may be the first to notice </a:t>
            </a:r>
            <a:r>
              <a:rPr lang="en-US" sz="2800" dirty="0"/>
              <a:t>that you are having unusual difficulty remembering things and organizing your thoughts.</a:t>
            </a:r>
          </a:p>
          <a:p>
            <a:r>
              <a:rPr lang="en-US" sz="2800" b="1" dirty="0"/>
              <a:t>Or you may not recognize that anything is wrong</a:t>
            </a:r>
            <a:r>
              <a:rPr lang="en-US" sz="2800" dirty="0"/>
              <a:t>, even when changes are noticeable to your family members, close friends or co-workers.</a:t>
            </a:r>
          </a:p>
        </p:txBody>
      </p:sp>
      <p:pic>
        <p:nvPicPr>
          <p:cNvPr id="4" name="Picture 3"/>
          <p:cNvPicPr>
            <a:picLocks noChangeAspect="1"/>
          </p:cNvPicPr>
          <p:nvPr/>
        </p:nvPicPr>
        <p:blipFill>
          <a:blip r:embed="rId2"/>
          <a:stretch>
            <a:fillRect/>
          </a:stretch>
        </p:blipFill>
        <p:spPr>
          <a:xfrm>
            <a:off x="4646707" y="4501029"/>
            <a:ext cx="2719293" cy="1908736"/>
          </a:xfrm>
          <a:prstGeom prst="rect">
            <a:avLst/>
          </a:prstGeom>
        </p:spPr>
      </p:pic>
    </p:spTree>
    <p:extLst>
      <p:ext uri="{BB962C8B-B14F-4D97-AF65-F5344CB8AC3E}">
        <p14:creationId xmlns:p14="http://schemas.microsoft.com/office/powerpoint/2010/main" val="307787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323009"/>
          </a:xfrm>
        </p:spPr>
        <p:txBody>
          <a:bodyPr>
            <a:normAutofit fontScale="90000"/>
          </a:bodyPr>
          <a:lstStyle/>
          <a:p>
            <a:r>
              <a:rPr lang="en-US" dirty="0" smtClean="0"/>
              <a:t>Memory</a:t>
            </a:r>
            <a:endParaRPr lang="en-US" dirty="0"/>
          </a:p>
        </p:txBody>
      </p:sp>
      <p:sp>
        <p:nvSpPr>
          <p:cNvPr id="3" name="Content Placeholder 2"/>
          <p:cNvSpPr>
            <a:spLocks noGrp="1"/>
          </p:cNvSpPr>
          <p:nvPr>
            <p:ph idx="1"/>
          </p:nvPr>
        </p:nvSpPr>
        <p:spPr>
          <a:xfrm>
            <a:off x="1748118" y="821765"/>
            <a:ext cx="8919882" cy="5767294"/>
          </a:xfrm>
        </p:spPr>
        <p:txBody>
          <a:bodyPr>
            <a:normAutofit/>
          </a:bodyPr>
          <a:lstStyle/>
          <a:p>
            <a:r>
              <a:rPr lang="en-US" sz="2800" dirty="0"/>
              <a:t>Everyone has occasional memory lapses, such as forgetting where you put your keys or the name of an acquaintance. But the </a:t>
            </a:r>
            <a:r>
              <a:rPr lang="en-US" sz="2800" b="1" dirty="0"/>
              <a:t>memory loss associated with AD persists and worsens</a:t>
            </a:r>
            <a:r>
              <a:rPr lang="en-US" sz="2800" dirty="0"/>
              <a:t>, affecting your ability to function at work and at home. People with Alzheimer’s may:</a:t>
            </a:r>
          </a:p>
          <a:p>
            <a:r>
              <a:rPr lang="en-US" sz="2700" b="1" i="1" dirty="0"/>
              <a:t>Repeat</a:t>
            </a:r>
            <a:r>
              <a:rPr lang="en-US" sz="2700" i="1" dirty="0"/>
              <a:t> </a:t>
            </a:r>
            <a:r>
              <a:rPr lang="en-US" sz="2700" dirty="0"/>
              <a:t>statements and questions over and over, not realizing that they’ve asked the question before</a:t>
            </a:r>
          </a:p>
          <a:p>
            <a:r>
              <a:rPr lang="en-US" sz="2700" b="1" i="1" dirty="0"/>
              <a:t>Forget</a:t>
            </a:r>
            <a:r>
              <a:rPr lang="en-US" sz="2700" i="1" dirty="0"/>
              <a:t> </a:t>
            </a:r>
            <a:r>
              <a:rPr lang="en-US" sz="2700" dirty="0"/>
              <a:t>conversations, appointments or events, and not remember them later</a:t>
            </a:r>
          </a:p>
          <a:p>
            <a:r>
              <a:rPr lang="en-US" sz="2700" dirty="0"/>
              <a:t>Routinely </a:t>
            </a:r>
            <a:r>
              <a:rPr lang="en-US" sz="2700" b="1" i="1" dirty="0"/>
              <a:t>misplace</a:t>
            </a:r>
            <a:r>
              <a:rPr lang="en-US" sz="2700" i="1" dirty="0"/>
              <a:t> </a:t>
            </a:r>
            <a:r>
              <a:rPr lang="en-US" sz="2700" dirty="0"/>
              <a:t>possessions, often putting them in illogical locations</a:t>
            </a:r>
          </a:p>
          <a:p>
            <a:r>
              <a:rPr lang="en-US" sz="2700" b="1" dirty="0"/>
              <a:t>Eventually </a:t>
            </a:r>
            <a:r>
              <a:rPr lang="en-US" sz="2700" b="1" i="1" dirty="0"/>
              <a:t>forget </a:t>
            </a:r>
            <a:r>
              <a:rPr lang="en-US" sz="2700" b="1" dirty="0"/>
              <a:t>the </a:t>
            </a:r>
            <a:r>
              <a:rPr lang="en-US" sz="2700" b="1" i="1" dirty="0"/>
              <a:t>names </a:t>
            </a:r>
            <a:r>
              <a:rPr lang="en-US" sz="2700" dirty="0"/>
              <a:t>of family members and everyday objects</a:t>
            </a:r>
          </a:p>
          <a:p>
            <a:endParaRPr lang="en-US" sz="2800" dirty="0"/>
          </a:p>
        </p:txBody>
      </p:sp>
    </p:spTree>
    <p:extLst>
      <p:ext uri="{BB962C8B-B14F-4D97-AF65-F5344CB8AC3E}">
        <p14:creationId xmlns:p14="http://schemas.microsoft.com/office/powerpoint/2010/main" val="79403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160" y="585216"/>
            <a:ext cx="11480800" cy="1499616"/>
          </a:xfrm>
        </p:spPr>
        <p:txBody>
          <a:bodyPr>
            <a:normAutofit/>
          </a:bodyPr>
          <a:lstStyle/>
          <a:p>
            <a:r>
              <a:rPr lang="en-US" dirty="0" smtClean="0"/>
              <a:t>Disorientation and Misinterpreting spatial relationships</a:t>
            </a:r>
            <a:endParaRPr lang="en-US" dirty="0"/>
          </a:p>
        </p:txBody>
      </p:sp>
      <p:sp>
        <p:nvSpPr>
          <p:cNvPr id="3" name="Content Placeholder 2"/>
          <p:cNvSpPr>
            <a:spLocks noGrp="1"/>
          </p:cNvSpPr>
          <p:nvPr>
            <p:ph idx="1"/>
          </p:nvPr>
        </p:nvSpPr>
        <p:spPr>
          <a:xfrm>
            <a:off x="1733176" y="2084832"/>
            <a:ext cx="8477624" cy="4041332"/>
          </a:xfrm>
        </p:spPr>
        <p:txBody>
          <a:bodyPr>
            <a:normAutofit/>
          </a:bodyPr>
          <a:lstStyle/>
          <a:p>
            <a:r>
              <a:rPr lang="en-US" sz="2800" dirty="0"/>
              <a:t>People with AD may </a:t>
            </a:r>
            <a:r>
              <a:rPr lang="en-US" sz="2800" b="1" dirty="0"/>
              <a:t>lose their sense of what day it is, the season, where they are, or even their current life circumstances (married or have kids)</a:t>
            </a:r>
          </a:p>
          <a:p>
            <a:r>
              <a:rPr lang="en-US" sz="2800" dirty="0"/>
              <a:t>Alzheimer’s may also disrupt your brain’s ability to interpret what you see, making it difficult to understand your surroundings</a:t>
            </a:r>
          </a:p>
          <a:p>
            <a:r>
              <a:rPr lang="en-US" sz="2800" dirty="0"/>
              <a:t>Eventually, these problems may lead to getting lost in familiar places</a:t>
            </a:r>
          </a:p>
        </p:txBody>
      </p:sp>
      <p:pic>
        <p:nvPicPr>
          <p:cNvPr id="4" name="Picture 3"/>
          <p:cNvPicPr>
            <a:picLocks noChangeAspect="1"/>
          </p:cNvPicPr>
          <p:nvPr/>
        </p:nvPicPr>
        <p:blipFill>
          <a:blip r:embed="rId2"/>
          <a:stretch>
            <a:fillRect/>
          </a:stretch>
        </p:blipFill>
        <p:spPr>
          <a:xfrm>
            <a:off x="9857889" y="4879639"/>
            <a:ext cx="1887071" cy="1662206"/>
          </a:xfrm>
          <a:prstGeom prst="rect">
            <a:avLst/>
          </a:prstGeom>
        </p:spPr>
      </p:pic>
    </p:spTree>
    <p:extLst>
      <p:ext uri="{BB962C8B-B14F-4D97-AF65-F5344CB8AC3E}">
        <p14:creationId xmlns:p14="http://schemas.microsoft.com/office/powerpoint/2010/main" val="3492197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Speaking and Writing</a:t>
            </a:r>
            <a:endParaRPr lang="en-US" dirty="0"/>
          </a:p>
        </p:txBody>
      </p:sp>
      <p:sp>
        <p:nvSpPr>
          <p:cNvPr id="3" name="Content Placeholder 2"/>
          <p:cNvSpPr>
            <a:spLocks noGrp="1"/>
          </p:cNvSpPr>
          <p:nvPr>
            <p:ph idx="1"/>
          </p:nvPr>
        </p:nvSpPr>
        <p:spPr/>
        <p:txBody>
          <a:bodyPr>
            <a:normAutofit/>
          </a:bodyPr>
          <a:lstStyle/>
          <a:p>
            <a:r>
              <a:rPr lang="en-US" sz="2800" dirty="0"/>
              <a:t>Those with AD may </a:t>
            </a:r>
            <a:r>
              <a:rPr lang="en-US" sz="2800" b="1" dirty="0"/>
              <a:t>have trouble finding the right words to identify objects, express thoughts, or take part in conversations</a:t>
            </a:r>
            <a:r>
              <a:rPr lang="en-US" sz="2800" dirty="0"/>
              <a:t>. </a:t>
            </a:r>
          </a:p>
          <a:p>
            <a:r>
              <a:rPr lang="en-US" sz="2800" dirty="0"/>
              <a:t>Over time, the ability to read and write also declines.</a:t>
            </a:r>
          </a:p>
        </p:txBody>
      </p:sp>
      <p:pic>
        <p:nvPicPr>
          <p:cNvPr id="4" name="Picture 3"/>
          <p:cNvPicPr>
            <a:picLocks noChangeAspect="1"/>
          </p:cNvPicPr>
          <p:nvPr/>
        </p:nvPicPr>
        <p:blipFill>
          <a:blip r:embed="rId2"/>
          <a:stretch>
            <a:fillRect/>
          </a:stretch>
        </p:blipFill>
        <p:spPr>
          <a:xfrm>
            <a:off x="3987502" y="4297680"/>
            <a:ext cx="3421529" cy="1299882"/>
          </a:xfrm>
          <a:prstGeom prst="rect">
            <a:avLst/>
          </a:prstGeom>
        </p:spPr>
      </p:pic>
    </p:spTree>
    <p:extLst>
      <p:ext uri="{BB962C8B-B14F-4D97-AF65-F5344CB8AC3E}">
        <p14:creationId xmlns:p14="http://schemas.microsoft.com/office/powerpoint/2010/main" val="4071359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and Reasoning</a:t>
            </a:r>
            <a:endParaRPr lang="en-US" dirty="0"/>
          </a:p>
        </p:txBody>
      </p:sp>
      <p:sp>
        <p:nvSpPr>
          <p:cNvPr id="3" name="Content Placeholder 2"/>
          <p:cNvSpPr>
            <a:spLocks noGrp="1"/>
          </p:cNvSpPr>
          <p:nvPr>
            <p:ph idx="1"/>
          </p:nvPr>
        </p:nvSpPr>
        <p:spPr>
          <a:xfrm>
            <a:off x="1524000" y="1600201"/>
            <a:ext cx="8686800" cy="4525963"/>
          </a:xfrm>
        </p:spPr>
        <p:txBody>
          <a:bodyPr>
            <a:normAutofit/>
          </a:bodyPr>
          <a:lstStyle/>
          <a:p>
            <a:r>
              <a:rPr lang="en-US" sz="2800" dirty="0"/>
              <a:t>AD causes </a:t>
            </a:r>
            <a:r>
              <a:rPr lang="en-US" sz="2800" b="1" dirty="0"/>
              <a:t>difficulty concentrating and thinking</a:t>
            </a:r>
            <a:r>
              <a:rPr lang="en-US" sz="2800" dirty="0"/>
              <a:t>, especially about abstract concepts and numbers.</a:t>
            </a:r>
          </a:p>
          <a:p>
            <a:r>
              <a:rPr lang="en-US" sz="2800" dirty="0"/>
              <a:t>It may be challenging to manage finances, balance checkbooks, and keep track of bills and pay them on time.</a:t>
            </a:r>
          </a:p>
          <a:p>
            <a:r>
              <a:rPr lang="en-US" sz="2800" dirty="0"/>
              <a:t>These difficulties </a:t>
            </a:r>
            <a:r>
              <a:rPr lang="en-US" sz="2800" b="1" dirty="0"/>
              <a:t>may progress to inability to recognize and deal with numbers</a:t>
            </a:r>
            <a:r>
              <a:rPr lang="en-US" sz="2800" dirty="0"/>
              <a:t>.</a:t>
            </a:r>
          </a:p>
        </p:txBody>
      </p:sp>
      <p:pic>
        <p:nvPicPr>
          <p:cNvPr id="4" name="Picture 3"/>
          <p:cNvPicPr>
            <a:picLocks noChangeAspect="1"/>
          </p:cNvPicPr>
          <p:nvPr/>
        </p:nvPicPr>
        <p:blipFill>
          <a:blip r:embed="rId2"/>
          <a:stretch>
            <a:fillRect/>
          </a:stretch>
        </p:blipFill>
        <p:spPr>
          <a:xfrm>
            <a:off x="7884460" y="4840942"/>
            <a:ext cx="2326341" cy="1658470"/>
          </a:xfrm>
          <a:prstGeom prst="rect">
            <a:avLst/>
          </a:prstGeom>
        </p:spPr>
      </p:pic>
    </p:spTree>
    <p:extLst>
      <p:ext uri="{BB962C8B-B14F-4D97-AF65-F5344CB8AC3E}">
        <p14:creationId xmlns:p14="http://schemas.microsoft.com/office/powerpoint/2010/main" val="2807127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22</TotalTime>
  <Words>1602</Words>
  <Application>Microsoft Office PowerPoint</Application>
  <PresentationFormat>Widescreen</PresentationFormat>
  <Paragraphs>114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Tw Cen MT</vt:lpstr>
      <vt:lpstr>Tw Cen MT Condensed</vt:lpstr>
      <vt:lpstr>Wingdings 3</vt:lpstr>
      <vt:lpstr>Integral</vt:lpstr>
      <vt:lpstr>Alzheimer’s Disease</vt:lpstr>
      <vt:lpstr>What is it?</vt:lpstr>
      <vt:lpstr>The Alzheimer’s Brain</vt:lpstr>
      <vt:lpstr>Symptoms</vt:lpstr>
      <vt:lpstr>How do you know?</vt:lpstr>
      <vt:lpstr>Memory</vt:lpstr>
      <vt:lpstr>Disorientation and Misinterpreting spatial relationships</vt:lpstr>
      <vt:lpstr>Speaking and Writing</vt:lpstr>
      <vt:lpstr>Thinking and Reasoning</vt:lpstr>
      <vt:lpstr>Making Judgments &amp; Decisions and Planning &amp; performing familiar tasks</vt:lpstr>
      <vt:lpstr>Changes in Personality &amp; Behavior</vt:lpstr>
      <vt:lpstr>Some hope</vt:lpstr>
      <vt:lpstr>Causes</vt:lpstr>
      <vt:lpstr>Effects on the Brain</vt:lpstr>
      <vt:lpstr>Plaques</vt:lpstr>
      <vt:lpstr>Brain Abnormalities </vt:lpstr>
      <vt:lpstr>Tangles</vt:lpstr>
      <vt:lpstr>Risk Factors</vt:lpstr>
      <vt:lpstr>Age</vt:lpstr>
      <vt:lpstr>Family History &amp; Genetics</vt:lpstr>
      <vt:lpstr>Gender</vt:lpstr>
      <vt:lpstr>Mild Cognitive Impairment</vt:lpstr>
      <vt:lpstr>Past Head Trauma</vt:lpstr>
      <vt:lpstr>Lifestyle  &amp; Heart Health</vt:lpstr>
      <vt:lpstr>Lifelong Learning &amp; Social Engagement</vt:lpstr>
      <vt:lpstr>Complications</vt:lpstr>
      <vt:lpstr>Treatment</vt:lpstr>
      <vt:lpstr>Creating a Safe and Supportive Environment</vt:lpstr>
      <vt:lpstr>Sources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Alzheimer’s Disease</dc:title>
  <dc:creator>Erik Ljungberg</dc:creator>
  <cp:lastModifiedBy>Erik Ljungberg</cp:lastModifiedBy>
  <cp:revision>6</cp:revision>
  <dcterms:created xsi:type="dcterms:W3CDTF">2015-08-11T18:14:02Z</dcterms:created>
  <dcterms:modified xsi:type="dcterms:W3CDTF">2015-09-10T21:47:21Z</dcterms:modified>
</cp:coreProperties>
</file>