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4" r:id="rId8"/>
    <p:sldId id="316" r:id="rId9"/>
    <p:sldId id="265" r:id="rId10"/>
    <p:sldId id="266" r:id="rId11"/>
    <p:sldId id="317" r:id="rId12"/>
    <p:sldId id="267" r:id="rId13"/>
    <p:sldId id="318" r:id="rId14"/>
    <p:sldId id="268" r:id="rId15"/>
    <p:sldId id="319" r:id="rId16"/>
    <p:sldId id="269" r:id="rId17"/>
    <p:sldId id="270" r:id="rId18"/>
    <p:sldId id="320" r:id="rId19"/>
    <p:sldId id="271" r:id="rId20"/>
    <p:sldId id="321" r:id="rId21"/>
    <p:sldId id="272" r:id="rId22"/>
    <p:sldId id="273" r:id="rId23"/>
    <p:sldId id="322" r:id="rId24"/>
    <p:sldId id="274" r:id="rId25"/>
    <p:sldId id="323" r:id="rId26"/>
    <p:sldId id="275" r:id="rId27"/>
    <p:sldId id="276" r:id="rId28"/>
    <p:sldId id="277" r:id="rId29"/>
    <p:sldId id="278" r:id="rId30"/>
    <p:sldId id="279" r:id="rId31"/>
    <p:sldId id="324" r:id="rId32"/>
    <p:sldId id="280" r:id="rId33"/>
    <p:sldId id="325" r:id="rId34"/>
    <p:sldId id="281" r:id="rId35"/>
    <p:sldId id="282" r:id="rId36"/>
    <p:sldId id="283" r:id="rId37"/>
    <p:sldId id="326" r:id="rId38"/>
    <p:sldId id="284" r:id="rId39"/>
    <p:sldId id="285" r:id="rId40"/>
    <p:sldId id="327" r:id="rId41"/>
    <p:sldId id="286" r:id="rId42"/>
    <p:sldId id="328" r:id="rId43"/>
    <p:sldId id="287" r:id="rId44"/>
    <p:sldId id="288" r:id="rId45"/>
    <p:sldId id="289" r:id="rId46"/>
    <p:sldId id="329" r:id="rId47"/>
    <p:sldId id="290" r:id="rId48"/>
    <p:sldId id="291" r:id="rId49"/>
    <p:sldId id="330" r:id="rId50"/>
    <p:sldId id="292" r:id="rId51"/>
    <p:sldId id="293" r:id="rId52"/>
    <p:sldId id="331" r:id="rId53"/>
    <p:sldId id="294" r:id="rId54"/>
    <p:sldId id="332" r:id="rId55"/>
    <p:sldId id="295" r:id="rId56"/>
    <p:sldId id="333" r:id="rId57"/>
    <p:sldId id="296" r:id="rId58"/>
    <p:sldId id="297" r:id="rId59"/>
    <p:sldId id="298" r:id="rId60"/>
    <p:sldId id="299" r:id="rId61"/>
    <p:sldId id="300" r:id="rId62"/>
    <p:sldId id="301" r:id="rId63"/>
    <p:sldId id="302" r:id="rId64"/>
    <p:sldId id="303" r:id="rId65"/>
    <p:sldId id="304" r:id="rId66"/>
    <p:sldId id="334" r:id="rId67"/>
    <p:sldId id="305" r:id="rId68"/>
    <p:sldId id="306" r:id="rId69"/>
    <p:sldId id="335" r:id="rId70"/>
    <p:sldId id="307" r:id="rId71"/>
    <p:sldId id="308" r:id="rId72"/>
    <p:sldId id="337" r:id="rId73"/>
    <p:sldId id="336" r:id="rId74"/>
    <p:sldId id="309" r:id="rId75"/>
    <p:sldId id="310" r:id="rId76"/>
    <p:sldId id="311" r:id="rId77"/>
    <p:sldId id="312" r:id="rId78"/>
    <p:sldId id="313" r:id="rId79"/>
    <p:sldId id="314" r:id="rId80"/>
    <p:sldId id="315"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72"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9/25/2015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682580"/>
            <a:ext cx="7766936" cy="1197735"/>
          </a:xfrm>
        </p:spPr>
        <p:txBody>
          <a:bodyPr/>
          <a:lstStyle/>
          <a:p>
            <a:r>
              <a:rPr lang="en-US" dirty="0" smtClean="0"/>
              <a:t>Bipolar Disorder</a:t>
            </a:r>
            <a:endParaRPr lang="en-US" dirty="0"/>
          </a:p>
        </p:txBody>
      </p:sp>
      <p:sp>
        <p:nvSpPr>
          <p:cNvPr id="3" name="Subtitle 2"/>
          <p:cNvSpPr>
            <a:spLocks noGrp="1"/>
          </p:cNvSpPr>
          <p:nvPr>
            <p:ph type="subTitle" idx="1"/>
          </p:nvPr>
        </p:nvSpPr>
        <p:spPr>
          <a:xfrm>
            <a:off x="1507067" y="2240925"/>
            <a:ext cx="7766936" cy="2906808"/>
          </a:xfrm>
        </p:spPr>
        <p:txBody>
          <a:bodyPr>
            <a:normAutofit/>
          </a:bodyPr>
          <a:lstStyle/>
          <a:p>
            <a:r>
              <a:rPr lang="en-US" sz="3200" dirty="0" smtClean="0"/>
              <a:t>And Other Mood Disorders</a:t>
            </a:r>
            <a:endParaRPr lang="en-US" sz="3200" dirty="0"/>
          </a:p>
        </p:txBody>
      </p:sp>
      <p:pic>
        <p:nvPicPr>
          <p:cNvPr id="4" name="Picture 3"/>
          <p:cNvPicPr>
            <a:picLocks noChangeAspect="1"/>
          </p:cNvPicPr>
          <p:nvPr/>
        </p:nvPicPr>
        <p:blipFill>
          <a:blip r:embed="rId2"/>
          <a:stretch>
            <a:fillRect/>
          </a:stretch>
        </p:blipFill>
        <p:spPr>
          <a:xfrm>
            <a:off x="664104" y="3673431"/>
            <a:ext cx="1685925" cy="2705100"/>
          </a:xfrm>
          <a:prstGeom prst="rect">
            <a:avLst/>
          </a:prstGeom>
        </p:spPr>
      </p:pic>
    </p:spTree>
    <p:extLst>
      <p:ext uri="{BB962C8B-B14F-4D97-AF65-F5344CB8AC3E}">
        <p14:creationId xmlns:p14="http://schemas.microsoft.com/office/powerpoint/2010/main" val="183671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9"/>
            <a:ext cx="8229600" cy="871537"/>
          </a:xfrm>
        </p:spPr>
        <p:txBody>
          <a:bodyPr/>
          <a:lstStyle/>
          <a:p>
            <a:r>
              <a:rPr lang="en-US" altLang="en-US" smtClean="0"/>
              <a:t>Symptoms</a:t>
            </a:r>
          </a:p>
        </p:txBody>
      </p:sp>
      <p:sp>
        <p:nvSpPr>
          <p:cNvPr id="11267" name="Content Placeholder 2"/>
          <p:cNvSpPr>
            <a:spLocks noGrp="1"/>
          </p:cNvSpPr>
          <p:nvPr>
            <p:ph idx="1"/>
          </p:nvPr>
        </p:nvSpPr>
        <p:spPr>
          <a:xfrm>
            <a:off x="334851" y="1296989"/>
            <a:ext cx="9780699" cy="4829175"/>
          </a:xfrm>
        </p:spPr>
        <p:txBody>
          <a:bodyPr/>
          <a:lstStyle/>
          <a:p>
            <a:r>
              <a:rPr lang="en-US" altLang="en-US" sz="2800" dirty="0"/>
              <a:t>People suffering from SAD either are </a:t>
            </a:r>
            <a:r>
              <a:rPr lang="en-US" altLang="en-US" sz="2800" b="1" dirty="0"/>
              <a:t>unable to function or function minimally </a:t>
            </a:r>
            <a:r>
              <a:rPr lang="en-US" altLang="en-US" sz="2800" dirty="0"/>
              <a:t>during the season in which their disorder occurs</a:t>
            </a:r>
            <a:r>
              <a:rPr lang="en-US" altLang="en-US" sz="2800" dirty="0" smtClean="0"/>
              <a:t>.</a:t>
            </a:r>
            <a:endParaRPr lang="en-US" altLang="en-US" sz="2800" dirty="0"/>
          </a:p>
        </p:txBody>
      </p:sp>
      <p:pic>
        <p:nvPicPr>
          <p:cNvPr id="2" name="Picture 1"/>
          <p:cNvPicPr>
            <a:picLocks noChangeAspect="1"/>
          </p:cNvPicPr>
          <p:nvPr/>
        </p:nvPicPr>
        <p:blipFill>
          <a:blip r:embed="rId2"/>
          <a:stretch>
            <a:fillRect/>
          </a:stretch>
        </p:blipFill>
        <p:spPr>
          <a:xfrm>
            <a:off x="4104602" y="2956171"/>
            <a:ext cx="4266663" cy="2839323"/>
          </a:xfrm>
          <a:prstGeom prst="rect">
            <a:avLst/>
          </a:prstGeom>
        </p:spPr>
      </p:pic>
    </p:spTree>
    <p:extLst>
      <p:ext uri="{BB962C8B-B14F-4D97-AF65-F5344CB8AC3E}">
        <p14:creationId xmlns:p14="http://schemas.microsoft.com/office/powerpoint/2010/main" val="1831622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5719"/>
          </a:xfrm>
        </p:spPr>
        <p:txBody>
          <a:bodyPr>
            <a:normAutofit fontScale="90000"/>
          </a:bodyPr>
          <a:lstStyle/>
          <a:p>
            <a:endParaRPr lang="en-US" dirty="0"/>
          </a:p>
        </p:txBody>
      </p:sp>
      <p:sp>
        <p:nvSpPr>
          <p:cNvPr id="3" name="Content Placeholder 2"/>
          <p:cNvSpPr>
            <a:spLocks noGrp="1"/>
          </p:cNvSpPr>
          <p:nvPr>
            <p:ph idx="1"/>
          </p:nvPr>
        </p:nvSpPr>
        <p:spPr>
          <a:xfrm>
            <a:off x="677334" y="785611"/>
            <a:ext cx="8596668" cy="5255751"/>
          </a:xfrm>
        </p:spPr>
        <p:txBody>
          <a:bodyPr>
            <a:normAutofit/>
          </a:bodyPr>
          <a:lstStyle/>
          <a:p>
            <a:r>
              <a:rPr lang="en-US" altLang="en-US" sz="2800" dirty="0"/>
              <a:t>SAD </a:t>
            </a:r>
            <a:r>
              <a:rPr lang="en-US" altLang="en-US" sz="2800" b="1" dirty="0"/>
              <a:t>shares several symptoms </a:t>
            </a:r>
            <a:r>
              <a:rPr lang="en-US" altLang="en-US" sz="2800" dirty="0"/>
              <a:t>with other forms of depression including </a:t>
            </a:r>
            <a:r>
              <a:rPr lang="en-US" altLang="en-US" sz="2800" b="1" dirty="0"/>
              <a:t>lethargy, sadness, hopelessness, anxiety and social withdrawal</a:t>
            </a:r>
            <a:r>
              <a:rPr lang="en-US" altLang="en-US" sz="2800" dirty="0"/>
              <a:t>.</a:t>
            </a:r>
          </a:p>
          <a:p>
            <a:r>
              <a:rPr lang="en-US" altLang="en-US" sz="2800" dirty="0"/>
              <a:t>SAD sufferers </a:t>
            </a:r>
            <a:r>
              <a:rPr lang="en-US" altLang="en-US" sz="2800" b="1" dirty="0"/>
              <a:t>crave additional sleep, experience daytime drowsiness, and gain a good deal of weight, often feeling irresistible cravings for sweets</a:t>
            </a:r>
            <a:r>
              <a:rPr lang="en-US" altLang="en-US" sz="2800" dirty="0"/>
              <a:t>.</a:t>
            </a:r>
          </a:p>
          <a:p>
            <a:endParaRPr lang="en-US" sz="2800" dirty="0"/>
          </a:p>
        </p:txBody>
      </p:sp>
      <p:pic>
        <p:nvPicPr>
          <p:cNvPr id="4" name="Picture 3"/>
          <p:cNvPicPr>
            <a:picLocks noChangeAspect="1"/>
          </p:cNvPicPr>
          <p:nvPr/>
        </p:nvPicPr>
        <p:blipFill>
          <a:blip r:embed="rId2"/>
          <a:stretch>
            <a:fillRect/>
          </a:stretch>
        </p:blipFill>
        <p:spPr>
          <a:xfrm>
            <a:off x="2876080" y="4096890"/>
            <a:ext cx="4975148" cy="2074764"/>
          </a:xfrm>
          <a:prstGeom prst="rect">
            <a:avLst/>
          </a:prstGeom>
        </p:spPr>
      </p:pic>
    </p:spTree>
    <p:extLst>
      <p:ext uri="{BB962C8B-B14F-4D97-AF65-F5344CB8AC3E}">
        <p14:creationId xmlns:p14="http://schemas.microsoft.com/office/powerpoint/2010/main" val="955604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74639"/>
            <a:ext cx="8229600" cy="871537"/>
          </a:xfrm>
        </p:spPr>
        <p:txBody>
          <a:bodyPr/>
          <a:lstStyle/>
          <a:p>
            <a:r>
              <a:rPr lang="en-US" altLang="en-US" smtClean="0"/>
              <a:t>Who is at greatest risk?</a:t>
            </a:r>
          </a:p>
        </p:txBody>
      </p:sp>
      <p:sp>
        <p:nvSpPr>
          <p:cNvPr id="12291" name="Content Placeholder 2"/>
          <p:cNvSpPr>
            <a:spLocks noGrp="1"/>
          </p:cNvSpPr>
          <p:nvPr>
            <p:ph idx="1"/>
          </p:nvPr>
        </p:nvSpPr>
        <p:spPr>
          <a:xfrm>
            <a:off x="360608" y="1146175"/>
            <a:ext cx="9850193" cy="4979988"/>
          </a:xfrm>
        </p:spPr>
        <p:txBody>
          <a:bodyPr>
            <a:normAutofit/>
          </a:bodyPr>
          <a:lstStyle/>
          <a:p>
            <a:r>
              <a:rPr lang="en-US" altLang="en-US" sz="2800" b="1" i="1" dirty="0"/>
              <a:t>Four to six percent </a:t>
            </a:r>
            <a:r>
              <a:rPr lang="en-US" altLang="en-US" sz="2800" dirty="0"/>
              <a:t>of the general population will experience SAD. </a:t>
            </a:r>
            <a:r>
              <a:rPr lang="en-US" altLang="en-US" sz="2800" b="1" i="1" dirty="0"/>
              <a:t>Women</a:t>
            </a:r>
            <a:r>
              <a:rPr lang="en-US" altLang="en-US" sz="2800" b="1" dirty="0"/>
              <a:t> are four times more likely </a:t>
            </a:r>
            <a:r>
              <a:rPr lang="en-US" altLang="en-US" sz="2800" dirty="0"/>
              <a:t>than men to develop SAD.</a:t>
            </a:r>
          </a:p>
          <a:p>
            <a:r>
              <a:rPr lang="en-US" altLang="en-US" sz="2800" dirty="0"/>
              <a:t>SAD is </a:t>
            </a:r>
            <a:r>
              <a:rPr lang="en-US" altLang="en-US" sz="2800" b="1" dirty="0"/>
              <a:t>more common among the </a:t>
            </a:r>
            <a:r>
              <a:rPr lang="en-US" altLang="en-US" sz="2800" b="1" i="1" dirty="0"/>
              <a:t>young</a:t>
            </a:r>
            <a:r>
              <a:rPr lang="en-US" altLang="en-US" sz="2800" b="1" dirty="0"/>
              <a:t> </a:t>
            </a:r>
            <a:r>
              <a:rPr lang="en-US" altLang="en-US" sz="2800" dirty="0"/>
              <a:t>(ages 20 to 50) with </a:t>
            </a:r>
            <a:r>
              <a:rPr lang="en-US" altLang="en-US" sz="2800" b="1" dirty="0"/>
              <a:t>a general decrease in symptoms with age</a:t>
            </a:r>
            <a:r>
              <a:rPr lang="en-US" altLang="en-US" sz="2800" dirty="0" smtClean="0"/>
              <a:t>.</a:t>
            </a:r>
            <a:endParaRPr lang="en-US" altLang="en-US" sz="2800" dirty="0"/>
          </a:p>
        </p:txBody>
      </p:sp>
      <p:pic>
        <p:nvPicPr>
          <p:cNvPr id="2" name="Picture 1"/>
          <p:cNvPicPr>
            <a:picLocks noChangeAspect="1"/>
          </p:cNvPicPr>
          <p:nvPr/>
        </p:nvPicPr>
        <p:blipFill>
          <a:blip r:embed="rId2"/>
          <a:stretch>
            <a:fillRect/>
          </a:stretch>
        </p:blipFill>
        <p:spPr>
          <a:xfrm>
            <a:off x="3098106" y="3947508"/>
            <a:ext cx="3482998" cy="2504807"/>
          </a:xfrm>
          <a:prstGeom prst="rect">
            <a:avLst/>
          </a:prstGeom>
        </p:spPr>
      </p:pic>
    </p:spTree>
    <p:extLst>
      <p:ext uri="{BB962C8B-B14F-4D97-AF65-F5344CB8AC3E}">
        <p14:creationId xmlns:p14="http://schemas.microsoft.com/office/powerpoint/2010/main" val="1178095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63132"/>
          </a:xfrm>
        </p:spPr>
        <p:txBody>
          <a:bodyPr>
            <a:normAutofit fontScale="90000"/>
          </a:bodyPr>
          <a:lstStyle/>
          <a:p>
            <a:endParaRPr lang="en-US" dirty="0"/>
          </a:p>
        </p:txBody>
      </p:sp>
      <p:sp>
        <p:nvSpPr>
          <p:cNvPr id="3" name="Content Placeholder 2"/>
          <p:cNvSpPr>
            <a:spLocks noGrp="1"/>
          </p:cNvSpPr>
          <p:nvPr>
            <p:ph idx="1"/>
          </p:nvPr>
        </p:nvSpPr>
        <p:spPr>
          <a:xfrm>
            <a:off x="309093" y="220717"/>
            <a:ext cx="8964909" cy="5820646"/>
          </a:xfrm>
        </p:spPr>
        <p:txBody>
          <a:bodyPr>
            <a:normAutofit/>
          </a:bodyPr>
          <a:lstStyle/>
          <a:p>
            <a:r>
              <a:rPr lang="en-US" altLang="en-US" sz="2800" b="1" dirty="0"/>
              <a:t>Risk of the disease increases significantly with </a:t>
            </a:r>
            <a:r>
              <a:rPr lang="en-US" altLang="en-US" sz="2800" b="1" i="1" dirty="0"/>
              <a:t>geographic residence </a:t>
            </a:r>
            <a:r>
              <a:rPr lang="en-US" altLang="en-US" sz="2800" dirty="0"/>
              <a:t>(with increased prevalence at higher latitudes). For example, the incidence of SAD among people living in Florida is 1 percent, while those living in northern latitudes, such as Alaska or New Hampshire, have a rate of approximately 10 percent.</a:t>
            </a:r>
          </a:p>
        </p:txBody>
      </p:sp>
      <p:pic>
        <p:nvPicPr>
          <p:cNvPr id="4" name="Picture 3"/>
          <p:cNvPicPr>
            <a:picLocks noChangeAspect="1"/>
          </p:cNvPicPr>
          <p:nvPr/>
        </p:nvPicPr>
        <p:blipFill>
          <a:blip r:embed="rId2"/>
          <a:stretch>
            <a:fillRect/>
          </a:stretch>
        </p:blipFill>
        <p:spPr>
          <a:xfrm>
            <a:off x="7690555" y="2631044"/>
            <a:ext cx="3166893" cy="4029756"/>
          </a:xfrm>
          <a:prstGeom prst="rect">
            <a:avLst/>
          </a:prstGeom>
        </p:spPr>
      </p:pic>
    </p:spTree>
    <p:extLst>
      <p:ext uri="{BB962C8B-B14F-4D97-AF65-F5344CB8AC3E}">
        <p14:creationId xmlns:p14="http://schemas.microsoft.com/office/powerpoint/2010/main" val="444895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77334" y="0"/>
            <a:ext cx="8596668" cy="875763"/>
          </a:xfrm>
        </p:spPr>
        <p:txBody>
          <a:bodyPr/>
          <a:lstStyle/>
          <a:p>
            <a:r>
              <a:rPr lang="en-US" altLang="en-US" dirty="0" smtClean="0"/>
              <a:t>Treatment</a:t>
            </a:r>
          </a:p>
        </p:txBody>
      </p:sp>
      <p:sp>
        <p:nvSpPr>
          <p:cNvPr id="13315" name="Content Placeholder 2"/>
          <p:cNvSpPr>
            <a:spLocks noGrp="1"/>
          </p:cNvSpPr>
          <p:nvPr>
            <p:ph idx="1"/>
          </p:nvPr>
        </p:nvSpPr>
        <p:spPr>
          <a:xfrm>
            <a:off x="-126124" y="746975"/>
            <a:ext cx="10515599" cy="5379189"/>
          </a:xfrm>
        </p:spPr>
        <p:txBody>
          <a:bodyPr>
            <a:normAutofit/>
          </a:bodyPr>
          <a:lstStyle/>
          <a:p>
            <a:r>
              <a:rPr lang="en-US" altLang="en-US" sz="2800" dirty="0"/>
              <a:t>Treatment for SAD typically involves a combination </a:t>
            </a:r>
            <a:r>
              <a:rPr lang="en-US" altLang="en-US" sz="2800" b="1" dirty="0"/>
              <a:t>of daily </a:t>
            </a:r>
            <a:r>
              <a:rPr lang="en-US" altLang="en-US" sz="2800" b="1" i="1" dirty="0"/>
              <a:t>light therapy </a:t>
            </a:r>
            <a:r>
              <a:rPr lang="en-US" altLang="en-US" sz="2800" b="1" dirty="0"/>
              <a:t>and medication.</a:t>
            </a:r>
            <a:r>
              <a:rPr lang="en-US" altLang="en-US" sz="2800" dirty="0"/>
              <a:t> </a:t>
            </a:r>
          </a:p>
          <a:p>
            <a:r>
              <a:rPr lang="en-US" altLang="en-US" sz="2800" dirty="0"/>
              <a:t>Light therapy involves </a:t>
            </a:r>
            <a:r>
              <a:rPr lang="en-US" altLang="en-US" sz="2800" b="1" dirty="0"/>
              <a:t>increasing your daily </a:t>
            </a:r>
            <a:r>
              <a:rPr lang="en-US" altLang="en-US" sz="2800" b="1" i="1" dirty="0"/>
              <a:t>exposure</a:t>
            </a:r>
            <a:r>
              <a:rPr lang="en-US" altLang="en-US" sz="2800" b="1" dirty="0"/>
              <a:t> to as much </a:t>
            </a:r>
            <a:r>
              <a:rPr lang="en-US" altLang="en-US" sz="2800" b="1" i="1" dirty="0"/>
              <a:t>natural light </a:t>
            </a:r>
            <a:r>
              <a:rPr lang="en-US" altLang="en-US" sz="2800" b="1" dirty="0"/>
              <a:t>as possible</a:t>
            </a:r>
            <a:r>
              <a:rPr lang="en-US" altLang="en-US" sz="2800" dirty="0"/>
              <a:t>. Special </a:t>
            </a:r>
            <a:r>
              <a:rPr lang="en-US" altLang="en-US" sz="2800" b="1" dirty="0"/>
              <a:t>light therapy lights </a:t>
            </a:r>
            <a:r>
              <a:rPr lang="en-US" altLang="en-US" sz="2800" dirty="0"/>
              <a:t>can be purchased, however, since they are expensive, another technique to try is to replace commonly used light bulbs in your home with brighter full/broad spectrum light bulbs that provide light that is similar to natural sunlight</a:t>
            </a:r>
            <a:r>
              <a:rPr lang="en-US" altLang="en-US" sz="2800" dirty="0" smtClean="0"/>
              <a:t>.</a:t>
            </a:r>
            <a:endParaRPr lang="en-US" altLang="en-US" sz="2800" dirty="0"/>
          </a:p>
        </p:txBody>
      </p:sp>
      <p:pic>
        <p:nvPicPr>
          <p:cNvPr id="2" name="Picture 1"/>
          <p:cNvPicPr>
            <a:picLocks noChangeAspect="1"/>
          </p:cNvPicPr>
          <p:nvPr/>
        </p:nvPicPr>
        <p:blipFill>
          <a:blip r:embed="rId2"/>
          <a:stretch>
            <a:fillRect/>
          </a:stretch>
        </p:blipFill>
        <p:spPr>
          <a:xfrm>
            <a:off x="3179366" y="4467023"/>
            <a:ext cx="3592603" cy="2300824"/>
          </a:xfrm>
          <a:prstGeom prst="rect">
            <a:avLst/>
          </a:prstGeom>
        </p:spPr>
      </p:pic>
    </p:spTree>
    <p:extLst>
      <p:ext uri="{BB962C8B-B14F-4D97-AF65-F5344CB8AC3E}">
        <p14:creationId xmlns:p14="http://schemas.microsoft.com/office/powerpoint/2010/main" val="936657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01769"/>
          </a:xfrm>
        </p:spPr>
        <p:txBody>
          <a:bodyPr>
            <a:normAutofit fontScale="90000"/>
          </a:bodyPr>
          <a:lstStyle/>
          <a:p>
            <a:endParaRPr lang="en-US" dirty="0"/>
          </a:p>
        </p:txBody>
      </p:sp>
      <p:sp>
        <p:nvSpPr>
          <p:cNvPr id="4" name="AutoShape 2" descr="Image result for seasonal affective disorder"/>
          <p:cNvSpPr>
            <a:spLocks noGrp="1" noChangeAspect="1" noChangeArrowheads="1"/>
          </p:cNvSpPr>
          <p:nvPr>
            <p:ph idx="1"/>
          </p:nvPr>
        </p:nvSpPr>
        <p:spPr bwMode="auto">
          <a:xfrm>
            <a:off x="360363" y="1043190"/>
            <a:ext cx="8913812" cy="4998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z="2800" b="1" dirty="0"/>
              <a:t>Exercise</a:t>
            </a:r>
            <a:r>
              <a:rPr lang="en-US" altLang="en-US" sz="2800" dirty="0"/>
              <a:t> and </a:t>
            </a:r>
            <a:r>
              <a:rPr lang="en-US" altLang="en-US" sz="2800" b="1" dirty="0"/>
              <a:t>stress management </a:t>
            </a:r>
            <a:r>
              <a:rPr lang="en-US" altLang="en-US" sz="2800" dirty="0"/>
              <a:t>also help to lessen the symptoms of SAD.</a:t>
            </a:r>
          </a:p>
          <a:p>
            <a:pPr marL="0" indent="0">
              <a:buNone/>
            </a:pPr>
            <a:endParaRPr lang="en-US" dirty="0"/>
          </a:p>
        </p:txBody>
      </p:sp>
      <p:pic>
        <p:nvPicPr>
          <p:cNvPr id="5" name="Picture 4"/>
          <p:cNvPicPr>
            <a:picLocks noChangeAspect="1"/>
          </p:cNvPicPr>
          <p:nvPr/>
        </p:nvPicPr>
        <p:blipFill>
          <a:blip r:embed="rId2"/>
          <a:stretch>
            <a:fillRect/>
          </a:stretch>
        </p:blipFill>
        <p:spPr>
          <a:xfrm>
            <a:off x="2975019" y="2605086"/>
            <a:ext cx="5033863" cy="3023203"/>
          </a:xfrm>
          <a:prstGeom prst="rect">
            <a:avLst/>
          </a:prstGeom>
        </p:spPr>
      </p:pic>
    </p:spTree>
    <p:extLst>
      <p:ext uri="{BB962C8B-B14F-4D97-AF65-F5344CB8AC3E}">
        <p14:creationId xmlns:p14="http://schemas.microsoft.com/office/powerpoint/2010/main" val="2590926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New Moms</a:t>
            </a:r>
          </a:p>
        </p:txBody>
      </p:sp>
      <p:sp>
        <p:nvSpPr>
          <p:cNvPr id="18435" name="Content Placeholder 2"/>
          <p:cNvSpPr>
            <a:spLocks noGrp="1"/>
          </p:cNvSpPr>
          <p:nvPr>
            <p:ph idx="1"/>
          </p:nvPr>
        </p:nvSpPr>
        <p:spPr>
          <a:xfrm>
            <a:off x="677334" y="1545021"/>
            <a:ext cx="8596668" cy="4496341"/>
          </a:xfrm>
        </p:spPr>
        <p:txBody>
          <a:bodyPr/>
          <a:lstStyle/>
          <a:p>
            <a:pPr eaLnBrk="1" hangingPunct="1">
              <a:defRPr/>
            </a:pPr>
            <a:r>
              <a:rPr lang="en-US" altLang="en-US" sz="2800" b="1" dirty="0"/>
              <a:t>Up to 10% of women </a:t>
            </a:r>
            <a:r>
              <a:rPr lang="en-US" altLang="en-US" sz="2800" dirty="0"/>
              <a:t>may experience signs of depression after giving birth</a:t>
            </a:r>
          </a:p>
          <a:p>
            <a:pPr marL="0" indent="0">
              <a:buNone/>
              <a:defRPr/>
            </a:pPr>
            <a:endParaRPr lang="en-US" altLang="en-US" dirty="0" smtClean="0"/>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9604" y="3210849"/>
            <a:ext cx="4189412"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84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77334" y="609600"/>
            <a:ext cx="8596668" cy="716924"/>
          </a:xfrm>
        </p:spPr>
        <p:txBody>
          <a:bodyPr/>
          <a:lstStyle/>
          <a:p>
            <a:r>
              <a:rPr lang="en-US" altLang="en-US" dirty="0" smtClean="0"/>
              <a:t>Shouldn’t I be happy?</a:t>
            </a:r>
          </a:p>
        </p:txBody>
      </p:sp>
      <p:sp>
        <p:nvSpPr>
          <p:cNvPr id="15363" name="Content Placeholder 2"/>
          <p:cNvSpPr>
            <a:spLocks noGrp="1"/>
          </p:cNvSpPr>
          <p:nvPr>
            <p:ph idx="1"/>
          </p:nvPr>
        </p:nvSpPr>
        <p:spPr>
          <a:xfrm>
            <a:off x="193183" y="1326525"/>
            <a:ext cx="9080819" cy="4714838"/>
          </a:xfrm>
        </p:spPr>
        <p:txBody>
          <a:bodyPr>
            <a:normAutofit/>
          </a:bodyPr>
          <a:lstStyle/>
          <a:p>
            <a:r>
              <a:rPr lang="en-US" altLang="en-US" sz="2800" dirty="0"/>
              <a:t>The birth of a baby can trigger </a:t>
            </a:r>
            <a:r>
              <a:rPr lang="en-US" altLang="en-US" sz="2800" b="1" dirty="0"/>
              <a:t>a jumble of powerful emotions</a:t>
            </a:r>
            <a:r>
              <a:rPr lang="en-US" altLang="en-US" sz="2800" dirty="0"/>
              <a:t>, from excitement and joy to fear and anxiety. But it can also result in something you might not expect — depression.</a:t>
            </a:r>
          </a:p>
          <a:p>
            <a:endParaRPr lang="en-US" altLang="en-US" sz="2800" dirty="0"/>
          </a:p>
        </p:txBody>
      </p:sp>
      <p:pic>
        <p:nvPicPr>
          <p:cNvPr id="2" name="Picture 1"/>
          <p:cNvPicPr>
            <a:picLocks noChangeAspect="1"/>
          </p:cNvPicPr>
          <p:nvPr/>
        </p:nvPicPr>
        <p:blipFill>
          <a:blip r:embed="rId2"/>
          <a:stretch>
            <a:fillRect/>
          </a:stretch>
        </p:blipFill>
        <p:spPr>
          <a:xfrm>
            <a:off x="2363877" y="3956832"/>
            <a:ext cx="4552078" cy="2328058"/>
          </a:xfrm>
          <a:prstGeom prst="rect">
            <a:avLst/>
          </a:prstGeom>
        </p:spPr>
      </p:pic>
    </p:spTree>
    <p:extLst>
      <p:ext uri="{BB962C8B-B14F-4D97-AF65-F5344CB8AC3E}">
        <p14:creationId xmlns:p14="http://schemas.microsoft.com/office/powerpoint/2010/main" val="3914066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6772"/>
          </a:xfrm>
        </p:spPr>
        <p:txBody>
          <a:bodyPr>
            <a:normAutofit fontScale="90000"/>
          </a:bodyPr>
          <a:lstStyle/>
          <a:p>
            <a:r>
              <a:rPr lang="en-US" dirty="0" smtClean="0"/>
              <a:t>Baby Blues</a:t>
            </a:r>
            <a:endParaRPr lang="en-US" dirty="0"/>
          </a:p>
        </p:txBody>
      </p:sp>
      <p:sp>
        <p:nvSpPr>
          <p:cNvPr id="3" name="Content Placeholder 2"/>
          <p:cNvSpPr>
            <a:spLocks noGrp="1"/>
          </p:cNvSpPr>
          <p:nvPr>
            <p:ph idx="1"/>
          </p:nvPr>
        </p:nvSpPr>
        <p:spPr>
          <a:xfrm>
            <a:off x="141667" y="1416677"/>
            <a:ext cx="9952828" cy="4624686"/>
          </a:xfrm>
        </p:spPr>
        <p:txBody>
          <a:bodyPr>
            <a:normAutofit/>
          </a:bodyPr>
          <a:lstStyle/>
          <a:p>
            <a:r>
              <a:rPr lang="en-US" altLang="en-US" sz="2800" dirty="0"/>
              <a:t>Many new moms experience the </a:t>
            </a:r>
            <a:r>
              <a:rPr lang="en-US" altLang="en-US" sz="2800" b="1" i="1" dirty="0"/>
              <a:t>"postpartum baby blues"</a:t>
            </a:r>
            <a:r>
              <a:rPr lang="en-US" altLang="en-US" sz="2800" b="1" dirty="0"/>
              <a:t> </a:t>
            </a:r>
            <a:r>
              <a:rPr lang="en-US" altLang="en-US" sz="2800" dirty="0"/>
              <a:t>after childbirth, which commonly </a:t>
            </a:r>
            <a:r>
              <a:rPr lang="en-US" altLang="en-US" sz="2800" b="1" dirty="0"/>
              <a:t>include mood swings, crying spells, anxiety and difficulty sleeping</a:t>
            </a:r>
            <a:r>
              <a:rPr lang="en-US" altLang="en-US" sz="2800" dirty="0"/>
              <a:t>. Baby blues typically begin </a:t>
            </a:r>
            <a:r>
              <a:rPr lang="en-US" altLang="en-US" sz="2800" b="1" dirty="0"/>
              <a:t>within the first two to three days after delivery, and may last for up to two weeks.</a:t>
            </a:r>
          </a:p>
          <a:p>
            <a:endParaRPr lang="en-US" sz="2800" dirty="0"/>
          </a:p>
        </p:txBody>
      </p:sp>
      <p:pic>
        <p:nvPicPr>
          <p:cNvPr id="4" name="Picture 3"/>
          <p:cNvPicPr>
            <a:picLocks noChangeAspect="1"/>
          </p:cNvPicPr>
          <p:nvPr/>
        </p:nvPicPr>
        <p:blipFill>
          <a:blip r:embed="rId2"/>
          <a:stretch>
            <a:fillRect/>
          </a:stretch>
        </p:blipFill>
        <p:spPr>
          <a:xfrm>
            <a:off x="4857012" y="3729020"/>
            <a:ext cx="2638492" cy="2684659"/>
          </a:xfrm>
          <a:prstGeom prst="rect">
            <a:avLst/>
          </a:prstGeom>
        </p:spPr>
      </p:pic>
    </p:spTree>
    <p:extLst>
      <p:ext uri="{BB962C8B-B14F-4D97-AF65-F5344CB8AC3E}">
        <p14:creationId xmlns:p14="http://schemas.microsoft.com/office/powerpoint/2010/main" val="3051829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Postpartum Depression</a:t>
            </a:r>
          </a:p>
        </p:txBody>
      </p:sp>
      <p:sp>
        <p:nvSpPr>
          <p:cNvPr id="16387" name="Content Placeholder 2"/>
          <p:cNvSpPr>
            <a:spLocks noGrp="1"/>
          </p:cNvSpPr>
          <p:nvPr>
            <p:ph idx="1"/>
          </p:nvPr>
        </p:nvSpPr>
        <p:spPr>
          <a:xfrm>
            <a:off x="231820" y="1600201"/>
            <a:ext cx="9978981" cy="4525963"/>
          </a:xfrm>
        </p:spPr>
        <p:txBody>
          <a:bodyPr/>
          <a:lstStyle/>
          <a:p>
            <a:r>
              <a:rPr lang="en-US" altLang="en-US" sz="2800" dirty="0"/>
              <a:t>But some new moms experience a </a:t>
            </a:r>
            <a:r>
              <a:rPr lang="en-US" altLang="en-US" sz="2800" b="1" dirty="0"/>
              <a:t>more severe, long-lasting form of depression known as </a:t>
            </a:r>
            <a:r>
              <a:rPr lang="en-US" altLang="en-US" sz="2800" b="1" i="1" dirty="0"/>
              <a:t>postpartum depression</a:t>
            </a:r>
            <a:r>
              <a:rPr lang="en-US" altLang="en-US" sz="2800" dirty="0"/>
              <a:t>. Rarely, an extreme mood disorder called </a:t>
            </a:r>
            <a:r>
              <a:rPr lang="en-US" altLang="en-US" sz="2800" i="1" dirty="0"/>
              <a:t>postpartum psychosis </a:t>
            </a:r>
            <a:r>
              <a:rPr lang="en-US" altLang="en-US" sz="2800" dirty="0"/>
              <a:t>also may develop after childbirth</a:t>
            </a:r>
            <a:r>
              <a:rPr lang="en-US" altLang="en-US" sz="2800" dirty="0" smtClean="0"/>
              <a:t>.</a:t>
            </a:r>
            <a:endParaRPr lang="en-US" altLang="en-US" sz="2800" dirty="0"/>
          </a:p>
        </p:txBody>
      </p:sp>
      <p:pic>
        <p:nvPicPr>
          <p:cNvPr id="3" name="Picture 2"/>
          <p:cNvPicPr>
            <a:picLocks noChangeAspect="1"/>
          </p:cNvPicPr>
          <p:nvPr/>
        </p:nvPicPr>
        <p:blipFill>
          <a:blip r:embed="rId2"/>
          <a:stretch>
            <a:fillRect/>
          </a:stretch>
        </p:blipFill>
        <p:spPr>
          <a:xfrm>
            <a:off x="3081538" y="3729440"/>
            <a:ext cx="3525324" cy="2396724"/>
          </a:xfrm>
          <a:prstGeom prst="rect">
            <a:avLst/>
          </a:prstGeom>
        </p:spPr>
      </p:pic>
    </p:spTree>
    <p:extLst>
      <p:ext uri="{BB962C8B-B14F-4D97-AF65-F5344CB8AC3E}">
        <p14:creationId xmlns:p14="http://schemas.microsoft.com/office/powerpoint/2010/main" val="2474682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smtClean="0"/>
              <a:t>Other Mood Disorders</a:t>
            </a:r>
          </a:p>
        </p:txBody>
      </p:sp>
      <p:sp>
        <p:nvSpPr>
          <p:cNvPr id="2051" name="Content Placeholder 2"/>
          <p:cNvSpPr>
            <a:spLocks noGrp="1"/>
          </p:cNvSpPr>
          <p:nvPr>
            <p:ph idx="1"/>
          </p:nvPr>
        </p:nvSpPr>
        <p:spPr/>
        <p:txBody>
          <a:bodyPr>
            <a:normAutofit/>
          </a:bodyPr>
          <a:lstStyle/>
          <a:p>
            <a:r>
              <a:rPr lang="en-US" altLang="en-US" sz="2800" dirty="0" smtClean="0"/>
              <a:t>Persistent Depressive Disorder/Dysthymia</a:t>
            </a:r>
          </a:p>
          <a:p>
            <a:r>
              <a:rPr lang="en-US" altLang="en-US" sz="2800" dirty="0" smtClean="0"/>
              <a:t>Seasonal Affective Disorder </a:t>
            </a:r>
          </a:p>
          <a:p>
            <a:r>
              <a:rPr lang="en-US" altLang="en-US" sz="2800" dirty="0" smtClean="0"/>
              <a:t>Post Partum Depression</a:t>
            </a:r>
          </a:p>
          <a:p>
            <a:r>
              <a:rPr lang="en-US" altLang="en-US" sz="2800" dirty="0" smtClean="0"/>
              <a:t>Bipolar Disorder</a:t>
            </a:r>
          </a:p>
          <a:p>
            <a:r>
              <a:rPr lang="en-US" altLang="en-US" sz="2800" dirty="0" err="1" smtClean="0"/>
              <a:t>Cyclothymia</a:t>
            </a:r>
            <a:endParaRPr lang="en-US" altLang="en-US" sz="2800" dirty="0" smtClean="0"/>
          </a:p>
        </p:txBody>
      </p:sp>
      <p:pic>
        <p:nvPicPr>
          <p:cNvPr id="2" name="Picture 1"/>
          <p:cNvPicPr>
            <a:picLocks noChangeAspect="1"/>
          </p:cNvPicPr>
          <p:nvPr/>
        </p:nvPicPr>
        <p:blipFill>
          <a:blip r:embed="rId2"/>
          <a:stretch>
            <a:fillRect/>
          </a:stretch>
        </p:blipFill>
        <p:spPr>
          <a:xfrm>
            <a:off x="5117943" y="3440670"/>
            <a:ext cx="3304840" cy="3179071"/>
          </a:xfrm>
          <a:prstGeom prst="rect">
            <a:avLst/>
          </a:prstGeom>
        </p:spPr>
      </p:pic>
    </p:spTree>
    <p:extLst>
      <p:ext uri="{BB962C8B-B14F-4D97-AF65-F5344CB8AC3E}">
        <p14:creationId xmlns:p14="http://schemas.microsoft.com/office/powerpoint/2010/main" val="286848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Help</a:t>
            </a:r>
            <a:endParaRPr lang="en-US" dirty="0"/>
          </a:p>
        </p:txBody>
      </p:sp>
      <p:sp>
        <p:nvSpPr>
          <p:cNvPr id="3" name="Content Placeholder 2"/>
          <p:cNvSpPr>
            <a:spLocks noGrp="1"/>
          </p:cNvSpPr>
          <p:nvPr>
            <p:ph idx="1"/>
          </p:nvPr>
        </p:nvSpPr>
        <p:spPr>
          <a:xfrm>
            <a:off x="206062" y="1365161"/>
            <a:ext cx="9067940" cy="4676201"/>
          </a:xfrm>
        </p:spPr>
        <p:txBody>
          <a:bodyPr>
            <a:normAutofit/>
          </a:bodyPr>
          <a:lstStyle/>
          <a:p>
            <a:r>
              <a:rPr lang="en-US" altLang="en-US" sz="2800" dirty="0"/>
              <a:t>Postpartum depression isn't a character flaw or a weakness. Sometimes it's simply a complication of giving birth. If you have postpartum depression, </a:t>
            </a:r>
            <a:r>
              <a:rPr lang="en-US" altLang="en-US" sz="2800" b="1" dirty="0"/>
              <a:t>prompt treatment can help you manage your symptoms </a:t>
            </a:r>
            <a:r>
              <a:rPr lang="en-US" altLang="en-US" sz="2800" dirty="0"/>
              <a:t>— and enjoy your baby.</a:t>
            </a:r>
          </a:p>
          <a:p>
            <a:endParaRPr lang="en-US" sz="2800" dirty="0"/>
          </a:p>
        </p:txBody>
      </p:sp>
      <p:pic>
        <p:nvPicPr>
          <p:cNvPr id="4" name="Picture 3"/>
          <p:cNvPicPr>
            <a:picLocks noChangeAspect="1"/>
          </p:cNvPicPr>
          <p:nvPr/>
        </p:nvPicPr>
        <p:blipFill>
          <a:blip r:embed="rId2"/>
          <a:stretch>
            <a:fillRect/>
          </a:stretch>
        </p:blipFill>
        <p:spPr>
          <a:xfrm>
            <a:off x="2814435" y="4086694"/>
            <a:ext cx="3637879" cy="2494410"/>
          </a:xfrm>
          <a:prstGeom prst="rect">
            <a:avLst/>
          </a:prstGeom>
        </p:spPr>
      </p:pic>
    </p:spTree>
    <p:extLst>
      <p:ext uri="{BB962C8B-B14F-4D97-AF65-F5344CB8AC3E}">
        <p14:creationId xmlns:p14="http://schemas.microsoft.com/office/powerpoint/2010/main" val="143926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Postpartum Baby Blues Symptoms</a:t>
            </a:r>
          </a:p>
        </p:txBody>
      </p:sp>
      <p:sp>
        <p:nvSpPr>
          <p:cNvPr id="3" name="Content Placeholder 2"/>
          <p:cNvSpPr>
            <a:spLocks noGrp="1"/>
          </p:cNvSpPr>
          <p:nvPr>
            <p:ph idx="1"/>
          </p:nvPr>
        </p:nvSpPr>
        <p:spPr>
          <a:xfrm>
            <a:off x="386366" y="1296989"/>
            <a:ext cx="9824434" cy="4829175"/>
          </a:xfrm>
        </p:spPr>
        <p:txBody>
          <a:bodyPr>
            <a:normAutofit lnSpcReduction="10000"/>
          </a:bodyPr>
          <a:lstStyle/>
          <a:p>
            <a:pPr>
              <a:defRPr/>
            </a:pPr>
            <a:r>
              <a:rPr lang="en-US" sz="2800" dirty="0"/>
              <a:t>Signs and symptoms of depression after childbirth vary, and they can range from </a:t>
            </a:r>
            <a:r>
              <a:rPr lang="en-US" sz="2800" dirty="0" smtClean="0"/>
              <a:t>mild </a:t>
            </a:r>
            <a:r>
              <a:rPr lang="en-US" sz="2800" dirty="0"/>
              <a:t>to severe.</a:t>
            </a:r>
          </a:p>
          <a:p>
            <a:pPr>
              <a:defRPr/>
            </a:pPr>
            <a:r>
              <a:rPr lang="en-US" sz="2800" dirty="0"/>
              <a:t>Signs and symptoms </a:t>
            </a:r>
            <a:r>
              <a:rPr lang="en-US" sz="2800" dirty="0" smtClean="0"/>
              <a:t>of </a:t>
            </a:r>
            <a:r>
              <a:rPr lang="en-US" sz="2800" b="1" i="1" dirty="0" smtClean="0"/>
              <a:t>baby blues </a:t>
            </a:r>
            <a:r>
              <a:rPr lang="en-US" sz="2800" dirty="0" smtClean="0"/>
              <a:t>— </a:t>
            </a:r>
            <a:r>
              <a:rPr lang="en-US" sz="2800" dirty="0"/>
              <a:t>which last only </a:t>
            </a:r>
            <a:r>
              <a:rPr lang="en-US" sz="2800" i="1" dirty="0"/>
              <a:t>a few days to a week or two </a:t>
            </a:r>
            <a:r>
              <a:rPr lang="en-US" sz="2800" dirty="0"/>
              <a:t>after your baby is born — may include:</a:t>
            </a:r>
          </a:p>
          <a:p>
            <a:pPr>
              <a:defRPr/>
            </a:pPr>
            <a:r>
              <a:rPr lang="en-US" sz="2800" dirty="0"/>
              <a:t>Mood swings					Crying</a:t>
            </a:r>
          </a:p>
          <a:p>
            <a:pPr>
              <a:defRPr/>
            </a:pPr>
            <a:r>
              <a:rPr lang="en-US" sz="2800" dirty="0"/>
              <a:t>Anxiety						Reduced Concentration</a:t>
            </a:r>
          </a:p>
          <a:p>
            <a:pPr>
              <a:defRPr/>
            </a:pPr>
            <a:r>
              <a:rPr lang="en-US" sz="2800" dirty="0"/>
              <a:t>Sadness						Appetite Problems</a:t>
            </a:r>
          </a:p>
          <a:p>
            <a:pPr>
              <a:defRPr/>
            </a:pPr>
            <a:r>
              <a:rPr lang="en-US" sz="2800" dirty="0"/>
              <a:t>Irritability						Trouble Sleeping</a:t>
            </a:r>
          </a:p>
          <a:p>
            <a:pPr>
              <a:defRPr/>
            </a:pPr>
            <a:r>
              <a:rPr lang="en-US" sz="2800" dirty="0"/>
              <a:t>Feeling overwhelmed</a:t>
            </a:r>
          </a:p>
          <a:p>
            <a:pPr marL="0" indent="0">
              <a:buNone/>
              <a:defRPr/>
            </a:pPr>
            <a:endParaRPr lang="en-US" sz="2800" dirty="0"/>
          </a:p>
        </p:txBody>
      </p:sp>
    </p:spTree>
    <p:extLst>
      <p:ext uri="{BB962C8B-B14F-4D97-AF65-F5344CB8AC3E}">
        <p14:creationId xmlns:p14="http://schemas.microsoft.com/office/powerpoint/2010/main" val="410634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0"/>
            <a:ext cx="8229600" cy="763588"/>
          </a:xfrm>
        </p:spPr>
        <p:txBody>
          <a:bodyPr/>
          <a:lstStyle/>
          <a:p>
            <a:r>
              <a:rPr lang="en-US" altLang="en-US" smtClean="0"/>
              <a:t>Postpartum Depression Symptoms</a:t>
            </a:r>
          </a:p>
        </p:txBody>
      </p:sp>
      <p:sp>
        <p:nvSpPr>
          <p:cNvPr id="18435" name="Content Placeholder 2"/>
          <p:cNvSpPr>
            <a:spLocks noGrp="1"/>
          </p:cNvSpPr>
          <p:nvPr>
            <p:ph idx="1"/>
          </p:nvPr>
        </p:nvSpPr>
        <p:spPr>
          <a:xfrm>
            <a:off x="0" y="614362"/>
            <a:ext cx="10210801" cy="6018257"/>
          </a:xfrm>
        </p:spPr>
        <p:txBody>
          <a:bodyPr>
            <a:normAutofit/>
          </a:bodyPr>
          <a:lstStyle/>
          <a:p>
            <a:r>
              <a:rPr lang="en-US" altLang="en-US" sz="2800" dirty="0"/>
              <a:t>Postpartum depression </a:t>
            </a:r>
            <a:r>
              <a:rPr lang="en-US" altLang="en-US" sz="2800" b="1" dirty="0"/>
              <a:t>may be mistaken for baby blues at first — but the signs and symptoms are </a:t>
            </a:r>
            <a:r>
              <a:rPr lang="en-US" altLang="en-US" sz="2800" b="1" i="1" dirty="0"/>
              <a:t>more intense and last longer</a:t>
            </a:r>
            <a:r>
              <a:rPr lang="en-US" altLang="en-US" sz="2800" dirty="0"/>
              <a:t>, eventually interfering with your ability to care for your baby and handle other daily tasks. Symptoms usually develop </a:t>
            </a:r>
            <a:r>
              <a:rPr lang="en-US" altLang="en-US" sz="2800" b="1" dirty="0"/>
              <a:t>within the first few weeks after giving birth, but </a:t>
            </a:r>
            <a:r>
              <a:rPr lang="en-US" altLang="en-US" sz="2800" b="1" i="1" dirty="0"/>
              <a:t>may begin later</a:t>
            </a:r>
            <a:r>
              <a:rPr lang="en-US" altLang="en-US" sz="2800" b="1" dirty="0"/>
              <a:t> — up to six months after birth</a:t>
            </a:r>
            <a:r>
              <a:rPr lang="en-US" altLang="en-US" sz="2800" dirty="0" smtClean="0"/>
              <a:t>.</a:t>
            </a:r>
            <a:endParaRPr lang="en-US" altLang="en-US" sz="2800" dirty="0"/>
          </a:p>
        </p:txBody>
      </p:sp>
      <p:pic>
        <p:nvPicPr>
          <p:cNvPr id="2" name="Picture 1"/>
          <p:cNvPicPr>
            <a:picLocks noChangeAspect="1"/>
          </p:cNvPicPr>
          <p:nvPr/>
        </p:nvPicPr>
        <p:blipFill>
          <a:blip r:embed="rId2"/>
          <a:stretch>
            <a:fillRect/>
          </a:stretch>
        </p:blipFill>
        <p:spPr>
          <a:xfrm>
            <a:off x="1981199" y="3623490"/>
            <a:ext cx="4999149" cy="2081851"/>
          </a:xfrm>
          <a:prstGeom prst="rect">
            <a:avLst/>
          </a:prstGeom>
        </p:spPr>
      </p:pic>
    </p:spTree>
    <p:extLst>
      <p:ext uri="{BB962C8B-B14F-4D97-AF65-F5344CB8AC3E}">
        <p14:creationId xmlns:p14="http://schemas.microsoft.com/office/powerpoint/2010/main" val="3600540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6062" y="437883"/>
            <a:ext cx="9067940" cy="5603480"/>
          </a:xfrm>
        </p:spPr>
        <p:txBody>
          <a:bodyPr>
            <a:normAutofit/>
          </a:bodyPr>
          <a:lstStyle/>
          <a:p>
            <a:r>
              <a:rPr lang="en-US" sz="2800" b="1" dirty="0"/>
              <a:t>Postpartum depression symptoms may include</a:t>
            </a:r>
            <a:r>
              <a:rPr lang="en-US" sz="2800" dirty="0"/>
              <a:t>:</a:t>
            </a:r>
          </a:p>
          <a:p>
            <a:r>
              <a:rPr lang="en-US" sz="2800" dirty="0"/>
              <a:t>Depressed mood or severe mood swings</a:t>
            </a:r>
          </a:p>
          <a:p>
            <a:r>
              <a:rPr lang="en-US" sz="2800" dirty="0"/>
              <a:t>Excessive crying</a:t>
            </a:r>
          </a:p>
          <a:p>
            <a:r>
              <a:rPr lang="en-US" sz="2800" dirty="0"/>
              <a:t>Difficulty bonding with your baby</a:t>
            </a:r>
          </a:p>
          <a:p>
            <a:r>
              <a:rPr lang="en-US" sz="2800" dirty="0"/>
              <a:t>Withdrawing from family and friends</a:t>
            </a:r>
          </a:p>
          <a:p>
            <a:r>
              <a:rPr lang="en-US" sz="2800" dirty="0"/>
              <a:t>Loss of appetite or eating much more than usual</a:t>
            </a:r>
          </a:p>
          <a:p>
            <a:endParaRPr lang="en-US" sz="2800" dirty="0"/>
          </a:p>
        </p:txBody>
      </p:sp>
      <p:pic>
        <p:nvPicPr>
          <p:cNvPr id="4" name="Picture 3"/>
          <p:cNvPicPr>
            <a:picLocks noChangeAspect="1"/>
          </p:cNvPicPr>
          <p:nvPr/>
        </p:nvPicPr>
        <p:blipFill>
          <a:blip r:embed="rId2"/>
          <a:stretch>
            <a:fillRect/>
          </a:stretch>
        </p:blipFill>
        <p:spPr>
          <a:xfrm>
            <a:off x="3163574" y="3987017"/>
            <a:ext cx="3829654" cy="2516814"/>
          </a:xfrm>
          <a:prstGeom prst="rect">
            <a:avLst/>
          </a:prstGeom>
        </p:spPr>
      </p:pic>
    </p:spTree>
    <p:extLst>
      <p:ext uri="{BB962C8B-B14F-4D97-AF65-F5344CB8AC3E}">
        <p14:creationId xmlns:p14="http://schemas.microsoft.com/office/powerpoint/2010/main" val="4194642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flipV="1">
            <a:off x="1981200" y="0"/>
            <a:ext cx="8229600" cy="274638"/>
          </a:xfrm>
        </p:spPr>
        <p:txBody>
          <a:bodyPr>
            <a:normAutofit fontScale="90000"/>
          </a:bodyPr>
          <a:lstStyle/>
          <a:p>
            <a:endParaRPr lang="en-US" altLang="en-US" smtClean="0"/>
          </a:p>
        </p:txBody>
      </p:sp>
      <p:sp>
        <p:nvSpPr>
          <p:cNvPr id="19459" name="Content Placeholder 2"/>
          <p:cNvSpPr>
            <a:spLocks noGrp="1"/>
          </p:cNvSpPr>
          <p:nvPr>
            <p:ph idx="1"/>
          </p:nvPr>
        </p:nvSpPr>
        <p:spPr>
          <a:xfrm>
            <a:off x="283335" y="274638"/>
            <a:ext cx="10275129" cy="6583361"/>
          </a:xfrm>
        </p:spPr>
        <p:txBody>
          <a:bodyPr>
            <a:normAutofit/>
          </a:bodyPr>
          <a:lstStyle/>
          <a:p>
            <a:r>
              <a:rPr lang="en-US" altLang="en-US" sz="2800" dirty="0"/>
              <a:t>Inability to sleep (insomnia) or sleeping too much</a:t>
            </a:r>
          </a:p>
          <a:p>
            <a:r>
              <a:rPr lang="en-US" altLang="en-US" sz="2800" dirty="0"/>
              <a:t>Overwhelming fatigue or loss of energy</a:t>
            </a:r>
          </a:p>
          <a:p>
            <a:r>
              <a:rPr lang="en-US" altLang="en-US" sz="2800" dirty="0"/>
              <a:t>Reduced interest and pleasure in activities you used to enjoy</a:t>
            </a:r>
          </a:p>
          <a:p>
            <a:r>
              <a:rPr lang="en-US" altLang="en-US" sz="2800" dirty="0"/>
              <a:t>Intense irritability and anger</a:t>
            </a:r>
          </a:p>
          <a:p>
            <a:r>
              <a:rPr lang="en-US" altLang="en-US" sz="2800" b="1" dirty="0"/>
              <a:t>Fear that you're not a good mother</a:t>
            </a:r>
          </a:p>
          <a:p>
            <a:r>
              <a:rPr lang="en-US" altLang="en-US" sz="2800" dirty="0"/>
              <a:t>Feelings of worthlessness, </a:t>
            </a:r>
            <a:r>
              <a:rPr lang="en-US" altLang="en-US" sz="2800" b="1" dirty="0"/>
              <a:t>shame, guilt or inadequacy</a:t>
            </a:r>
          </a:p>
          <a:p>
            <a:endParaRPr lang="en-US" altLang="en-US" sz="2700" dirty="0"/>
          </a:p>
          <a:p>
            <a:endParaRPr lang="en-US" altLang="en-US" sz="2700" dirty="0"/>
          </a:p>
        </p:txBody>
      </p:sp>
      <p:pic>
        <p:nvPicPr>
          <p:cNvPr id="2" name="Picture 1"/>
          <p:cNvPicPr>
            <a:picLocks noChangeAspect="1"/>
          </p:cNvPicPr>
          <p:nvPr/>
        </p:nvPicPr>
        <p:blipFill>
          <a:blip r:embed="rId2"/>
          <a:stretch>
            <a:fillRect/>
          </a:stretch>
        </p:blipFill>
        <p:spPr>
          <a:xfrm>
            <a:off x="3810000" y="3985407"/>
            <a:ext cx="3208986" cy="2132058"/>
          </a:xfrm>
          <a:prstGeom prst="rect">
            <a:avLst/>
          </a:prstGeom>
        </p:spPr>
      </p:pic>
    </p:spTree>
    <p:extLst>
      <p:ext uri="{BB962C8B-B14F-4D97-AF65-F5344CB8AC3E}">
        <p14:creationId xmlns:p14="http://schemas.microsoft.com/office/powerpoint/2010/main" val="2364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1820" y="334851"/>
            <a:ext cx="9042182" cy="5706511"/>
          </a:xfrm>
        </p:spPr>
        <p:txBody>
          <a:bodyPr>
            <a:normAutofit/>
          </a:bodyPr>
          <a:lstStyle/>
          <a:p>
            <a:r>
              <a:rPr lang="en-US" altLang="en-US" sz="2800" dirty="0"/>
              <a:t>Diminished ability to think clearly, concentrate or make decisions</a:t>
            </a:r>
          </a:p>
          <a:p>
            <a:r>
              <a:rPr lang="en-US" altLang="en-US" sz="2800" dirty="0"/>
              <a:t>Severe anxiety and panic attacks</a:t>
            </a:r>
          </a:p>
          <a:p>
            <a:r>
              <a:rPr lang="en-US" altLang="en-US" sz="2800" b="1" dirty="0"/>
              <a:t>Thoughts of harming yourself or your baby</a:t>
            </a:r>
          </a:p>
          <a:p>
            <a:r>
              <a:rPr lang="en-US" altLang="en-US" sz="2800" dirty="0"/>
              <a:t>Recurrent thoughts of death or suicide</a:t>
            </a:r>
          </a:p>
          <a:p>
            <a:r>
              <a:rPr lang="en-US" altLang="en-US" sz="2800" b="1" dirty="0"/>
              <a:t>Untreated, postpartum depression may last for many months or longer</a:t>
            </a:r>
            <a:r>
              <a:rPr lang="en-US" altLang="en-US" sz="2800" dirty="0"/>
              <a:t>.</a:t>
            </a:r>
          </a:p>
          <a:p>
            <a:pPr marL="0" indent="0">
              <a:buNone/>
            </a:pPr>
            <a:endParaRPr lang="en-US" sz="2800" dirty="0"/>
          </a:p>
        </p:txBody>
      </p:sp>
      <p:pic>
        <p:nvPicPr>
          <p:cNvPr id="4" name="Picture 3"/>
          <p:cNvPicPr>
            <a:picLocks noChangeAspect="1"/>
          </p:cNvPicPr>
          <p:nvPr/>
        </p:nvPicPr>
        <p:blipFill>
          <a:blip r:embed="rId2"/>
          <a:stretch>
            <a:fillRect/>
          </a:stretch>
        </p:blipFill>
        <p:spPr>
          <a:xfrm>
            <a:off x="4155247" y="3995133"/>
            <a:ext cx="4087232" cy="2573092"/>
          </a:xfrm>
          <a:prstGeom prst="rect">
            <a:avLst/>
          </a:prstGeom>
        </p:spPr>
      </p:pic>
    </p:spTree>
    <p:extLst>
      <p:ext uri="{BB962C8B-B14F-4D97-AF65-F5344CB8AC3E}">
        <p14:creationId xmlns:p14="http://schemas.microsoft.com/office/powerpoint/2010/main" val="2915948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0"/>
            <a:ext cx="8229600" cy="641350"/>
          </a:xfrm>
        </p:spPr>
        <p:txBody>
          <a:bodyPr/>
          <a:lstStyle/>
          <a:p>
            <a:r>
              <a:rPr lang="en-US" altLang="en-US" dirty="0" smtClean="0"/>
              <a:t>Postpartum Psychosis</a:t>
            </a:r>
          </a:p>
        </p:txBody>
      </p:sp>
      <p:sp>
        <p:nvSpPr>
          <p:cNvPr id="20483" name="Content Placeholder 2"/>
          <p:cNvSpPr>
            <a:spLocks noGrp="1"/>
          </p:cNvSpPr>
          <p:nvPr>
            <p:ph idx="1"/>
          </p:nvPr>
        </p:nvSpPr>
        <p:spPr>
          <a:xfrm>
            <a:off x="347730" y="641351"/>
            <a:ext cx="10156758" cy="6596576"/>
          </a:xfrm>
        </p:spPr>
        <p:txBody>
          <a:bodyPr>
            <a:normAutofit/>
          </a:bodyPr>
          <a:lstStyle/>
          <a:p>
            <a:r>
              <a:rPr lang="en-US" altLang="en-US" sz="2800" dirty="0"/>
              <a:t>With </a:t>
            </a:r>
            <a:r>
              <a:rPr lang="en-US" altLang="en-US" sz="2800" b="1" dirty="0"/>
              <a:t>postpartum psychosis </a:t>
            </a:r>
            <a:r>
              <a:rPr lang="en-US" altLang="en-US" sz="2800" dirty="0"/>
              <a:t>— a rare condition that typically develops </a:t>
            </a:r>
            <a:r>
              <a:rPr lang="en-US" altLang="en-US" sz="2800" b="1" dirty="0"/>
              <a:t>within the first week after delivery </a:t>
            </a:r>
            <a:r>
              <a:rPr lang="en-US" altLang="en-US" sz="2800" dirty="0"/>
              <a:t>— the signs and symptoms are </a:t>
            </a:r>
            <a:r>
              <a:rPr lang="en-US" altLang="en-US" sz="2800" i="1" dirty="0"/>
              <a:t>even more severe</a:t>
            </a:r>
            <a:r>
              <a:rPr lang="en-US" altLang="en-US" sz="2800" dirty="0"/>
              <a:t>. </a:t>
            </a:r>
            <a:r>
              <a:rPr lang="en-US" altLang="en-US" sz="2800" b="1" dirty="0"/>
              <a:t>Signs and symptoms may include:</a:t>
            </a:r>
          </a:p>
          <a:p>
            <a:r>
              <a:rPr lang="en-US" altLang="en-US" sz="2800" dirty="0"/>
              <a:t>Confusion and disorientation</a:t>
            </a:r>
          </a:p>
          <a:p>
            <a:r>
              <a:rPr lang="en-US" altLang="en-US" sz="2800" b="1" dirty="0"/>
              <a:t>Obsessive thoughts about your baby</a:t>
            </a:r>
          </a:p>
          <a:p>
            <a:r>
              <a:rPr lang="en-US" altLang="en-US" sz="2800" dirty="0"/>
              <a:t>Hallucinations and delusions</a:t>
            </a:r>
          </a:p>
          <a:p>
            <a:r>
              <a:rPr lang="en-US" altLang="en-US" sz="2800" dirty="0"/>
              <a:t>Sleep disturbances</a:t>
            </a:r>
          </a:p>
          <a:p>
            <a:r>
              <a:rPr lang="en-US" altLang="en-US" sz="2800" dirty="0"/>
              <a:t>Paranoia</a:t>
            </a:r>
          </a:p>
          <a:p>
            <a:r>
              <a:rPr lang="en-US" altLang="en-US" sz="2800" b="1" dirty="0"/>
              <a:t>Attempts to harm yourself or your baby</a:t>
            </a:r>
          </a:p>
          <a:p>
            <a:r>
              <a:rPr lang="en-US" altLang="en-US" sz="2800" dirty="0"/>
              <a:t>Postpartum psychosis may lead to life-threatening thoughts or behaviors and requires immediate treatment.</a:t>
            </a:r>
          </a:p>
          <a:p>
            <a:endParaRPr lang="en-US" altLang="en-US" sz="2800" dirty="0"/>
          </a:p>
        </p:txBody>
      </p:sp>
      <p:pic>
        <p:nvPicPr>
          <p:cNvPr id="2" name="Picture 1"/>
          <p:cNvPicPr>
            <a:picLocks noChangeAspect="1"/>
          </p:cNvPicPr>
          <p:nvPr/>
        </p:nvPicPr>
        <p:blipFill>
          <a:blip r:embed="rId2"/>
          <a:stretch>
            <a:fillRect/>
          </a:stretch>
        </p:blipFill>
        <p:spPr>
          <a:xfrm>
            <a:off x="6795416" y="2724887"/>
            <a:ext cx="2889497" cy="1963023"/>
          </a:xfrm>
          <a:prstGeom prst="rect">
            <a:avLst/>
          </a:prstGeom>
        </p:spPr>
      </p:pic>
    </p:spTree>
    <p:extLst>
      <p:ext uri="{BB962C8B-B14F-4D97-AF65-F5344CB8AC3E}">
        <p14:creationId xmlns:p14="http://schemas.microsoft.com/office/powerpoint/2010/main" val="891358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19076"/>
            <a:ext cx="8229600" cy="804863"/>
          </a:xfrm>
        </p:spPr>
        <p:txBody>
          <a:bodyPr/>
          <a:lstStyle/>
          <a:p>
            <a:r>
              <a:rPr lang="en-US" altLang="en-US" smtClean="0"/>
              <a:t>When to See a Doctor</a:t>
            </a:r>
          </a:p>
        </p:txBody>
      </p:sp>
      <p:sp>
        <p:nvSpPr>
          <p:cNvPr id="21507" name="Content Placeholder 2"/>
          <p:cNvSpPr>
            <a:spLocks noGrp="1"/>
          </p:cNvSpPr>
          <p:nvPr>
            <p:ph idx="1"/>
          </p:nvPr>
        </p:nvSpPr>
        <p:spPr>
          <a:xfrm>
            <a:off x="154547" y="1201739"/>
            <a:ext cx="10056254" cy="4924425"/>
          </a:xfrm>
        </p:spPr>
        <p:txBody>
          <a:bodyPr/>
          <a:lstStyle/>
          <a:p>
            <a:r>
              <a:rPr lang="en-US" altLang="en-US" sz="2800" dirty="0"/>
              <a:t>If you're feeling depressed after your baby's birth, you may be reluctant or embarrassed to admit it. But if you experience any symptoms of postpartum baby blues or postpartum depression, call your doctor and schedule an appointment. </a:t>
            </a:r>
            <a:r>
              <a:rPr lang="en-US" altLang="en-US" sz="2800" b="1" dirty="0"/>
              <a:t>If you have symptoms that suggest you may have postpartum psychosis, get help immediately.</a:t>
            </a:r>
          </a:p>
        </p:txBody>
      </p:sp>
      <p:pic>
        <p:nvPicPr>
          <p:cNvPr id="2" name="Picture 1"/>
          <p:cNvPicPr>
            <a:picLocks noChangeAspect="1"/>
          </p:cNvPicPr>
          <p:nvPr/>
        </p:nvPicPr>
        <p:blipFill>
          <a:blip r:embed="rId2"/>
          <a:stretch>
            <a:fillRect/>
          </a:stretch>
        </p:blipFill>
        <p:spPr>
          <a:xfrm>
            <a:off x="2653048" y="4275022"/>
            <a:ext cx="4159876" cy="2245509"/>
          </a:xfrm>
          <a:prstGeom prst="rect">
            <a:avLst/>
          </a:prstGeom>
        </p:spPr>
      </p:pic>
    </p:spTree>
    <p:extLst>
      <p:ext uri="{BB962C8B-B14F-4D97-AF65-F5344CB8AC3E}">
        <p14:creationId xmlns:p14="http://schemas.microsoft.com/office/powerpoint/2010/main" val="3887550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274639"/>
            <a:ext cx="8229600" cy="46037"/>
          </a:xfrm>
        </p:spPr>
        <p:txBody>
          <a:bodyPr>
            <a:normAutofit fontScale="90000"/>
          </a:bodyPr>
          <a:lstStyle/>
          <a:p>
            <a:endParaRPr lang="en-US" altLang="en-US" smtClean="0"/>
          </a:p>
        </p:txBody>
      </p:sp>
      <p:sp>
        <p:nvSpPr>
          <p:cNvPr id="22531" name="Content Placeholder 2"/>
          <p:cNvSpPr>
            <a:spLocks noGrp="1"/>
          </p:cNvSpPr>
          <p:nvPr>
            <p:ph idx="1"/>
          </p:nvPr>
        </p:nvSpPr>
        <p:spPr>
          <a:xfrm>
            <a:off x="412124" y="723901"/>
            <a:ext cx="9798677" cy="5402263"/>
          </a:xfrm>
        </p:spPr>
        <p:txBody>
          <a:bodyPr/>
          <a:lstStyle/>
          <a:p>
            <a:r>
              <a:rPr lang="en-US" altLang="en-US" sz="2800" dirty="0"/>
              <a:t>It's important to call your doctor as soon as possible if the signs and symptoms of depression have any of these features:</a:t>
            </a:r>
          </a:p>
          <a:p>
            <a:r>
              <a:rPr lang="en-US" altLang="en-US" sz="2800" b="1" dirty="0"/>
              <a:t>Don't fade after two weeks</a:t>
            </a:r>
          </a:p>
          <a:p>
            <a:r>
              <a:rPr lang="en-US" altLang="en-US" sz="2800" dirty="0"/>
              <a:t>Are getting worse</a:t>
            </a:r>
          </a:p>
          <a:p>
            <a:r>
              <a:rPr lang="en-US" altLang="en-US" sz="2800" b="1" dirty="0"/>
              <a:t>Make it hard for you to care for your baby</a:t>
            </a:r>
          </a:p>
          <a:p>
            <a:r>
              <a:rPr lang="en-US" altLang="en-US" sz="2800" dirty="0"/>
              <a:t>Make it hard to complete everyday tasks</a:t>
            </a:r>
          </a:p>
          <a:p>
            <a:r>
              <a:rPr lang="en-US" altLang="en-US" sz="2800" dirty="0"/>
              <a:t>Include thoughts of harming yourself or your baby</a:t>
            </a:r>
          </a:p>
          <a:p>
            <a:endParaRPr lang="en-US" altLang="en-US" sz="2800" dirty="0"/>
          </a:p>
          <a:p>
            <a:endParaRPr lang="en-US" altLang="en-US" sz="2800" dirty="0"/>
          </a:p>
        </p:txBody>
      </p:sp>
      <p:pic>
        <p:nvPicPr>
          <p:cNvPr id="2" name="Picture 1"/>
          <p:cNvPicPr>
            <a:picLocks noChangeAspect="1"/>
          </p:cNvPicPr>
          <p:nvPr/>
        </p:nvPicPr>
        <p:blipFill>
          <a:blip r:embed="rId2"/>
          <a:stretch>
            <a:fillRect/>
          </a:stretch>
        </p:blipFill>
        <p:spPr>
          <a:xfrm>
            <a:off x="8257504" y="1680691"/>
            <a:ext cx="1684986" cy="2582215"/>
          </a:xfrm>
          <a:prstGeom prst="rect">
            <a:avLst/>
          </a:prstGeom>
        </p:spPr>
      </p:pic>
    </p:spTree>
    <p:extLst>
      <p:ext uri="{BB962C8B-B14F-4D97-AF65-F5344CB8AC3E}">
        <p14:creationId xmlns:p14="http://schemas.microsoft.com/office/powerpoint/2010/main" val="1115057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Helping a Friend or Loved One</a:t>
            </a:r>
          </a:p>
        </p:txBody>
      </p:sp>
      <p:sp>
        <p:nvSpPr>
          <p:cNvPr id="23555" name="Content Placeholder 2"/>
          <p:cNvSpPr>
            <a:spLocks noGrp="1"/>
          </p:cNvSpPr>
          <p:nvPr>
            <p:ph idx="1"/>
          </p:nvPr>
        </p:nvSpPr>
        <p:spPr>
          <a:xfrm>
            <a:off x="144379" y="1600201"/>
            <a:ext cx="9820359" cy="4525963"/>
          </a:xfrm>
        </p:spPr>
        <p:txBody>
          <a:bodyPr/>
          <a:lstStyle/>
          <a:p>
            <a:r>
              <a:rPr lang="en-US" altLang="en-US" sz="2800" b="1" dirty="0"/>
              <a:t>People with depression may not recognize or acknowledge that they're depressed</a:t>
            </a:r>
            <a:r>
              <a:rPr lang="en-US" altLang="en-US" sz="2800" dirty="0"/>
              <a:t>. They may not be aware of signs and symptoms of depression. If you suspect that a friend or loved one has postpartum depression or is developing postpartum psychosis, </a:t>
            </a:r>
            <a:r>
              <a:rPr lang="en-US" altLang="en-US" sz="2800" b="1" dirty="0"/>
              <a:t>help them seek medical attention immediately. Don't wait and hope for improvement.</a:t>
            </a:r>
          </a:p>
        </p:txBody>
      </p:sp>
      <p:pic>
        <p:nvPicPr>
          <p:cNvPr id="2" name="Picture 1"/>
          <p:cNvPicPr>
            <a:picLocks noChangeAspect="1"/>
          </p:cNvPicPr>
          <p:nvPr/>
        </p:nvPicPr>
        <p:blipFill>
          <a:blip r:embed="rId2"/>
          <a:stretch>
            <a:fillRect/>
          </a:stretch>
        </p:blipFill>
        <p:spPr>
          <a:xfrm>
            <a:off x="5907987" y="4469975"/>
            <a:ext cx="3366015" cy="2388025"/>
          </a:xfrm>
          <a:prstGeom prst="rect">
            <a:avLst/>
          </a:prstGeom>
        </p:spPr>
      </p:pic>
    </p:spTree>
    <p:extLst>
      <p:ext uri="{BB962C8B-B14F-4D97-AF65-F5344CB8AC3E}">
        <p14:creationId xmlns:p14="http://schemas.microsoft.com/office/powerpoint/2010/main" val="1185649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8789" y="182563"/>
            <a:ext cx="10082011" cy="1143000"/>
          </a:xfrm>
        </p:spPr>
        <p:txBody>
          <a:bodyPr>
            <a:normAutofit fontScale="90000"/>
          </a:bodyPr>
          <a:lstStyle/>
          <a:p>
            <a:r>
              <a:rPr lang="en-US" altLang="en-US" b="1" dirty="0" smtClean="0"/>
              <a:t>Persistent Depressive Disorder </a:t>
            </a:r>
            <a:r>
              <a:rPr lang="en-US" altLang="en-US" dirty="0" smtClean="0"/>
              <a:t>(formerly called </a:t>
            </a:r>
            <a:r>
              <a:rPr lang="en-US" altLang="en-US" b="1" dirty="0" smtClean="0"/>
              <a:t>Dysthymia</a:t>
            </a:r>
            <a:r>
              <a:rPr lang="en-US" altLang="en-US" dirty="0" smtClean="0"/>
              <a:t> or </a:t>
            </a:r>
            <a:r>
              <a:rPr lang="en-US" altLang="en-US" b="1" dirty="0" smtClean="0"/>
              <a:t>Chronic Depression</a:t>
            </a:r>
            <a:r>
              <a:rPr lang="en-US" altLang="en-US" dirty="0" smtClean="0"/>
              <a:t>)</a:t>
            </a:r>
          </a:p>
        </p:txBody>
      </p:sp>
      <p:sp>
        <p:nvSpPr>
          <p:cNvPr id="3075" name="Content Placeholder 2"/>
          <p:cNvSpPr>
            <a:spLocks noGrp="1"/>
          </p:cNvSpPr>
          <p:nvPr>
            <p:ph idx="1"/>
          </p:nvPr>
        </p:nvSpPr>
        <p:spPr>
          <a:xfrm>
            <a:off x="128789" y="1325563"/>
            <a:ext cx="10275194" cy="4004469"/>
          </a:xfrm>
        </p:spPr>
        <p:txBody>
          <a:bodyPr>
            <a:normAutofit/>
          </a:bodyPr>
          <a:lstStyle/>
          <a:p>
            <a:pPr marL="342900" lvl="1" indent="-342900">
              <a:buFont typeface="Arial" panose="020B0604020202020204" pitchFamily="34" charset="0"/>
              <a:buChar char="•"/>
            </a:pPr>
            <a:r>
              <a:rPr lang="en-US" altLang="en-US" sz="2800" dirty="0" smtClean="0"/>
              <a:t> </a:t>
            </a:r>
            <a:r>
              <a:rPr lang="en-US" altLang="en-US" sz="2800" b="1" dirty="0" smtClean="0"/>
              <a:t>less severe, but longer lasting form of major depression </a:t>
            </a:r>
            <a:r>
              <a:rPr lang="en-US" altLang="en-US" sz="2800" dirty="0" smtClean="0"/>
              <a:t>that </a:t>
            </a:r>
            <a:r>
              <a:rPr lang="en-US" altLang="en-US" sz="2800" b="1" dirty="0" smtClean="0"/>
              <a:t>often goes undiagnosed for years</a:t>
            </a:r>
          </a:p>
          <a:p>
            <a:pPr marL="342900" lvl="1" indent="-342900">
              <a:buFont typeface="Arial" panose="020B0604020202020204" pitchFamily="34" charset="0"/>
              <a:buChar char="•"/>
            </a:pPr>
            <a:r>
              <a:rPr lang="en-US" altLang="en-US" sz="2800" dirty="0" smtClean="0"/>
              <a:t>a depressed mood that occurs for most of the day, for more days than not, </a:t>
            </a:r>
            <a:r>
              <a:rPr lang="en-US" altLang="en-US" sz="2800" b="1" dirty="0" smtClean="0"/>
              <a:t>for at least 2 years </a:t>
            </a:r>
            <a:r>
              <a:rPr lang="en-US" altLang="en-US" sz="2800" dirty="0" smtClean="0"/>
              <a:t>(at least 1 year for children and adolescents)</a:t>
            </a:r>
          </a:p>
          <a:p>
            <a:endParaRPr lang="en-US" altLang="en-US" sz="2800" dirty="0" smtClean="0"/>
          </a:p>
        </p:txBody>
      </p:sp>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9794" y="3636896"/>
            <a:ext cx="3768144" cy="294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515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81200" y="-122238"/>
            <a:ext cx="8229600" cy="709613"/>
          </a:xfrm>
        </p:spPr>
        <p:txBody>
          <a:bodyPr/>
          <a:lstStyle/>
          <a:p>
            <a:r>
              <a:rPr lang="en-US" altLang="en-US" smtClean="0"/>
              <a:t>Causes</a:t>
            </a:r>
          </a:p>
        </p:txBody>
      </p:sp>
      <p:sp>
        <p:nvSpPr>
          <p:cNvPr id="24579" name="Content Placeholder 2"/>
          <p:cNvSpPr>
            <a:spLocks noGrp="1"/>
          </p:cNvSpPr>
          <p:nvPr>
            <p:ph idx="1"/>
          </p:nvPr>
        </p:nvSpPr>
        <p:spPr>
          <a:xfrm>
            <a:off x="0" y="587375"/>
            <a:ext cx="10545765" cy="6006608"/>
          </a:xfrm>
        </p:spPr>
        <p:txBody>
          <a:bodyPr>
            <a:normAutofit/>
          </a:bodyPr>
          <a:lstStyle/>
          <a:p>
            <a:r>
              <a:rPr lang="en-US" altLang="en-US" sz="2800" dirty="0"/>
              <a:t>There's </a:t>
            </a:r>
            <a:r>
              <a:rPr lang="en-US" altLang="en-US" sz="2800" b="1" dirty="0"/>
              <a:t>no single cause </a:t>
            </a:r>
            <a:r>
              <a:rPr lang="en-US" altLang="en-US" sz="2800" dirty="0"/>
              <a:t>of postpartum depression, but </a:t>
            </a:r>
            <a:r>
              <a:rPr lang="en-US" altLang="en-US" sz="2800" b="1" dirty="0"/>
              <a:t>physical and emotional issues may play a role</a:t>
            </a:r>
            <a:r>
              <a:rPr lang="en-US" altLang="en-US" sz="2800" dirty="0"/>
              <a:t>.</a:t>
            </a:r>
          </a:p>
          <a:p>
            <a:r>
              <a:rPr lang="en-US" altLang="en-US" sz="2800" b="1" i="1" dirty="0"/>
              <a:t>Physical changes</a:t>
            </a:r>
            <a:r>
              <a:rPr lang="en-US" altLang="en-US" sz="2800" b="1" dirty="0"/>
              <a:t>.</a:t>
            </a:r>
            <a:r>
              <a:rPr lang="en-US" altLang="en-US" sz="2800" dirty="0"/>
              <a:t> After childbirth, a </a:t>
            </a:r>
            <a:r>
              <a:rPr lang="en-US" altLang="en-US" sz="2800" b="1" dirty="0"/>
              <a:t>dramatic drop in hormones ( such as estrogen) in your body </a:t>
            </a:r>
            <a:r>
              <a:rPr lang="en-US" altLang="en-US" sz="2800" dirty="0"/>
              <a:t>may contribute to postpartum depression. Other hormones produced by your thyroid gland also may drop sharply — which can leave you feeling tired, sluggish and depressed.</a:t>
            </a:r>
          </a:p>
          <a:p>
            <a:endParaRPr lang="en-US" altLang="en-US" sz="2800" dirty="0"/>
          </a:p>
        </p:txBody>
      </p:sp>
      <p:pic>
        <p:nvPicPr>
          <p:cNvPr id="2" name="Picture 1"/>
          <p:cNvPicPr>
            <a:picLocks noChangeAspect="1"/>
          </p:cNvPicPr>
          <p:nvPr/>
        </p:nvPicPr>
        <p:blipFill>
          <a:blip r:embed="rId2"/>
          <a:stretch>
            <a:fillRect/>
          </a:stretch>
        </p:blipFill>
        <p:spPr>
          <a:xfrm>
            <a:off x="7129260" y="3590679"/>
            <a:ext cx="2156407" cy="2627090"/>
          </a:xfrm>
          <a:prstGeom prst="rect">
            <a:avLst/>
          </a:prstGeom>
        </p:spPr>
      </p:pic>
    </p:spTree>
    <p:extLst>
      <p:ext uri="{BB962C8B-B14F-4D97-AF65-F5344CB8AC3E}">
        <p14:creationId xmlns:p14="http://schemas.microsoft.com/office/powerpoint/2010/main" val="3645844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2124" y="609601"/>
            <a:ext cx="8861878" cy="5431762"/>
          </a:xfrm>
        </p:spPr>
        <p:txBody>
          <a:bodyPr>
            <a:normAutofit/>
          </a:bodyPr>
          <a:lstStyle/>
          <a:p>
            <a:r>
              <a:rPr lang="en-US" altLang="en-US" sz="2800" b="1" i="1" dirty="0"/>
              <a:t>Emotional issues</a:t>
            </a:r>
            <a:r>
              <a:rPr lang="en-US" altLang="en-US" sz="2800" b="1" dirty="0"/>
              <a:t>.</a:t>
            </a:r>
            <a:r>
              <a:rPr lang="en-US" altLang="en-US" sz="2800" dirty="0"/>
              <a:t> When you're </a:t>
            </a:r>
            <a:r>
              <a:rPr lang="en-US" altLang="en-US" sz="2800" b="1" dirty="0"/>
              <a:t>sleep deprived and overwhelmed</a:t>
            </a:r>
            <a:r>
              <a:rPr lang="en-US" altLang="en-US" sz="2800" dirty="0"/>
              <a:t>, you may have trouble handling even minor problems. You may be anxious about your ability to care for a newborn. You may feel less attractive, struggle with your sense of identity or </a:t>
            </a:r>
            <a:r>
              <a:rPr lang="en-US" altLang="en-US" sz="2800" b="1" dirty="0"/>
              <a:t>feel that you've lost control over your life</a:t>
            </a:r>
            <a:r>
              <a:rPr lang="en-US" altLang="en-US" sz="2800" dirty="0"/>
              <a:t>. Any of these issues can contribute to postpartum depression.</a:t>
            </a:r>
          </a:p>
          <a:p>
            <a:pPr marL="0" indent="0">
              <a:buNone/>
            </a:pPr>
            <a:endParaRPr lang="en-US" sz="2800" dirty="0"/>
          </a:p>
        </p:txBody>
      </p:sp>
      <p:pic>
        <p:nvPicPr>
          <p:cNvPr id="4" name="Picture 3"/>
          <p:cNvPicPr>
            <a:picLocks noChangeAspect="1"/>
          </p:cNvPicPr>
          <p:nvPr/>
        </p:nvPicPr>
        <p:blipFill>
          <a:blip r:embed="rId2"/>
          <a:stretch>
            <a:fillRect/>
          </a:stretch>
        </p:blipFill>
        <p:spPr>
          <a:xfrm>
            <a:off x="3665980" y="3987017"/>
            <a:ext cx="3494674" cy="2336510"/>
          </a:xfrm>
          <a:prstGeom prst="rect">
            <a:avLst/>
          </a:prstGeom>
        </p:spPr>
      </p:pic>
    </p:spTree>
    <p:extLst>
      <p:ext uri="{BB962C8B-B14F-4D97-AF65-F5344CB8AC3E}">
        <p14:creationId xmlns:p14="http://schemas.microsoft.com/office/powerpoint/2010/main" val="1024127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274638"/>
            <a:ext cx="8229600" cy="762000"/>
          </a:xfrm>
        </p:spPr>
        <p:txBody>
          <a:bodyPr/>
          <a:lstStyle/>
          <a:p>
            <a:r>
              <a:rPr lang="en-US" altLang="en-US" smtClean="0"/>
              <a:t>Who is at greatest Risk?</a:t>
            </a:r>
          </a:p>
        </p:txBody>
      </p:sp>
      <p:sp>
        <p:nvSpPr>
          <p:cNvPr id="25603" name="Content Placeholder 2"/>
          <p:cNvSpPr>
            <a:spLocks noGrp="1"/>
          </p:cNvSpPr>
          <p:nvPr>
            <p:ph idx="1"/>
          </p:nvPr>
        </p:nvSpPr>
        <p:spPr>
          <a:xfrm>
            <a:off x="347730" y="1187451"/>
            <a:ext cx="10061508" cy="4938713"/>
          </a:xfrm>
        </p:spPr>
        <p:txBody>
          <a:bodyPr>
            <a:normAutofit/>
          </a:bodyPr>
          <a:lstStyle/>
          <a:p>
            <a:r>
              <a:rPr lang="en-US" altLang="en-US" sz="2800" dirty="0"/>
              <a:t>Postpartum depression </a:t>
            </a:r>
            <a:r>
              <a:rPr lang="en-US" altLang="en-US" sz="2800" b="1" dirty="0"/>
              <a:t>can develop</a:t>
            </a:r>
            <a:r>
              <a:rPr lang="en-US" altLang="en-US" sz="2800" b="1" i="1" dirty="0"/>
              <a:t> after the birth of any child</a:t>
            </a:r>
            <a:r>
              <a:rPr lang="en-US" altLang="en-US" sz="2800" b="1" dirty="0"/>
              <a:t>, not just the first</a:t>
            </a:r>
            <a:r>
              <a:rPr lang="en-US" altLang="en-US" sz="2800" dirty="0"/>
              <a:t>. The risk increases if:</a:t>
            </a:r>
          </a:p>
          <a:p>
            <a:r>
              <a:rPr lang="en-US" altLang="en-US" sz="2800" dirty="0"/>
              <a:t>You have </a:t>
            </a:r>
            <a:r>
              <a:rPr lang="en-US" altLang="en-US" sz="2800" b="1" dirty="0"/>
              <a:t>a history of depression</a:t>
            </a:r>
            <a:r>
              <a:rPr lang="en-US" altLang="en-US" sz="2800" dirty="0"/>
              <a:t>, either during pregnancy or at other times</a:t>
            </a:r>
          </a:p>
          <a:p>
            <a:r>
              <a:rPr lang="en-US" altLang="en-US" sz="2800" b="1" dirty="0"/>
              <a:t>You have bipolar disorder</a:t>
            </a:r>
          </a:p>
          <a:p>
            <a:endParaRPr lang="en-US" altLang="en-US" sz="2800" dirty="0"/>
          </a:p>
        </p:txBody>
      </p:sp>
      <p:pic>
        <p:nvPicPr>
          <p:cNvPr id="2" name="Picture 1"/>
          <p:cNvPicPr>
            <a:picLocks noChangeAspect="1"/>
          </p:cNvPicPr>
          <p:nvPr/>
        </p:nvPicPr>
        <p:blipFill>
          <a:blip r:embed="rId2"/>
          <a:stretch>
            <a:fillRect/>
          </a:stretch>
        </p:blipFill>
        <p:spPr>
          <a:xfrm>
            <a:off x="5486064" y="3362659"/>
            <a:ext cx="2189744" cy="2914317"/>
          </a:xfrm>
          <a:prstGeom prst="rect">
            <a:avLst/>
          </a:prstGeom>
        </p:spPr>
      </p:pic>
    </p:spTree>
    <p:extLst>
      <p:ext uri="{BB962C8B-B14F-4D97-AF65-F5344CB8AC3E}">
        <p14:creationId xmlns:p14="http://schemas.microsoft.com/office/powerpoint/2010/main" val="944213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70457"/>
            <a:ext cx="9274002" cy="5770906"/>
          </a:xfrm>
        </p:spPr>
        <p:txBody>
          <a:bodyPr>
            <a:normAutofit/>
          </a:bodyPr>
          <a:lstStyle/>
          <a:p>
            <a:r>
              <a:rPr lang="en-US" altLang="en-US" sz="2800" dirty="0"/>
              <a:t>You had postpartum depression after </a:t>
            </a:r>
            <a:r>
              <a:rPr lang="en-US" altLang="en-US" sz="2800" b="1" dirty="0"/>
              <a:t>a previous pregnancy</a:t>
            </a:r>
          </a:p>
          <a:p>
            <a:r>
              <a:rPr lang="en-US" altLang="en-US" sz="2800" dirty="0"/>
              <a:t>You have </a:t>
            </a:r>
            <a:r>
              <a:rPr lang="en-US" altLang="en-US" sz="2800" b="1" dirty="0"/>
              <a:t>family members </a:t>
            </a:r>
            <a:r>
              <a:rPr lang="en-US" altLang="en-US" sz="2800" dirty="0"/>
              <a:t>who've had depression or other mood stability problems</a:t>
            </a:r>
          </a:p>
          <a:p>
            <a:r>
              <a:rPr lang="en-US" altLang="en-US" sz="2800" dirty="0"/>
              <a:t>You've </a:t>
            </a:r>
            <a:r>
              <a:rPr lang="en-US" altLang="en-US" sz="2800" b="1" dirty="0"/>
              <a:t>experienced stressful events during the past year, </a:t>
            </a:r>
            <a:r>
              <a:rPr lang="en-US" altLang="en-US" sz="2800" dirty="0"/>
              <a:t>such as pregnancy complications, illness or job loss</a:t>
            </a:r>
          </a:p>
          <a:p>
            <a:endParaRPr lang="en-US" sz="2800" dirty="0"/>
          </a:p>
        </p:txBody>
      </p:sp>
      <p:pic>
        <p:nvPicPr>
          <p:cNvPr id="4" name="Picture 3"/>
          <p:cNvPicPr>
            <a:picLocks noChangeAspect="1"/>
          </p:cNvPicPr>
          <p:nvPr/>
        </p:nvPicPr>
        <p:blipFill>
          <a:blip r:embed="rId2"/>
          <a:stretch>
            <a:fillRect/>
          </a:stretch>
        </p:blipFill>
        <p:spPr>
          <a:xfrm>
            <a:off x="3408607" y="3557789"/>
            <a:ext cx="3919471" cy="2302098"/>
          </a:xfrm>
          <a:prstGeom prst="rect">
            <a:avLst/>
          </a:prstGeom>
        </p:spPr>
      </p:pic>
    </p:spTree>
    <p:extLst>
      <p:ext uri="{BB962C8B-B14F-4D97-AF65-F5344CB8AC3E}">
        <p14:creationId xmlns:p14="http://schemas.microsoft.com/office/powerpoint/2010/main" val="1673352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65172" y="321972"/>
            <a:ext cx="6208830" cy="2215166"/>
          </a:xfrm>
        </p:spPr>
        <p:txBody>
          <a:bodyPr/>
          <a:lstStyle/>
          <a:p>
            <a:r>
              <a:rPr lang="en-US" altLang="en-US" dirty="0" smtClean="0"/>
              <a:t>Additional Risk Factors</a:t>
            </a:r>
          </a:p>
        </p:txBody>
      </p:sp>
      <p:sp>
        <p:nvSpPr>
          <p:cNvPr id="3" name="Content Placeholder 2"/>
          <p:cNvSpPr>
            <a:spLocks noGrp="1"/>
          </p:cNvSpPr>
          <p:nvPr>
            <p:ph idx="1"/>
          </p:nvPr>
        </p:nvSpPr>
        <p:spPr>
          <a:xfrm>
            <a:off x="2511380" y="3206839"/>
            <a:ext cx="9182636" cy="3490174"/>
          </a:xfrm>
        </p:spPr>
        <p:txBody>
          <a:bodyPr>
            <a:normAutofit fontScale="92500" lnSpcReduction="20000"/>
          </a:bodyPr>
          <a:lstStyle/>
          <a:p>
            <a:pPr>
              <a:defRPr/>
            </a:pPr>
            <a:r>
              <a:rPr lang="en-US" sz="3000" dirty="0"/>
              <a:t>Your </a:t>
            </a:r>
            <a:r>
              <a:rPr lang="en-US" sz="3000" b="1" dirty="0"/>
              <a:t>baby has health problems </a:t>
            </a:r>
            <a:r>
              <a:rPr lang="en-US" sz="3000" dirty="0"/>
              <a:t>or other special needs</a:t>
            </a:r>
          </a:p>
          <a:p>
            <a:pPr>
              <a:defRPr/>
            </a:pPr>
            <a:r>
              <a:rPr lang="en-US" sz="3000" dirty="0"/>
              <a:t>You have </a:t>
            </a:r>
            <a:r>
              <a:rPr lang="en-US" sz="3000" b="1" dirty="0"/>
              <a:t>difficulty breast-feeding</a:t>
            </a:r>
          </a:p>
          <a:p>
            <a:pPr>
              <a:defRPr/>
            </a:pPr>
            <a:r>
              <a:rPr lang="en-US" sz="3000" dirty="0"/>
              <a:t>You're having </a:t>
            </a:r>
            <a:r>
              <a:rPr lang="en-US" sz="3000" b="1" dirty="0"/>
              <a:t>problems in your relationship with your spouse or significant other</a:t>
            </a:r>
          </a:p>
          <a:p>
            <a:pPr>
              <a:defRPr/>
            </a:pPr>
            <a:r>
              <a:rPr lang="en-US" sz="3000" dirty="0"/>
              <a:t>You have a </a:t>
            </a:r>
            <a:r>
              <a:rPr lang="en-US" sz="3000" b="1" dirty="0"/>
              <a:t>weak support system</a:t>
            </a:r>
          </a:p>
          <a:p>
            <a:pPr>
              <a:defRPr/>
            </a:pPr>
            <a:r>
              <a:rPr lang="en-US" sz="3000" dirty="0"/>
              <a:t>You have </a:t>
            </a:r>
            <a:r>
              <a:rPr lang="en-US" sz="3000" b="1" dirty="0"/>
              <a:t>financial problems</a:t>
            </a:r>
          </a:p>
          <a:p>
            <a:pPr>
              <a:defRPr/>
            </a:pPr>
            <a:r>
              <a:rPr lang="en-US" sz="3000" dirty="0"/>
              <a:t>The pregnancy was </a:t>
            </a:r>
            <a:r>
              <a:rPr lang="en-US" sz="3000" b="1" dirty="0"/>
              <a:t>unplanned or unwanted</a:t>
            </a:r>
          </a:p>
          <a:p>
            <a:pPr marL="0" indent="0">
              <a:buNone/>
              <a:defRPr/>
            </a:pPr>
            <a:endParaRPr lang="en-US" sz="2800" b="1" dirty="0"/>
          </a:p>
        </p:txBody>
      </p:sp>
      <p:pic>
        <p:nvPicPr>
          <p:cNvPr id="2" name="Picture 1"/>
          <p:cNvPicPr>
            <a:picLocks noChangeAspect="1"/>
          </p:cNvPicPr>
          <p:nvPr/>
        </p:nvPicPr>
        <p:blipFill>
          <a:blip r:embed="rId2"/>
          <a:stretch>
            <a:fillRect/>
          </a:stretch>
        </p:blipFill>
        <p:spPr>
          <a:xfrm>
            <a:off x="0" y="0"/>
            <a:ext cx="2201074" cy="4018208"/>
          </a:xfrm>
          <a:prstGeom prst="rect">
            <a:avLst/>
          </a:prstGeom>
        </p:spPr>
      </p:pic>
    </p:spTree>
    <p:extLst>
      <p:ext uri="{BB962C8B-B14F-4D97-AF65-F5344CB8AC3E}">
        <p14:creationId xmlns:p14="http://schemas.microsoft.com/office/powerpoint/2010/main" val="2145754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77334" y="206062"/>
            <a:ext cx="8596668" cy="1724338"/>
          </a:xfrm>
        </p:spPr>
        <p:txBody>
          <a:bodyPr/>
          <a:lstStyle/>
          <a:p>
            <a:r>
              <a:rPr lang="en-US" altLang="en-US" dirty="0" smtClean="0"/>
              <a:t>What happens if it’s left untreated?</a:t>
            </a:r>
          </a:p>
        </p:txBody>
      </p:sp>
      <p:sp>
        <p:nvSpPr>
          <p:cNvPr id="3" name="Content Placeholder 2"/>
          <p:cNvSpPr>
            <a:spLocks noGrp="1"/>
          </p:cNvSpPr>
          <p:nvPr>
            <p:ph idx="1"/>
          </p:nvPr>
        </p:nvSpPr>
        <p:spPr>
          <a:xfrm>
            <a:off x="321972" y="940159"/>
            <a:ext cx="9888829" cy="5186006"/>
          </a:xfrm>
        </p:spPr>
        <p:txBody>
          <a:bodyPr>
            <a:normAutofit/>
          </a:bodyPr>
          <a:lstStyle/>
          <a:p>
            <a:pPr>
              <a:defRPr/>
            </a:pPr>
            <a:r>
              <a:rPr lang="en-US" sz="2800" dirty="0"/>
              <a:t>Left untreated, postpartum depression </a:t>
            </a:r>
            <a:r>
              <a:rPr lang="en-US" sz="2800" b="1" dirty="0"/>
              <a:t>can </a:t>
            </a:r>
            <a:r>
              <a:rPr lang="en-US" sz="2800" b="1" i="1" dirty="0"/>
              <a:t>interfere with mother-child bonding</a:t>
            </a:r>
            <a:r>
              <a:rPr lang="en-US" sz="2800" b="1" dirty="0"/>
              <a:t> and </a:t>
            </a:r>
            <a:r>
              <a:rPr lang="en-US" sz="2800" b="1" i="1" dirty="0"/>
              <a:t>cause family problems</a:t>
            </a:r>
            <a:r>
              <a:rPr lang="en-US" sz="2800" i="1" dirty="0"/>
              <a:t>.</a:t>
            </a:r>
          </a:p>
          <a:p>
            <a:pPr marL="0" indent="0">
              <a:buNone/>
              <a:defRPr/>
            </a:pPr>
            <a:endParaRPr lang="en-US" sz="2800" i="1" dirty="0"/>
          </a:p>
          <a:p>
            <a:pPr>
              <a:defRPr/>
            </a:pPr>
            <a:r>
              <a:rPr lang="en-US" sz="2800" b="1" dirty="0"/>
              <a:t>For mothers.</a:t>
            </a:r>
            <a:r>
              <a:rPr lang="en-US" sz="2800" dirty="0"/>
              <a:t> Untreated postpartum depression can last for months or longer, </a:t>
            </a:r>
            <a:r>
              <a:rPr lang="en-US" sz="2800" b="1" dirty="0"/>
              <a:t>sometimes </a:t>
            </a:r>
            <a:r>
              <a:rPr lang="en-US" sz="2800" b="1" i="1" dirty="0"/>
              <a:t>becoming a chronic depressive disorder</a:t>
            </a:r>
            <a:r>
              <a:rPr lang="en-US" sz="2800" dirty="0"/>
              <a:t>. Even when treated, postpartum depression increases a woman's risk of future episodes of major depression.</a:t>
            </a:r>
          </a:p>
          <a:p>
            <a:pPr>
              <a:defRPr/>
            </a:pPr>
            <a:endParaRPr lang="en-US" sz="2800" dirty="0"/>
          </a:p>
        </p:txBody>
      </p:sp>
      <p:pic>
        <p:nvPicPr>
          <p:cNvPr id="2" name="Picture 1"/>
          <p:cNvPicPr>
            <a:picLocks noChangeAspect="1"/>
          </p:cNvPicPr>
          <p:nvPr/>
        </p:nvPicPr>
        <p:blipFill>
          <a:blip r:embed="rId2"/>
          <a:stretch>
            <a:fillRect/>
          </a:stretch>
        </p:blipFill>
        <p:spPr>
          <a:xfrm>
            <a:off x="4538461" y="4419062"/>
            <a:ext cx="3588108" cy="2020374"/>
          </a:xfrm>
          <a:prstGeom prst="rect">
            <a:avLst/>
          </a:prstGeom>
        </p:spPr>
      </p:pic>
    </p:spTree>
    <p:extLst>
      <p:ext uri="{BB962C8B-B14F-4D97-AF65-F5344CB8AC3E}">
        <p14:creationId xmlns:p14="http://schemas.microsoft.com/office/powerpoint/2010/main" val="287156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47730" y="0"/>
            <a:ext cx="10320270" cy="1143000"/>
          </a:xfrm>
        </p:spPr>
        <p:txBody>
          <a:bodyPr>
            <a:normAutofit/>
          </a:bodyPr>
          <a:lstStyle/>
          <a:p>
            <a:r>
              <a:rPr lang="en-US" altLang="en-US" sz="4200" dirty="0"/>
              <a:t>Effects on other Members of the Family</a:t>
            </a:r>
          </a:p>
        </p:txBody>
      </p:sp>
      <p:sp>
        <p:nvSpPr>
          <p:cNvPr id="28675" name="Content Placeholder 2"/>
          <p:cNvSpPr>
            <a:spLocks noGrp="1"/>
          </p:cNvSpPr>
          <p:nvPr>
            <p:ph idx="1"/>
          </p:nvPr>
        </p:nvSpPr>
        <p:spPr>
          <a:xfrm>
            <a:off x="347730" y="1004553"/>
            <a:ext cx="9863071" cy="5121612"/>
          </a:xfrm>
        </p:spPr>
        <p:txBody>
          <a:bodyPr>
            <a:normAutofit/>
          </a:bodyPr>
          <a:lstStyle/>
          <a:p>
            <a:r>
              <a:rPr lang="en-US" altLang="en-US" sz="2800" b="1" i="1" dirty="0"/>
              <a:t>For fathers</a:t>
            </a:r>
            <a:r>
              <a:rPr lang="en-US" altLang="en-US" sz="2800" b="1" dirty="0"/>
              <a:t>.</a:t>
            </a:r>
            <a:r>
              <a:rPr lang="en-US" altLang="en-US" sz="2800" dirty="0"/>
              <a:t> Postpartum depression can have a ripple effect, causing </a:t>
            </a:r>
            <a:r>
              <a:rPr lang="en-US" altLang="en-US" sz="2800" b="1" i="1" dirty="0"/>
              <a:t>emotional strain for everyone close to a new baby</a:t>
            </a:r>
            <a:r>
              <a:rPr lang="en-US" altLang="en-US" sz="2800" dirty="0"/>
              <a:t>. When a new mother is depressed, the </a:t>
            </a:r>
            <a:r>
              <a:rPr lang="en-US" altLang="en-US" sz="2800" b="1" dirty="0"/>
              <a:t>risk of depression in the baby's father may also increase</a:t>
            </a:r>
            <a:r>
              <a:rPr lang="en-US" altLang="en-US" sz="2800" dirty="0"/>
              <a:t>. And new dads are already at increased risk of depression, whether or not their partner is affected</a:t>
            </a:r>
            <a:r>
              <a:rPr lang="en-US" altLang="en-US" sz="2800" dirty="0" smtClean="0"/>
              <a:t>.</a:t>
            </a:r>
            <a:endParaRPr lang="en-US" altLang="en-US" sz="2800" dirty="0"/>
          </a:p>
        </p:txBody>
      </p:sp>
      <p:pic>
        <p:nvPicPr>
          <p:cNvPr id="2" name="Picture 1"/>
          <p:cNvPicPr>
            <a:picLocks noChangeAspect="1"/>
          </p:cNvPicPr>
          <p:nvPr/>
        </p:nvPicPr>
        <p:blipFill>
          <a:blip r:embed="rId2"/>
          <a:stretch>
            <a:fillRect/>
          </a:stretch>
        </p:blipFill>
        <p:spPr>
          <a:xfrm>
            <a:off x="3382515" y="3948380"/>
            <a:ext cx="3687986" cy="2400905"/>
          </a:xfrm>
          <a:prstGeom prst="rect">
            <a:avLst/>
          </a:prstGeom>
        </p:spPr>
      </p:pic>
    </p:spTree>
    <p:extLst>
      <p:ext uri="{BB962C8B-B14F-4D97-AF65-F5344CB8AC3E}">
        <p14:creationId xmlns:p14="http://schemas.microsoft.com/office/powerpoint/2010/main" val="2576112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44699" y="1056069"/>
            <a:ext cx="9029303" cy="4985294"/>
          </a:xfrm>
        </p:spPr>
        <p:txBody>
          <a:bodyPr>
            <a:normAutofit/>
          </a:bodyPr>
          <a:lstStyle/>
          <a:p>
            <a:r>
              <a:rPr lang="en-US" altLang="en-US" sz="2800" b="1" i="1" dirty="0"/>
              <a:t>For children</a:t>
            </a:r>
            <a:r>
              <a:rPr lang="en-US" altLang="en-US" sz="2800" b="1" dirty="0"/>
              <a:t>.</a:t>
            </a:r>
            <a:r>
              <a:rPr lang="en-US" altLang="en-US" sz="2800" dirty="0"/>
              <a:t> </a:t>
            </a:r>
            <a:r>
              <a:rPr lang="en-US" altLang="en-US" sz="2800" b="1" dirty="0"/>
              <a:t>Children of mothers who have untreated postpartum depression are </a:t>
            </a:r>
            <a:r>
              <a:rPr lang="en-US" altLang="en-US" sz="2800" b="1" i="1" dirty="0"/>
              <a:t>more likely to have emotional and behavioral problems</a:t>
            </a:r>
            <a:r>
              <a:rPr lang="en-US" altLang="en-US" sz="2800" dirty="0"/>
              <a:t>, such as sleeping and eating difficulties, and excessive crying. Delays in language development are more common as well.</a:t>
            </a:r>
          </a:p>
          <a:p>
            <a:endParaRPr lang="en-US" sz="2800" dirty="0"/>
          </a:p>
        </p:txBody>
      </p:sp>
      <p:pic>
        <p:nvPicPr>
          <p:cNvPr id="4" name="Picture 3"/>
          <p:cNvPicPr>
            <a:picLocks noChangeAspect="1"/>
          </p:cNvPicPr>
          <p:nvPr/>
        </p:nvPicPr>
        <p:blipFill>
          <a:blip r:embed="rId2"/>
          <a:stretch>
            <a:fillRect/>
          </a:stretch>
        </p:blipFill>
        <p:spPr>
          <a:xfrm>
            <a:off x="4505592" y="3777803"/>
            <a:ext cx="3337642" cy="2519966"/>
          </a:xfrm>
          <a:prstGeom prst="rect">
            <a:avLst/>
          </a:prstGeom>
        </p:spPr>
      </p:pic>
    </p:spTree>
    <p:extLst>
      <p:ext uri="{BB962C8B-B14F-4D97-AF65-F5344CB8AC3E}">
        <p14:creationId xmlns:p14="http://schemas.microsoft.com/office/powerpoint/2010/main" val="3783941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122239"/>
            <a:ext cx="8229600" cy="573087"/>
          </a:xfrm>
        </p:spPr>
        <p:txBody>
          <a:bodyPr>
            <a:normAutofit fontScale="90000"/>
          </a:bodyPr>
          <a:lstStyle/>
          <a:p>
            <a:r>
              <a:rPr lang="en-US" altLang="en-US" smtClean="0"/>
              <a:t>Treatment</a:t>
            </a:r>
          </a:p>
        </p:txBody>
      </p:sp>
      <p:sp>
        <p:nvSpPr>
          <p:cNvPr id="29699" name="Content Placeholder 2"/>
          <p:cNvSpPr>
            <a:spLocks noGrp="1"/>
          </p:cNvSpPr>
          <p:nvPr>
            <p:ph idx="1"/>
          </p:nvPr>
        </p:nvSpPr>
        <p:spPr>
          <a:xfrm>
            <a:off x="193184" y="695324"/>
            <a:ext cx="10017618" cy="5821385"/>
          </a:xfrm>
        </p:spPr>
        <p:txBody>
          <a:bodyPr>
            <a:normAutofit lnSpcReduction="10000"/>
          </a:bodyPr>
          <a:lstStyle/>
          <a:p>
            <a:r>
              <a:rPr lang="en-US" altLang="en-US" sz="2800" dirty="0"/>
              <a:t>Treatment and </a:t>
            </a:r>
            <a:r>
              <a:rPr lang="en-US" altLang="en-US" sz="2800" b="1" i="1" dirty="0"/>
              <a:t>recovery time vary</a:t>
            </a:r>
            <a:r>
              <a:rPr lang="en-US" altLang="en-US" sz="2800" dirty="0"/>
              <a:t>, depending on the severity of your depression and your individual needs. Your doctor may refer you to a mental health provider.</a:t>
            </a:r>
          </a:p>
          <a:p>
            <a:r>
              <a:rPr lang="en-US" altLang="en-US" sz="2800" b="1" dirty="0"/>
              <a:t>The </a:t>
            </a:r>
            <a:r>
              <a:rPr lang="en-US" altLang="en-US" sz="2800" b="1" i="1" dirty="0"/>
              <a:t>baby blues usually fade on their own within a few days to one to two weeks</a:t>
            </a:r>
            <a:r>
              <a:rPr lang="en-US" altLang="en-US" sz="2800" dirty="0"/>
              <a:t>. In the meantime:</a:t>
            </a:r>
          </a:p>
          <a:p>
            <a:endParaRPr lang="en-US" altLang="en-US" sz="2800" dirty="0"/>
          </a:p>
          <a:p>
            <a:r>
              <a:rPr lang="en-US" altLang="en-US" sz="2800" dirty="0"/>
              <a:t>Get as much rest as you can</a:t>
            </a:r>
          </a:p>
          <a:p>
            <a:r>
              <a:rPr lang="en-US" altLang="en-US" sz="2800" dirty="0"/>
              <a:t>Accept help from family and friends</a:t>
            </a:r>
          </a:p>
          <a:p>
            <a:r>
              <a:rPr lang="en-US" altLang="en-US" sz="2800" dirty="0"/>
              <a:t>Connect with other new moms</a:t>
            </a:r>
          </a:p>
          <a:p>
            <a:r>
              <a:rPr lang="en-US" altLang="en-US" sz="2800" dirty="0"/>
              <a:t>Create time to take care of yourself</a:t>
            </a:r>
          </a:p>
          <a:p>
            <a:r>
              <a:rPr lang="en-US" altLang="en-US" sz="2800" dirty="0"/>
              <a:t>Avoid alcohol and recreational drugs, which can make mood swings worse</a:t>
            </a:r>
          </a:p>
        </p:txBody>
      </p:sp>
      <p:pic>
        <p:nvPicPr>
          <p:cNvPr id="2" name="Picture 1"/>
          <p:cNvPicPr>
            <a:picLocks noChangeAspect="1"/>
          </p:cNvPicPr>
          <p:nvPr/>
        </p:nvPicPr>
        <p:blipFill>
          <a:blip r:embed="rId2"/>
          <a:stretch>
            <a:fillRect/>
          </a:stretch>
        </p:blipFill>
        <p:spPr>
          <a:xfrm>
            <a:off x="7145359" y="2923504"/>
            <a:ext cx="2385005" cy="2240924"/>
          </a:xfrm>
          <a:prstGeom prst="rect">
            <a:avLst/>
          </a:prstGeom>
        </p:spPr>
      </p:pic>
    </p:spTree>
    <p:extLst>
      <p:ext uri="{BB962C8B-B14F-4D97-AF65-F5344CB8AC3E}">
        <p14:creationId xmlns:p14="http://schemas.microsoft.com/office/powerpoint/2010/main" val="3287025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60525" y="180303"/>
            <a:ext cx="8788400" cy="953037"/>
          </a:xfrm>
        </p:spPr>
        <p:txBody>
          <a:bodyPr/>
          <a:lstStyle/>
          <a:p>
            <a:r>
              <a:rPr lang="en-US" altLang="en-US" dirty="0" smtClean="0"/>
              <a:t>Treatment for Postpartum Depression</a:t>
            </a:r>
          </a:p>
        </p:txBody>
      </p:sp>
      <p:sp>
        <p:nvSpPr>
          <p:cNvPr id="30723" name="Content Placeholder 2"/>
          <p:cNvSpPr>
            <a:spLocks noGrp="1"/>
          </p:cNvSpPr>
          <p:nvPr>
            <p:ph idx="1"/>
          </p:nvPr>
        </p:nvSpPr>
        <p:spPr>
          <a:xfrm>
            <a:off x="193183" y="996951"/>
            <a:ext cx="10570067" cy="5129213"/>
          </a:xfrm>
        </p:spPr>
        <p:txBody>
          <a:bodyPr>
            <a:normAutofit/>
          </a:bodyPr>
          <a:lstStyle/>
          <a:p>
            <a:r>
              <a:rPr lang="en-US" altLang="en-US" sz="2800" dirty="0"/>
              <a:t>Postpartum depression is often treated with </a:t>
            </a:r>
            <a:r>
              <a:rPr lang="en-US" altLang="en-US" sz="2800" b="1" i="1" dirty="0"/>
              <a:t>psychotherapy,</a:t>
            </a:r>
            <a:r>
              <a:rPr lang="en-US" altLang="en-US" sz="2800" b="1" dirty="0"/>
              <a:t> </a:t>
            </a:r>
            <a:r>
              <a:rPr lang="en-US" altLang="en-US" sz="2800" b="1" i="1" dirty="0"/>
              <a:t>medication</a:t>
            </a:r>
            <a:r>
              <a:rPr lang="en-US" altLang="en-US" sz="2800" b="1" dirty="0"/>
              <a:t> or both.</a:t>
            </a:r>
          </a:p>
          <a:p>
            <a:r>
              <a:rPr lang="en-US" altLang="en-US" sz="2800" dirty="0"/>
              <a:t>If a woman is breast-feeding, any medication she takes will enter her breast milk. However, some antidepressants can be used during breast-feeding with little risk of side effects to the baby. A woman should work with her doctor to weigh the potential risks and benefits of specific antidepressants.</a:t>
            </a:r>
          </a:p>
          <a:p>
            <a:endParaRPr lang="en-US" altLang="en-US" sz="2800" dirty="0"/>
          </a:p>
        </p:txBody>
      </p:sp>
      <p:pic>
        <p:nvPicPr>
          <p:cNvPr id="2" name="Picture 1"/>
          <p:cNvPicPr>
            <a:picLocks noChangeAspect="1"/>
          </p:cNvPicPr>
          <p:nvPr/>
        </p:nvPicPr>
        <p:blipFill>
          <a:blip r:embed="rId2"/>
          <a:stretch>
            <a:fillRect/>
          </a:stretch>
        </p:blipFill>
        <p:spPr>
          <a:xfrm>
            <a:off x="2209464" y="4295237"/>
            <a:ext cx="3122390" cy="2369579"/>
          </a:xfrm>
          <a:prstGeom prst="rect">
            <a:avLst/>
          </a:prstGeom>
        </p:spPr>
      </p:pic>
    </p:spTree>
    <p:extLst>
      <p:ext uri="{BB962C8B-B14F-4D97-AF65-F5344CB8AC3E}">
        <p14:creationId xmlns:p14="http://schemas.microsoft.com/office/powerpoint/2010/main" val="1173937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274639"/>
            <a:ext cx="8229600" cy="803275"/>
          </a:xfrm>
        </p:spPr>
        <p:txBody>
          <a:bodyPr/>
          <a:lstStyle/>
          <a:p>
            <a:r>
              <a:rPr lang="en-US" altLang="en-US" smtClean="0"/>
              <a:t>Symptoms</a:t>
            </a:r>
          </a:p>
        </p:txBody>
      </p:sp>
      <p:sp>
        <p:nvSpPr>
          <p:cNvPr id="4099" name="Content Placeholder 2"/>
          <p:cNvSpPr>
            <a:spLocks noGrp="1"/>
          </p:cNvSpPr>
          <p:nvPr>
            <p:ph idx="1"/>
          </p:nvPr>
        </p:nvSpPr>
        <p:spPr>
          <a:xfrm>
            <a:off x="283335" y="1255713"/>
            <a:ext cx="9927467" cy="5364028"/>
          </a:xfrm>
        </p:spPr>
        <p:txBody>
          <a:bodyPr>
            <a:normAutofit lnSpcReduction="10000"/>
          </a:bodyPr>
          <a:lstStyle/>
          <a:p>
            <a:r>
              <a:rPr lang="en-US" altLang="en-US" sz="2800" dirty="0"/>
              <a:t>Individuals with persistent depressive disorder describe their mood as sad or “down in the dumps.” During periods of depressed mood, </a:t>
            </a:r>
            <a:r>
              <a:rPr lang="en-US" altLang="en-US" sz="2800" b="1" dirty="0"/>
              <a:t>at least two of the following six symptoms </a:t>
            </a:r>
            <a:r>
              <a:rPr lang="en-US" altLang="en-US" sz="2800" dirty="0"/>
              <a:t>are present</a:t>
            </a:r>
            <a:r>
              <a:rPr lang="en-US" altLang="en-US" sz="2800" dirty="0" smtClean="0"/>
              <a:t>.</a:t>
            </a:r>
          </a:p>
          <a:p>
            <a:pPr marL="0" indent="0">
              <a:buNone/>
            </a:pPr>
            <a:endParaRPr lang="en-US" altLang="en-US" sz="2800" dirty="0"/>
          </a:p>
          <a:p>
            <a:r>
              <a:rPr lang="en-US" altLang="en-US" sz="2800" dirty="0"/>
              <a:t>Poor appetite or overeating</a:t>
            </a:r>
          </a:p>
          <a:p>
            <a:r>
              <a:rPr lang="en-US" altLang="en-US" sz="2800" dirty="0"/>
              <a:t>Insomnia or hypersomnia</a:t>
            </a:r>
          </a:p>
          <a:p>
            <a:r>
              <a:rPr lang="en-US" altLang="en-US" sz="2800" dirty="0"/>
              <a:t>Low energy or fatigue</a:t>
            </a:r>
          </a:p>
          <a:p>
            <a:r>
              <a:rPr lang="en-US" altLang="en-US" sz="2800" dirty="0"/>
              <a:t>Low self-esteem</a:t>
            </a:r>
          </a:p>
          <a:p>
            <a:r>
              <a:rPr lang="en-US" altLang="en-US" sz="2800" dirty="0"/>
              <a:t>Poor concentration or difficulty making decisions</a:t>
            </a:r>
          </a:p>
          <a:p>
            <a:r>
              <a:rPr lang="en-US" altLang="en-US" sz="2800" dirty="0"/>
              <a:t>Feelings of hopelessness</a:t>
            </a:r>
          </a:p>
          <a:p>
            <a:endParaRPr lang="en-US" altLang="en-US" sz="2800" dirty="0"/>
          </a:p>
        </p:txBody>
      </p:sp>
      <p:pic>
        <p:nvPicPr>
          <p:cNvPr id="2" name="Picture 1"/>
          <p:cNvPicPr>
            <a:picLocks noChangeAspect="1"/>
          </p:cNvPicPr>
          <p:nvPr/>
        </p:nvPicPr>
        <p:blipFill>
          <a:blip r:embed="rId2"/>
          <a:stretch>
            <a:fillRect/>
          </a:stretch>
        </p:blipFill>
        <p:spPr>
          <a:xfrm>
            <a:off x="5857404" y="2909887"/>
            <a:ext cx="3176237" cy="1882829"/>
          </a:xfrm>
          <a:prstGeom prst="rect">
            <a:avLst/>
          </a:prstGeom>
        </p:spPr>
      </p:pic>
    </p:spTree>
    <p:extLst>
      <p:ext uri="{BB962C8B-B14F-4D97-AF65-F5344CB8AC3E}">
        <p14:creationId xmlns:p14="http://schemas.microsoft.com/office/powerpoint/2010/main" val="1524679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0475" y="709863"/>
            <a:ext cx="9288378" cy="5943600"/>
          </a:xfrm>
        </p:spPr>
        <p:txBody>
          <a:bodyPr>
            <a:normAutofit/>
          </a:bodyPr>
          <a:lstStyle/>
          <a:p>
            <a:r>
              <a:rPr lang="en-US" altLang="en-US" sz="2800" b="1" dirty="0"/>
              <a:t>With appropriate treatment, postpartum depression </a:t>
            </a:r>
            <a:r>
              <a:rPr lang="en-US" altLang="en-US" sz="2800" b="1" i="1" dirty="0"/>
              <a:t>usually goes away within six months</a:t>
            </a:r>
            <a:r>
              <a:rPr lang="en-US" altLang="en-US" sz="2800" i="1" dirty="0"/>
              <a:t>.</a:t>
            </a:r>
            <a:r>
              <a:rPr lang="en-US" altLang="en-US" sz="2800" dirty="0"/>
              <a:t> In some cases, postpartum depression lasts much longer, becoming chronic depression. It's important to continue treatment after you begin to feel better. </a:t>
            </a:r>
            <a:r>
              <a:rPr lang="en-US" altLang="en-US" sz="2800" b="1" i="1" dirty="0"/>
              <a:t>Stopping treatment too early may lead to a relapse</a:t>
            </a:r>
            <a:r>
              <a:rPr lang="en-US" altLang="en-US" sz="2800" dirty="0"/>
              <a:t>.</a:t>
            </a:r>
          </a:p>
          <a:p>
            <a:endParaRPr lang="en-US" sz="2800" dirty="0"/>
          </a:p>
        </p:txBody>
      </p:sp>
      <p:pic>
        <p:nvPicPr>
          <p:cNvPr id="5" name="Picture 4"/>
          <p:cNvPicPr>
            <a:picLocks noChangeAspect="1"/>
          </p:cNvPicPr>
          <p:nvPr/>
        </p:nvPicPr>
        <p:blipFill>
          <a:blip r:embed="rId2"/>
          <a:stretch>
            <a:fillRect/>
          </a:stretch>
        </p:blipFill>
        <p:spPr>
          <a:xfrm>
            <a:off x="4975668" y="3681663"/>
            <a:ext cx="3034991" cy="2768336"/>
          </a:xfrm>
          <a:prstGeom prst="rect">
            <a:avLst/>
          </a:prstGeom>
        </p:spPr>
      </p:pic>
    </p:spTree>
    <p:extLst>
      <p:ext uri="{BB962C8B-B14F-4D97-AF65-F5344CB8AC3E}">
        <p14:creationId xmlns:p14="http://schemas.microsoft.com/office/powerpoint/2010/main" val="892253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0" y="1"/>
            <a:ext cx="8686800" cy="600075"/>
          </a:xfrm>
        </p:spPr>
        <p:txBody>
          <a:bodyPr>
            <a:normAutofit fontScale="90000"/>
          </a:bodyPr>
          <a:lstStyle/>
          <a:p>
            <a:r>
              <a:rPr lang="en-US" altLang="en-US" smtClean="0"/>
              <a:t>Treatment for Postpartum Psychosis</a:t>
            </a:r>
          </a:p>
        </p:txBody>
      </p:sp>
      <p:sp>
        <p:nvSpPr>
          <p:cNvPr id="31747" name="Content Placeholder 2"/>
          <p:cNvSpPr>
            <a:spLocks noGrp="1"/>
          </p:cNvSpPr>
          <p:nvPr>
            <p:ph idx="1"/>
          </p:nvPr>
        </p:nvSpPr>
        <p:spPr>
          <a:xfrm>
            <a:off x="168443" y="600074"/>
            <a:ext cx="10042358" cy="6122697"/>
          </a:xfrm>
        </p:spPr>
        <p:txBody>
          <a:bodyPr>
            <a:normAutofit/>
          </a:bodyPr>
          <a:lstStyle/>
          <a:p>
            <a:r>
              <a:rPr lang="en-US" altLang="en-US" sz="2800" b="1" dirty="0"/>
              <a:t>Postpartum psychosis </a:t>
            </a:r>
            <a:r>
              <a:rPr lang="en-US" altLang="en-US" sz="2800" b="1" i="1" dirty="0"/>
              <a:t>requires immediate treatment</a:t>
            </a:r>
            <a:r>
              <a:rPr lang="en-US" altLang="en-US" sz="2800" dirty="0"/>
              <a:t>, </a:t>
            </a:r>
            <a:r>
              <a:rPr lang="en-US" altLang="en-US" sz="2800" b="1" i="1" dirty="0"/>
              <a:t>often in the hospital</a:t>
            </a:r>
            <a:r>
              <a:rPr lang="en-US" altLang="en-US" sz="2800" dirty="0"/>
              <a:t>. Treatment may include:</a:t>
            </a:r>
          </a:p>
          <a:p>
            <a:r>
              <a:rPr lang="en-US" altLang="en-US" sz="2800" b="1" i="1" dirty="0"/>
              <a:t>Medication</a:t>
            </a:r>
            <a:r>
              <a:rPr lang="en-US" altLang="en-US" sz="2800" b="1" dirty="0"/>
              <a:t>.</a:t>
            </a:r>
            <a:r>
              <a:rPr lang="en-US" altLang="en-US" sz="2800" dirty="0"/>
              <a:t> When your safety is assured, a </a:t>
            </a:r>
            <a:r>
              <a:rPr lang="en-US" altLang="en-US" sz="2800" b="1" dirty="0"/>
              <a:t>combination of medications</a:t>
            </a:r>
            <a:r>
              <a:rPr lang="en-US" altLang="en-US" sz="2800" dirty="0"/>
              <a:t> — such as antidepressants, antipsychotic medications and mood stabilizers — may be used to control your signs and symptoms.</a:t>
            </a:r>
          </a:p>
          <a:p>
            <a:r>
              <a:rPr lang="en-US" altLang="en-US" sz="2800" b="1" i="1" dirty="0"/>
              <a:t>Electroconvulsive therapy (ECT).</a:t>
            </a:r>
            <a:r>
              <a:rPr lang="en-US" altLang="en-US" sz="2800" dirty="0"/>
              <a:t> If your postpartum depression is </a:t>
            </a:r>
            <a:r>
              <a:rPr lang="en-US" altLang="en-US" sz="2800" b="1" dirty="0"/>
              <a:t>severe and does not respond to medication</a:t>
            </a:r>
            <a:r>
              <a:rPr lang="en-US" altLang="en-US" sz="2800" dirty="0"/>
              <a:t>, ECT may be recommended. </a:t>
            </a:r>
          </a:p>
          <a:p>
            <a:pPr marL="0" indent="0">
              <a:buNone/>
            </a:pPr>
            <a:endParaRPr lang="en-US" altLang="en-US" sz="2800" dirty="0"/>
          </a:p>
        </p:txBody>
      </p:sp>
      <p:pic>
        <p:nvPicPr>
          <p:cNvPr id="3" name="Picture 2"/>
          <p:cNvPicPr>
            <a:picLocks noChangeAspect="1"/>
          </p:cNvPicPr>
          <p:nvPr/>
        </p:nvPicPr>
        <p:blipFill>
          <a:blip r:embed="rId2"/>
          <a:stretch>
            <a:fillRect/>
          </a:stretch>
        </p:blipFill>
        <p:spPr>
          <a:xfrm>
            <a:off x="6369475" y="4474871"/>
            <a:ext cx="2028825" cy="2247900"/>
          </a:xfrm>
          <a:prstGeom prst="rect">
            <a:avLst/>
          </a:prstGeom>
        </p:spPr>
      </p:pic>
    </p:spTree>
    <p:extLst>
      <p:ext uri="{BB962C8B-B14F-4D97-AF65-F5344CB8AC3E}">
        <p14:creationId xmlns:p14="http://schemas.microsoft.com/office/powerpoint/2010/main" val="3070673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7730" y="850007"/>
            <a:ext cx="8926272" cy="5191356"/>
          </a:xfrm>
        </p:spPr>
        <p:txBody>
          <a:bodyPr>
            <a:normAutofit/>
          </a:bodyPr>
          <a:lstStyle/>
          <a:p>
            <a:r>
              <a:rPr lang="en-US" altLang="en-US" sz="2800" dirty="0"/>
              <a:t>Treatment for postpartum psychosis can challenge a mother's ability to breast-feed. </a:t>
            </a:r>
            <a:r>
              <a:rPr lang="en-US" altLang="en-US" sz="2800" b="1" dirty="0"/>
              <a:t>Separation from the baby makes breast-feeding difficult, and some medications used to treat postpartum psychosis aren't recommended for women who are breast-feeding.</a:t>
            </a:r>
          </a:p>
          <a:p>
            <a:endParaRPr lang="en-US" sz="2800" dirty="0"/>
          </a:p>
        </p:txBody>
      </p:sp>
      <p:pic>
        <p:nvPicPr>
          <p:cNvPr id="5" name="Picture 4"/>
          <p:cNvPicPr>
            <a:picLocks noChangeAspect="1"/>
          </p:cNvPicPr>
          <p:nvPr/>
        </p:nvPicPr>
        <p:blipFill>
          <a:blip r:embed="rId2"/>
          <a:stretch>
            <a:fillRect/>
          </a:stretch>
        </p:blipFill>
        <p:spPr>
          <a:xfrm>
            <a:off x="4282962" y="3599779"/>
            <a:ext cx="3431483" cy="2441584"/>
          </a:xfrm>
          <a:prstGeom prst="rect">
            <a:avLst/>
          </a:prstGeom>
        </p:spPr>
      </p:pic>
    </p:spTree>
    <p:extLst>
      <p:ext uri="{BB962C8B-B14F-4D97-AF65-F5344CB8AC3E}">
        <p14:creationId xmlns:p14="http://schemas.microsoft.com/office/powerpoint/2010/main" val="3607819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981200" y="95250"/>
            <a:ext cx="8229600" cy="819150"/>
          </a:xfrm>
        </p:spPr>
        <p:txBody>
          <a:bodyPr/>
          <a:lstStyle/>
          <a:p>
            <a:r>
              <a:rPr lang="en-US" altLang="en-US" smtClean="0"/>
              <a:t>Help Yourself</a:t>
            </a:r>
          </a:p>
        </p:txBody>
      </p:sp>
      <p:sp>
        <p:nvSpPr>
          <p:cNvPr id="3" name="Content Placeholder 2"/>
          <p:cNvSpPr>
            <a:spLocks noGrp="1"/>
          </p:cNvSpPr>
          <p:nvPr>
            <p:ph idx="1"/>
          </p:nvPr>
        </p:nvSpPr>
        <p:spPr>
          <a:xfrm>
            <a:off x="296214" y="914401"/>
            <a:ext cx="9914586" cy="5628067"/>
          </a:xfrm>
        </p:spPr>
        <p:txBody>
          <a:bodyPr>
            <a:normAutofit lnSpcReduction="10000"/>
          </a:bodyPr>
          <a:lstStyle/>
          <a:p>
            <a:pPr>
              <a:defRPr/>
            </a:pPr>
            <a:r>
              <a:rPr lang="en-US" sz="2800" dirty="0"/>
              <a:t>Postpartum depression isn't generally a condition that you can treat on your own — but you can do some things for yourself that build on your treatment plan and help speed recovery.</a:t>
            </a:r>
          </a:p>
          <a:p>
            <a:pPr>
              <a:defRPr/>
            </a:pPr>
            <a:r>
              <a:rPr lang="en-US" sz="2800" b="1" i="1" dirty="0"/>
              <a:t>Make healthy lifestyle choices.</a:t>
            </a:r>
          </a:p>
          <a:p>
            <a:pPr>
              <a:defRPr/>
            </a:pPr>
            <a:r>
              <a:rPr lang="en-US" sz="2800" b="1" i="1" dirty="0"/>
              <a:t>Set realistic expectations.</a:t>
            </a:r>
            <a:r>
              <a:rPr lang="en-US" sz="2800" i="1" dirty="0"/>
              <a:t> </a:t>
            </a:r>
          </a:p>
          <a:p>
            <a:pPr>
              <a:defRPr/>
            </a:pPr>
            <a:r>
              <a:rPr lang="en-US" sz="2800" b="1" i="1" dirty="0"/>
              <a:t>Make time for yourself.</a:t>
            </a:r>
            <a:r>
              <a:rPr lang="en-US" sz="2800" i="1" dirty="0"/>
              <a:t> </a:t>
            </a:r>
          </a:p>
          <a:p>
            <a:pPr>
              <a:defRPr/>
            </a:pPr>
            <a:r>
              <a:rPr lang="en-US" sz="2800" b="1" i="1" dirty="0"/>
              <a:t>Avoid isolation.</a:t>
            </a:r>
            <a:r>
              <a:rPr lang="en-US" sz="2800" i="1" dirty="0"/>
              <a:t> </a:t>
            </a:r>
          </a:p>
          <a:p>
            <a:pPr>
              <a:defRPr/>
            </a:pPr>
            <a:r>
              <a:rPr lang="en-US" sz="2800" b="1" i="1" dirty="0"/>
              <a:t>Ask for help.</a:t>
            </a:r>
            <a:r>
              <a:rPr lang="en-US" sz="2800" i="1" dirty="0"/>
              <a:t> </a:t>
            </a:r>
          </a:p>
          <a:p>
            <a:pPr marL="0" indent="0">
              <a:buNone/>
              <a:defRPr/>
            </a:pPr>
            <a:endParaRPr lang="en-US" sz="2800" i="1" dirty="0"/>
          </a:p>
          <a:p>
            <a:pPr>
              <a:defRPr/>
            </a:pPr>
            <a:r>
              <a:rPr lang="en-US" sz="2800" dirty="0"/>
              <a:t>Remember, the best way to take care of your baby is to take care of yourself.</a:t>
            </a:r>
          </a:p>
          <a:p>
            <a:pPr>
              <a:defRPr/>
            </a:pPr>
            <a:endParaRPr lang="en-US" sz="2800" dirty="0"/>
          </a:p>
        </p:txBody>
      </p:sp>
      <p:pic>
        <p:nvPicPr>
          <p:cNvPr id="2" name="Picture 1"/>
          <p:cNvPicPr>
            <a:picLocks noChangeAspect="1"/>
          </p:cNvPicPr>
          <p:nvPr/>
        </p:nvPicPr>
        <p:blipFill>
          <a:blip r:embed="rId2"/>
          <a:stretch>
            <a:fillRect/>
          </a:stretch>
        </p:blipFill>
        <p:spPr>
          <a:xfrm>
            <a:off x="5984382" y="3392108"/>
            <a:ext cx="3005071" cy="2068534"/>
          </a:xfrm>
          <a:prstGeom prst="rect">
            <a:avLst/>
          </a:prstGeom>
        </p:spPr>
      </p:pic>
    </p:spTree>
    <p:extLst>
      <p:ext uri="{BB962C8B-B14F-4D97-AF65-F5344CB8AC3E}">
        <p14:creationId xmlns:p14="http://schemas.microsoft.com/office/powerpoint/2010/main" val="413378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z="4000"/>
              <a:t>Bipolar Disorder/Manic Depression</a:t>
            </a:r>
          </a:p>
        </p:txBody>
      </p:sp>
      <p:sp>
        <p:nvSpPr>
          <p:cNvPr id="33795" name="Content Placeholder 2"/>
          <p:cNvSpPr>
            <a:spLocks noGrp="1"/>
          </p:cNvSpPr>
          <p:nvPr>
            <p:ph idx="1"/>
          </p:nvPr>
        </p:nvSpPr>
        <p:spPr>
          <a:xfrm>
            <a:off x="450761" y="1600201"/>
            <a:ext cx="9760039" cy="4525963"/>
          </a:xfrm>
        </p:spPr>
        <p:txBody>
          <a:bodyPr/>
          <a:lstStyle/>
          <a:p>
            <a:pPr eaLnBrk="1" hangingPunct="1"/>
            <a:r>
              <a:rPr lang="en-US" altLang="en-US" sz="2800" dirty="0"/>
              <a:t>All of us experience changes in our moods. Some days we might feel irritable and frustrated; other days, we’re happy and excited. However, individuals with bipolar disorder experience </a:t>
            </a:r>
            <a:r>
              <a:rPr lang="en-US" altLang="en-US" sz="2800" b="1" i="1" dirty="0"/>
              <a:t>severe mood swings that impair their daily life and negatively affect their relationships</a:t>
            </a:r>
            <a:r>
              <a:rPr lang="en-US" altLang="en-US" sz="2800" dirty="0"/>
              <a:t>.</a:t>
            </a:r>
          </a:p>
        </p:txBody>
      </p:sp>
      <p:pic>
        <p:nvPicPr>
          <p:cNvPr id="2" name="Picture 1"/>
          <p:cNvPicPr>
            <a:picLocks noChangeAspect="1"/>
          </p:cNvPicPr>
          <p:nvPr/>
        </p:nvPicPr>
        <p:blipFill>
          <a:blip r:embed="rId2"/>
          <a:stretch>
            <a:fillRect/>
          </a:stretch>
        </p:blipFill>
        <p:spPr>
          <a:xfrm>
            <a:off x="3587401" y="4233126"/>
            <a:ext cx="4011134" cy="2438129"/>
          </a:xfrm>
          <a:prstGeom prst="rect">
            <a:avLst/>
          </a:prstGeom>
        </p:spPr>
      </p:pic>
    </p:spTree>
    <p:extLst>
      <p:ext uri="{BB962C8B-B14F-4D97-AF65-F5344CB8AC3E}">
        <p14:creationId xmlns:p14="http://schemas.microsoft.com/office/powerpoint/2010/main" val="567996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109539"/>
            <a:ext cx="8229600" cy="790575"/>
          </a:xfrm>
        </p:spPr>
        <p:txBody>
          <a:bodyPr/>
          <a:lstStyle/>
          <a:p>
            <a:r>
              <a:rPr lang="en-US" altLang="en-US" dirty="0" smtClean="0"/>
              <a:t>What does Bipolar mean?</a:t>
            </a:r>
          </a:p>
        </p:txBody>
      </p:sp>
      <p:sp>
        <p:nvSpPr>
          <p:cNvPr id="34819" name="Content Placeholder 2"/>
          <p:cNvSpPr>
            <a:spLocks noGrp="1"/>
          </p:cNvSpPr>
          <p:nvPr>
            <p:ph idx="1"/>
          </p:nvPr>
        </p:nvSpPr>
        <p:spPr>
          <a:xfrm>
            <a:off x="244699" y="900113"/>
            <a:ext cx="9966101" cy="5719628"/>
          </a:xfrm>
        </p:spPr>
        <p:txBody>
          <a:bodyPr>
            <a:normAutofit/>
          </a:bodyPr>
          <a:lstStyle/>
          <a:p>
            <a:r>
              <a:rPr lang="en-US" altLang="en-US" sz="2800" dirty="0"/>
              <a:t>Approximately 2.6 percent of American adults have bipolar disorder (</a:t>
            </a:r>
            <a:r>
              <a:rPr lang="en-US" altLang="en-US" sz="2800" b="1" dirty="0"/>
              <a:t>formerly called manic depression </a:t>
            </a:r>
            <a:r>
              <a:rPr lang="en-US" altLang="en-US" sz="2800" dirty="0" smtClean="0"/>
              <a:t>or </a:t>
            </a:r>
            <a:r>
              <a:rPr lang="en-US" altLang="en-US" sz="2800" b="1" dirty="0" smtClean="0"/>
              <a:t>manic </a:t>
            </a:r>
            <a:r>
              <a:rPr lang="en-US" altLang="en-US" sz="2800" b="1" dirty="0"/>
              <a:t>depressive disorder</a:t>
            </a:r>
            <a:r>
              <a:rPr lang="en-US" altLang="en-US" sz="2800" dirty="0"/>
              <a:t>), according to the National </a:t>
            </a:r>
            <a:r>
              <a:rPr lang="en-US" altLang="en-US" sz="2800" dirty="0" smtClean="0"/>
              <a:t>Institute </a:t>
            </a:r>
            <a:r>
              <a:rPr lang="en-US" altLang="en-US" sz="2800" dirty="0"/>
              <a:t>of Mental Health.</a:t>
            </a:r>
          </a:p>
          <a:p>
            <a:r>
              <a:rPr lang="en-US" altLang="en-US" sz="2800" dirty="0"/>
              <a:t>These mood swings include </a:t>
            </a:r>
            <a:r>
              <a:rPr lang="en-US" altLang="en-US" sz="2800" b="1" dirty="0"/>
              <a:t>“highs” </a:t>
            </a:r>
            <a:r>
              <a:rPr lang="en-US" altLang="en-US" sz="2800" dirty="0"/>
              <a:t>(mania), when individuals </a:t>
            </a:r>
            <a:r>
              <a:rPr lang="en-US" altLang="en-US" sz="2800" b="1" dirty="0"/>
              <a:t>feel either on top of the world or on edge</a:t>
            </a:r>
            <a:r>
              <a:rPr lang="en-US" altLang="en-US" sz="2800" dirty="0"/>
              <a:t>, and </a:t>
            </a:r>
            <a:r>
              <a:rPr lang="en-US" altLang="en-US" sz="2800" b="1" dirty="0"/>
              <a:t>“lows” </a:t>
            </a:r>
            <a:r>
              <a:rPr lang="en-US" altLang="en-US" sz="2800" dirty="0"/>
              <a:t>(depression), when they </a:t>
            </a:r>
            <a:r>
              <a:rPr lang="en-US" altLang="en-US" sz="2800" b="1" dirty="0"/>
              <a:t>feel sad and hopeless.  </a:t>
            </a:r>
          </a:p>
        </p:txBody>
      </p:sp>
      <p:pic>
        <p:nvPicPr>
          <p:cNvPr id="3" name="Picture 2"/>
          <p:cNvPicPr>
            <a:picLocks noChangeAspect="1"/>
          </p:cNvPicPr>
          <p:nvPr/>
        </p:nvPicPr>
        <p:blipFill>
          <a:blip r:embed="rId2"/>
          <a:stretch>
            <a:fillRect/>
          </a:stretch>
        </p:blipFill>
        <p:spPr>
          <a:xfrm>
            <a:off x="4230538" y="4212397"/>
            <a:ext cx="3962743" cy="2554445"/>
          </a:xfrm>
          <a:prstGeom prst="rect">
            <a:avLst/>
          </a:prstGeom>
        </p:spPr>
      </p:pic>
    </p:spTree>
    <p:extLst>
      <p:ext uri="{BB962C8B-B14F-4D97-AF65-F5344CB8AC3E}">
        <p14:creationId xmlns:p14="http://schemas.microsoft.com/office/powerpoint/2010/main" val="3583518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910" y="746975"/>
            <a:ext cx="9158092" cy="5294387"/>
          </a:xfrm>
        </p:spPr>
        <p:txBody>
          <a:bodyPr>
            <a:normAutofit/>
          </a:bodyPr>
          <a:lstStyle/>
          <a:p>
            <a:r>
              <a:rPr lang="en-US" altLang="en-US" sz="2800" dirty="0"/>
              <a:t>Just </a:t>
            </a:r>
            <a:r>
              <a:rPr lang="en-US" altLang="en-US" sz="2800" b="1" dirty="0"/>
              <a:t>like the North and South Pole</a:t>
            </a:r>
            <a:r>
              <a:rPr lang="en-US" altLang="en-US" sz="2800" dirty="0"/>
              <a:t>, someone with Bipolar disorder appears to have </a:t>
            </a:r>
            <a:r>
              <a:rPr lang="en-US" altLang="en-US" sz="2800" b="1" dirty="0"/>
              <a:t>mood swings that go from one extreme to the other.</a:t>
            </a:r>
          </a:p>
          <a:p>
            <a:r>
              <a:rPr lang="en-US" altLang="en-US" sz="2800" b="1" dirty="0"/>
              <a:t>Suicide attempts </a:t>
            </a:r>
            <a:r>
              <a:rPr lang="en-US" altLang="en-US" sz="2800" dirty="0"/>
              <a:t>are common in bipolar disorder, especially during depressive episodes.</a:t>
            </a:r>
          </a:p>
          <a:p>
            <a:endParaRPr lang="en-US" sz="2800" dirty="0"/>
          </a:p>
        </p:txBody>
      </p:sp>
      <p:pic>
        <p:nvPicPr>
          <p:cNvPr id="4" name="Picture 3"/>
          <p:cNvPicPr>
            <a:picLocks noChangeAspect="1"/>
          </p:cNvPicPr>
          <p:nvPr/>
        </p:nvPicPr>
        <p:blipFill>
          <a:blip r:embed="rId2"/>
          <a:stretch>
            <a:fillRect/>
          </a:stretch>
        </p:blipFill>
        <p:spPr>
          <a:xfrm>
            <a:off x="1876156" y="3735208"/>
            <a:ext cx="6018593" cy="2443529"/>
          </a:xfrm>
          <a:prstGeom prst="rect">
            <a:avLst/>
          </a:prstGeom>
        </p:spPr>
      </p:pic>
    </p:spTree>
    <p:extLst>
      <p:ext uri="{BB962C8B-B14F-4D97-AF65-F5344CB8AC3E}">
        <p14:creationId xmlns:p14="http://schemas.microsoft.com/office/powerpoint/2010/main" val="2638946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77334" y="154546"/>
            <a:ext cx="8596668" cy="1775854"/>
          </a:xfrm>
        </p:spPr>
        <p:txBody>
          <a:bodyPr/>
          <a:lstStyle/>
          <a:p>
            <a:r>
              <a:rPr lang="en-US" altLang="en-US" dirty="0" smtClean="0"/>
              <a:t>What causes Bipolar Disorder?</a:t>
            </a:r>
          </a:p>
        </p:txBody>
      </p:sp>
      <p:sp>
        <p:nvSpPr>
          <p:cNvPr id="35843" name="Content Placeholder 2"/>
          <p:cNvSpPr>
            <a:spLocks noGrp="1"/>
          </p:cNvSpPr>
          <p:nvPr>
            <p:ph idx="1"/>
          </p:nvPr>
        </p:nvSpPr>
        <p:spPr>
          <a:xfrm>
            <a:off x="167426" y="798491"/>
            <a:ext cx="10043376" cy="5327674"/>
          </a:xfrm>
        </p:spPr>
        <p:txBody>
          <a:bodyPr>
            <a:normAutofit/>
          </a:bodyPr>
          <a:lstStyle/>
          <a:p>
            <a:r>
              <a:rPr lang="en-US" altLang="en-US" sz="2800" dirty="0"/>
              <a:t>There is </a:t>
            </a:r>
            <a:r>
              <a:rPr lang="en-US" altLang="en-US" sz="2800" b="1" i="1" dirty="0"/>
              <a:t>no single cause </a:t>
            </a:r>
            <a:r>
              <a:rPr lang="en-US" altLang="en-US" sz="2800" dirty="0"/>
              <a:t>for bipolar disorder. Like all psychological disorders, bipolar disorder is a complex condition with </a:t>
            </a:r>
            <a:r>
              <a:rPr lang="en-US" altLang="en-US" sz="2800" b="1" dirty="0"/>
              <a:t>multiple contributing factors</a:t>
            </a:r>
            <a:r>
              <a:rPr lang="en-US" altLang="en-US" sz="2800" dirty="0"/>
              <a:t>, including:</a:t>
            </a:r>
          </a:p>
          <a:p>
            <a:pPr marL="0" indent="0">
              <a:buNone/>
            </a:pPr>
            <a:endParaRPr lang="en-US" altLang="en-US" sz="2800" dirty="0"/>
          </a:p>
          <a:p>
            <a:r>
              <a:rPr lang="en-US" altLang="en-US" sz="2800" b="1" i="1" dirty="0"/>
              <a:t>Genetic</a:t>
            </a:r>
            <a:r>
              <a:rPr lang="en-US" altLang="en-US" sz="2800" dirty="0"/>
              <a:t>: Bipolar disorder </a:t>
            </a:r>
            <a:r>
              <a:rPr lang="en-US" altLang="en-US" sz="2800" b="1" i="1" dirty="0"/>
              <a:t>tends to run in families</a:t>
            </a:r>
            <a:r>
              <a:rPr lang="en-US" altLang="en-US" sz="2800" dirty="0"/>
              <a:t>, so researchers believe there is a </a:t>
            </a:r>
            <a:r>
              <a:rPr lang="en-US" altLang="en-US" sz="2800" b="1" dirty="0"/>
              <a:t>genetic predisposition </a:t>
            </a:r>
            <a:r>
              <a:rPr lang="en-US" altLang="en-US" sz="2800" dirty="0"/>
              <a:t>for the disorder. Scientists also are exploring the presence of abnormalities on specific genes.</a:t>
            </a:r>
          </a:p>
          <a:p>
            <a:endParaRPr lang="en-US" altLang="en-US" sz="2800" dirty="0"/>
          </a:p>
        </p:txBody>
      </p:sp>
      <p:pic>
        <p:nvPicPr>
          <p:cNvPr id="2" name="Picture 1"/>
          <p:cNvPicPr>
            <a:picLocks noChangeAspect="1"/>
          </p:cNvPicPr>
          <p:nvPr/>
        </p:nvPicPr>
        <p:blipFill>
          <a:blip r:embed="rId2"/>
          <a:stretch>
            <a:fillRect/>
          </a:stretch>
        </p:blipFill>
        <p:spPr>
          <a:xfrm>
            <a:off x="5906238" y="4331929"/>
            <a:ext cx="3483674" cy="2332888"/>
          </a:xfrm>
          <a:prstGeom prst="rect">
            <a:avLst/>
          </a:prstGeom>
        </p:spPr>
      </p:pic>
    </p:spTree>
    <p:extLst>
      <p:ext uri="{BB962C8B-B14F-4D97-AF65-F5344CB8AC3E}">
        <p14:creationId xmlns:p14="http://schemas.microsoft.com/office/powerpoint/2010/main" val="747347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981200" y="-258763"/>
            <a:ext cx="8229600" cy="1077913"/>
          </a:xfrm>
        </p:spPr>
        <p:txBody>
          <a:bodyPr/>
          <a:lstStyle/>
          <a:p>
            <a:r>
              <a:rPr lang="en-US" altLang="en-US" dirty="0" smtClean="0"/>
              <a:t>Other Causes</a:t>
            </a:r>
          </a:p>
        </p:txBody>
      </p:sp>
      <p:sp>
        <p:nvSpPr>
          <p:cNvPr id="3" name="Content Placeholder 2"/>
          <p:cNvSpPr>
            <a:spLocks noGrp="1"/>
          </p:cNvSpPr>
          <p:nvPr>
            <p:ph idx="1"/>
          </p:nvPr>
        </p:nvSpPr>
        <p:spPr>
          <a:xfrm>
            <a:off x="296214" y="819151"/>
            <a:ext cx="9914587" cy="5307013"/>
          </a:xfrm>
        </p:spPr>
        <p:txBody>
          <a:bodyPr>
            <a:normAutofit/>
          </a:bodyPr>
          <a:lstStyle/>
          <a:p>
            <a:pPr>
              <a:defRPr/>
            </a:pPr>
            <a:r>
              <a:rPr lang="en-US" sz="2800" b="1" i="1" dirty="0"/>
              <a:t>Biological</a:t>
            </a:r>
            <a:r>
              <a:rPr lang="en-US" sz="2800" dirty="0"/>
              <a:t>: Researchers believe that some </a:t>
            </a:r>
            <a:r>
              <a:rPr lang="en-US" sz="2800" b="1" dirty="0"/>
              <a:t>neurotransmitters</a:t>
            </a:r>
            <a:r>
              <a:rPr lang="en-US" sz="2800" dirty="0"/>
              <a:t>, including </a:t>
            </a:r>
            <a:r>
              <a:rPr lang="en-US" sz="2800" b="1" dirty="0"/>
              <a:t>serotonin</a:t>
            </a:r>
            <a:r>
              <a:rPr lang="en-US" sz="2800" dirty="0"/>
              <a:t> and </a:t>
            </a:r>
            <a:r>
              <a:rPr lang="en-US" sz="2800" b="1" dirty="0"/>
              <a:t>dopamine</a:t>
            </a:r>
            <a:r>
              <a:rPr lang="en-US" sz="2800" dirty="0"/>
              <a:t>, </a:t>
            </a:r>
            <a:r>
              <a:rPr lang="en-US" sz="2800" b="1" dirty="0"/>
              <a:t>don’t function properly </a:t>
            </a:r>
            <a:r>
              <a:rPr lang="en-US" sz="2800" dirty="0"/>
              <a:t>in individuals with bipolar disorder.</a:t>
            </a:r>
          </a:p>
          <a:p>
            <a:pPr marL="0" indent="0">
              <a:buNone/>
              <a:defRPr/>
            </a:pPr>
            <a:endParaRPr lang="en-US" sz="2800" dirty="0"/>
          </a:p>
          <a:p>
            <a:pPr>
              <a:defRPr/>
            </a:pPr>
            <a:endParaRPr lang="en-US" sz="2800" dirty="0"/>
          </a:p>
        </p:txBody>
      </p:sp>
      <p:pic>
        <p:nvPicPr>
          <p:cNvPr id="4" name="Picture 3"/>
          <p:cNvPicPr>
            <a:picLocks noChangeAspect="1"/>
          </p:cNvPicPr>
          <p:nvPr/>
        </p:nvPicPr>
        <p:blipFill>
          <a:blip r:embed="rId2"/>
          <a:stretch>
            <a:fillRect/>
          </a:stretch>
        </p:blipFill>
        <p:spPr>
          <a:xfrm>
            <a:off x="2620314" y="2554289"/>
            <a:ext cx="5715000" cy="3571875"/>
          </a:xfrm>
          <a:prstGeom prst="rect">
            <a:avLst/>
          </a:prstGeom>
        </p:spPr>
      </p:pic>
    </p:spTree>
    <p:extLst>
      <p:ext uri="{BB962C8B-B14F-4D97-AF65-F5344CB8AC3E}">
        <p14:creationId xmlns:p14="http://schemas.microsoft.com/office/powerpoint/2010/main" val="3066038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141668" y="609601"/>
            <a:ext cx="9852338" cy="5431762"/>
          </a:xfrm>
        </p:spPr>
        <p:txBody>
          <a:bodyPr>
            <a:normAutofit/>
          </a:bodyPr>
          <a:lstStyle/>
          <a:p>
            <a:r>
              <a:rPr lang="en-US" sz="2800" b="1" i="1" dirty="0"/>
              <a:t>Environmental</a:t>
            </a:r>
            <a:r>
              <a:rPr lang="en-US" sz="2800" dirty="0"/>
              <a:t>: Outside factors, such as </a:t>
            </a:r>
            <a:r>
              <a:rPr lang="en-US" sz="2800" b="1" i="1" dirty="0"/>
              <a:t>stress</a:t>
            </a:r>
            <a:r>
              <a:rPr lang="en-US" sz="2800" dirty="0"/>
              <a:t> or </a:t>
            </a:r>
            <a:r>
              <a:rPr lang="en-US" sz="2800" b="1" dirty="0"/>
              <a:t>a </a:t>
            </a:r>
            <a:r>
              <a:rPr lang="en-US" sz="2800" b="1" i="1" dirty="0"/>
              <a:t>major life event</a:t>
            </a:r>
            <a:r>
              <a:rPr lang="en-US" sz="2800" dirty="0"/>
              <a:t>, </a:t>
            </a:r>
            <a:r>
              <a:rPr lang="en-US" sz="2800" b="1" dirty="0"/>
              <a:t>may</a:t>
            </a:r>
            <a:r>
              <a:rPr lang="en-US" sz="2800" dirty="0"/>
              <a:t> </a:t>
            </a:r>
            <a:r>
              <a:rPr lang="en-US" sz="2800" b="1" dirty="0"/>
              <a:t>trigger</a:t>
            </a:r>
            <a:r>
              <a:rPr lang="en-US" sz="2800" dirty="0"/>
              <a:t> </a:t>
            </a:r>
            <a:r>
              <a:rPr lang="en-US" sz="2800" b="1" dirty="0"/>
              <a:t>a genetic predisposition </a:t>
            </a:r>
            <a:r>
              <a:rPr lang="en-US" sz="2800" dirty="0"/>
              <a:t>or potential biological reaction. For instance, if bipolar disorder was entirely genetic, both identical twins would have the disorder. But </a:t>
            </a:r>
            <a:r>
              <a:rPr lang="en-US" sz="2800" b="1" dirty="0"/>
              <a:t>research reveals that one twin can have bipolar, while the other does not</a:t>
            </a:r>
            <a:r>
              <a:rPr lang="en-US" sz="2800" dirty="0"/>
              <a:t>, implicating the environment as a potential contributing cause.</a:t>
            </a:r>
          </a:p>
          <a:p>
            <a:endParaRPr lang="en-US" sz="2800" dirty="0"/>
          </a:p>
        </p:txBody>
      </p:sp>
      <p:pic>
        <p:nvPicPr>
          <p:cNvPr id="5" name="Picture 4"/>
          <p:cNvPicPr>
            <a:picLocks noChangeAspect="1"/>
          </p:cNvPicPr>
          <p:nvPr/>
        </p:nvPicPr>
        <p:blipFill>
          <a:blip r:embed="rId2"/>
          <a:stretch>
            <a:fillRect/>
          </a:stretch>
        </p:blipFill>
        <p:spPr>
          <a:xfrm>
            <a:off x="2281103" y="4108361"/>
            <a:ext cx="3656058" cy="2421630"/>
          </a:xfrm>
          <a:prstGeom prst="rect">
            <a:avLst/>
          </a:prstGeom>
        </p:spPr>
      </p:pic>
    </p:spTree>
    <p:extLst>
      <p:ext uri="{BB962C8B-B14F-4D97-AF65-F5344CB8AC3E}">
        <p14:creationId xmlns:p14="http://schemas.microsoft.com/office/powerpoint/2010/main" val="332956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25400"/>
            <a:ext cx="8229600" cy="1143000"/>
          </a:xfrm>
        </p:spPr>
        <p:txBody>
          <a:bodyPr/>
          <a:lstStyle/>
          <a:p>
            <a:r>
              <a:rPr lang="en-US" altLang="en-US" smtClean="0"/>
              <a:t>Diminished Quality of Life</a:t>
            </a:r>
          </a:p>
        </p:txBody>
      </p:sp>
      <p:sp>
        <p:nvSpPr>
          <p:cNvPr id="7171" name="Content Placeholder 2"/>
          <p:cNvSpPr>
            <a:spLocks noGrp="1"/>
          </p:cNvSpPr>
          <p:nvPr>
            <p:ph idx="1"/>
          </p:nvPr>
        </p:nvSpPr>
        <p:spPr>
          <a:xfrm>
            <a:off x="180304" y="1036639"/>
            <a:ext cx="10030497" cy="5089525"/>
          </a:xfrm>
        </p:spPr>
        <p:txBody>
          <a:bodyPr>
            <a:normAutofit/>
          </a:bodyPr>
          <a:lstStyle/>
          <a:p>
            <a:r>
              <a:rPr lang="en-US" altLang="en-US" sz="2800" dirty="0" smtClean="0"/>
              <a:t>Dealing </a:t>
            </a:r>
            <a:r>
              <a:rPr lang="en-US" altLang="en-US" sz="2800" dirty="0"/>
              <a:t>with a lack of energy or motivation over a long period of time </a:t>
            </a:r>
            <a:r>
              <a:rPr lang="en-US" altLang="en-US" sz="2800" b="1" dirty="0"/>
              <a:t>often results in poor self-esteem </a:t>
            </a:r>
            <a:r>
              <a:rPr lang="en-US" altLang="en-US" sz="2800" dirty="0"/>
              <a:t>and an </a:t>
            </a:r>
            <a:r>
              <a:rPr lang="en-US" altLang="en-US" sz="2800" b="1" dirty="0"/>
              <a:t>expectation of failure</a:t>
            </a:r>
            <a:r>
              <a:rPr lang="en-US" altLang="en-US" sz="2800" dirty="0"/>
              <a:t>. This type of thinking can reinforce </a:t>
            </a:r>
            <a:r>
              <a:rPr lang="en-US" altLang="en-US" sz="2800" b="1" dirty="0"/>
              <a:t>a vicious self-reinforcing cycle —the individual expects nothing to change, and so nothing ever does</a:t>
            </a:r>
            <a:r>
              <a:rPr lang="en-US" altLang="en-US" sz="2800" dirty="0"/>
              <a:t>.</a:t>
            </a:r>
          </a:p>
        </p:txBody>
      </p:sp>
      <p:pic>
        <p:nvPicPr>
          <p:cNvPr id="2" name="Picture 1"/>
          <p:cNvPicPr>
            <a:picLocks noChangeAspect="1"/>
          </p:cNvPicPr>
          <p:nvPr/>
        </p:nvPicPr>
        <p:blipFill>
          <a:blip r:embed="rId2"/>
          <a:stretch>
            <a:fillRect/>
          </a:stretch>
        </p:blipFill>
        <p:spPr>
          <a:xfrm>
            <a:off x="2655934" y="3720221"/>
            <a:ext cx="4548908" cy="2727876"/>
          </a:xfrm>
          <a:prstGeom prst="rect">
            <a:avLst/>
          </a:prstGeom>
        </p:spPr>
      </p:pic>
    </p:spTree>
    <p:extLst>
      <p:ext uri="{BB962C8B-B14F-4D97-AF65-F5344CB8AC3E}">
        <p14:creationId xmlns:p14="http://schemas.microsoft.com/office/powerpoint/2010/main" val="3023923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60607" y="274637"/>
            <a:ext cx="9850193" cy="858703"/>
          </a:xfrm>
        </p:spPr>
        <p:txBody>
          <a:bodyPr>
            <a:normAutofit/>
          </a:bodyPr>
          <a:lstStyle/>
          <a:p>
            <a:r>
              <a:rPr lang="en-US" altLang="en-US" dirty="0" smtClean="0"/>
              <a:t>Symptoms of Bipolar Disorder</a:t>
            </a:r>
          </a:p>
        </p:txBody>
      </p:sp>
      <p:sp>
        <p:nvSpPr>
          <p:cNvPr id="3" name="Content Placeholder 2"/>
          <p:cNvSpPr>
            <a:spLocks noGrp="1"/>
          </p:cNvSpPr>
          <p:nvPr>
            <p:ph idx="1"/>
          </p:nvPr>
        </p:nvSpPr>
        <p:spPr>
          <a:xfrm>
            <a:off x="360607" y="1644584"/>
            <a:ext cx="9850193" cy="5048250"/>
          </a:xfrm>
        </p:spPr>
        <p:txBody>
          <a:bodyPr>
            <a:normAutofit lnSpcReduction="10000"/>
          </a:bodyPr>
          <a:lstStyle/>
          <a:p>
            <a:pPr>
              <a:defRPr/>
            </a:pPr>
            <a:r>
              <a:rPr lang="en-US" sz="2800" dirty="0"/>
              <a:t>There are </a:t>
            </a:r>
            <a:r>
              <a:rPr lang="en-US" sz="2800" b="1" dirty="0"/>
              <a:t>four</a:t>
            </a:r>
            <a:r>
              <a:rPr lang="en-US" sz="2800" dirty="0"/>
              <a:t> possible bipolar states:</a:t>
            </a:r>
          </a:p>
          <a:p>
            <a:pPr>
              <a:defRPr/>
            </a:pPr>
            <a:r>
              <a:rPr lang="en-US" sz="2800" b="1" i="1" dirty="0"/>
              <a:t>Mania</a:t>
            </a:r>
          </a:p>
          <a:p>
            <a:pPr>
              <a:defRPr/>
            </a:pPr>
            <a:r>
              <a:rPr lang="en-US" sz="2800" b="1" i="1" dirty="0"/>
              <a:t>Hypomania</a:t>
            </a:r>
          </a:p>
          <a:p>
            <a:pPr>
              <a:defRPr/>
            </a:pPr>
            <a:r>
              <a:rPr lang="en-US" sz="2800" b="1" i="1" dirty="0"/>
              <a:t>Depression</a:t>
            </a:r>
          </a:p>
          <a:p>
            <a:pPr>
              <a:defRPr/>
            </a:pPr>
            <a:r>
              <a:rPr lang="en-US" sz="2800" b="1" i="1" dirty="0"/>
              <a:t>A mixture of mania and depression</a:t>
            </a:r>
            <a:r>
              <a:rPr lang="en-US" sz="2800" b="1" dirty="0"/>
              <a:t> </a:t>
            </a:r>
            <a:r>
              <a:rPr lang="en-US" sz="2800" dirty="0"/>
              <a:t>(called a “</a:t>
            </a:r>
            <a:r>
              <a:rPr lang="en-US" sz="2800" b="1" dirty="0"/>
              <a:t>mixed episode</a:t>
            </a:r>
            <a:r>
              <a:rPr lang="en-US" sz="2800" dirty="0"/>
              <a:t>”).</a:t>
            </a:r>
          </a:p>
          <a:p>
            <a:pPr marL="0" indent="0">
              <a:buNone/>
              <a:defRPr/>
            </a:pPr>
            <a:endParaRPr lang="en-US" sz="2800" dirty="0"/>
          </a:p>
          <a:p>
            <a:pPr>
              <a:defRPr/>
            </a:pPr>
            <a:r>
              <a:rPr lang="en-US" sz="2800" dirty="0"/>
              <a:t>Mood states are </a:t>
            </a:r>
            <a:r>
              <a:rPr lang="en-US" sz="2800" b="1" dirty="0"/>
              <a:t>highly variable</a:t>
            </a:r>
            <a:r>
              <a:rPr lang="en-US" sz="2800" dirty="0"/>
              <a:t>. Some </a:t>
            </a:r>
            <a:r>
              <a:rPr lang="en-US" sz="2800" b="1" dirty="0"/>
              <a:t>people can experience mood changes in one week</a:t>
            </a:r>
            <a:r>
              <a:rPr lang="en-US" sz="2800" dirty="0"/>
              <a:t>, while </a:t>
            </a:r>
            <a:r>
              <a:rPr lang="en-US" sz="2800" b="1" dirty="0"/>
              <a:t>others can spend months or even years in one episode</a:t>
            </a:r>
            <a:r>
              <a:rPr lang="en-US" sz="2800" dirty="0"/>
              <a:t>.</a:t>
            </a:r>
          </a:p>
          <a:p>
            <a:pPr>
              <a:defRPr/>
            </a:pPr>
            <a:endParaRPr lang="en-US" sz="2800" dirty="0"/>
          </a:p>
        </p:txBody>
      </p:sp>
      <p:pic>
        <p:nvPicPr>
          <p:cNvPr id="2" name="Picture 1"/>
          <p:cNvPicPr>
            <a:picLocks noChangeAspect="1"/>
          </p:cNvPicPr>
          <p:nvPr/>
        </p:nvPicPr>
        <p:blipFill>
          <a:blip r:embed="rId2"/>
          <a:stretch>
            <a:fillRect/>
          </a:stretch>
        </p:blipFill>
        <p:spPr>
          <a:xfrm>
            <a:off x="7537628" y="1133340"/>
            <a:ext cx="3190473" cy="2097088"/>
          </a:xfrm>
          <a:prstGeom prst="rect">
            <a:avLst/>
          </a:prstGeom>
        </p:spPr>
      </p:pic>
    </p:spTree>
    <p:extLst>
      <p:ext uri="{BB962C8B-B14F-4D97-AF65-F5344CB8AC3E}">
        <p14:creationId xmlns:p14="http://schemas.microsoft.com/office/powerpoint/2010/main" val="809386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81200" y="1"/>
            <a:ext cx="8229600" cy="804863"/>
          </a:xfrm>
        </p:spPr>
        <p:txBody>
          <a:bodyPr/>
          <a:lstStyle/>
          <a:p>
            <a:r>
              <a:rPr lang="en-US" altLang="en-US" smtClean="0"/>
              <a:t>What does mania look like?</a:t>
            </a:r>
          </a:p>
        </p:txBody>
      </p:sp>
      <p:sp>
        <p:nvSpPr>
          <p:cNvPr id="38915" name="Content Placeholder 2"/>
          <p:cNvSpPr>
            <a:spLocks noGrp="1"/>
          </p:cNvSpPr>
          <p:nvPr>
            <p:ph idx="1"/>
          </p:nvPr>
        </p:nvSpPr>
        <p:spPr>
          <a:xfrm>
            <a:off x="309093" y="669702"/>
            <a:ext cx="9901707" cy="6065950"/>
          </a:xfrm>
        </p:spPr>
        <p:txBody>
          <a:bodyPr>
            <a:normAutofit/>
          </a:bodyPr>
          <a:lstStyle/>
          <a:p>
            <a:r>
              <a:rPr lang="en-US" altLang="en-US" sz="2800" dirty="0"/>
              <a:t>Feelings of </a:t>
            </a:r>
            <a:r>
              <a:rPr lang="en-US" altLang="en-US" sz="2800" b="1" dirty="0"/>
              <a:t>euphoria</a:t>
            </a:r>
            <a:r>
              <a:rPr lang="en-US" altLang="en-US" sz="2800" dirty="0"/>
              <a:t> and </a:t>
            </a:r>
            <a:r>
              <a:rPr lang="en-US" altLang="en-US" sz="2800" b="1" dirty="0"/>
              <a:t>elation</a:t>
            </a:r>
            <a:r>
              <a:rPr lang="en-US" altLang="en-US" sz="2800" dirty="0"/>
              <a:t> or </a:t>
            </a:r>
            <a:r>
              <a:rPr lang="en-US" altLang="en-US" sz="2800" b="1" dirty="0"/>
              <a:t>irritability</a:t>
            </a:r>
            <a:r>
              <a:rPr lang="en-US" altLang="en-US" sz="2800" dirty="0"/>
              <a:t> and </a:t>
            </a:r>
            <a:r>
              <a:rPr lang="en-US" altLang="en-US" sz="2800" b="1" dirty="0"/>
              <a:t>anger</a:t>
            </a:r>
          </a:p>
          <a:p>
            <a:r>
              <a:rPr lang="en-US" altLang="en-US" sz="2800" b="1" dirty="0"/>
              <a:t>Impulsive, high-risk behavior</a:t>
            </a:r>
            <a:r>
              <a:rPr lang="en-US" altLang="en-US" sz="2800" dirty="0"/>
              <a:t>, including </a:t>
            </a:r>
            <a:r>
              <a:rPr lang="en-US" altLang="en-US" sz="2800" b="1" dirty="0"/>
              <a:t>grand shopping sprees, drug and alcohol abuse and sexual promiscuity</a:t>
            </a:r>
          </a:p>
          <a:p>
            <a:r>
              <a:rPr lang="en-US" altLang="en-US" sz="2800" b="1" dirty="0"/>
              <a:t>Aggressive</a:t>
            </a:r>
            <a:r>
              <a:rPr lang="en-US" altLang="en-US" sz="2800" dirty="0"/>
              <a:t> behavior</a:t>
            </a:r>
          </a:p>
          <a:p>
            <a:r>
              <a:rPr lang="en-US" altLang="en-US" sz="2800" b="1" dirty="0"/>
              <a:t>Increased energy, racing thoughts and rapid speech</a:t>
            </a:r>
          </a:p>
          <a:p>
            <a:r>
              <a:rPr lang="en-US" altLang="en-US" sz="2800" dirty="0"/>
              <a:t>Fleeting, often </a:t>
            </a:r>
            <a:r>
              <a:rPr lang="en-US" altLang="en-US" sz="2800" b="1" dirty="0"/>
              <a:t>grandiose ideas</a:t>
            </a:r>
          </a:p>
          <a:p>
            <a:endParaRPr lang="en-US" altLang="en-US" sz="2800" dirty="0"/>
          </a:p>
        </p:txBody>
      </p:sp>
      <p:pic>
        <p:nvPicPr>
          <p:cNvPr id="2" name="Picture 1"/>
          <p:cNvPicPr>
            <a:picLocks noChangeAspect="1"/>
          </p:cNvPicPr>
          <p:nvPr/>
        </p:nvPicPr>
        <p:blipFill>
          <a:blip r:embed="rId2"/>
          <a:stretch>
            <a:fillRect/>
          </a:stretch>
        </p:blipFill>
        <p:spPr>
          <a:xfrm>
            <a:off x="3521030" y="3994060"/>
            <a:ext cx="4566902" cy="2561285"/>
          </a:xfrm>
          <a:prstGeom prst="rect">
            <a:avLst/>
          </a:prstGeom>
        </p:spPr>
      </p:pic>
    </p:spTree>
    <p:extLst>
      <p:ext uri="{BB962C8B-B14F-4D97-AF65-F5344CB8AC3E}">
        <p14:creationId xmlns:p14="http://schemas.microsoft.com/office/powerpoint/2010/main" val="653893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1668" y="609601"/>
            <a:ext cx="9132334" cy="5431762"/>
          </a:xfrm>
        </p:spPr>
        <p:txBody>
          <a:bodyPr>
            <a:normAutofit/>
          </a:bodyPr>
          <a:lstStyle/>
          <a:p>
            <a:r>
              <a:rPr lang="en-US" altLang="en-US" sz="2800" dirty="0"/>
              <a:t>Decreased sleep (typically the individual doesn’t feel tired after as few as three hours of sleep)</a:t>
            </a:r>
          </a:p>
          <a:p>
            <a:r>
              <a:rPr lang="en-US" altLang="en-US" sz="2800" dirty="0"/>
              <a:t>Decreased appetite</a:t>
            </a:r>
          </a:p>
          <a:p>
            <a:r>
              <a:rPr lang="en-US" altLang="en-US" sz="2800" dirty="0"/>
              <a:t>Difficulty concentrating; disorganized thoughts</a:t>
            </a:r>
          </a:p>
          <a:p>
            <a:r>
              <a:rPr lang="en-US" altLang="en-US" sz="2800" b="1" dirty="0"/>
              <a:t>Inflated self-esteem/overconfidence</a:t>
            </a:r>
          </a:p>
          <a:p>
            <a:r>
              <a:rPr lang="en-US" altLang="en-US" sz="2800" dirty="0"/>
              <a:t>Delusions and hallucinations (in severe cases)</a:t>
            </a:r>
          </a:p>
          <a:p>
            <a:endParaRPr lang="en-US" sz="2800" dirty="0"/>
          </a:p>
        </p:txBody>
      </p:sp>
      <p:pic>
        <p:nvPicPr>
          <p:cNvPr id="4" name="Picture 3"/>
          <p:cNvPicPr>
            <a:picLocks noChangeAspect="1"/>
          </p:cNvPicPr>
          <p:nvPr/>
        </p:nvPicPr>
        <p:blipFill>
          <a:blip r:embed="rId2"/>
          <a:stretch>
            <a:fillRect/>
          </a:stretch>
        </p:blipFill>
        <p:spPr>
          <a:xfrm>
            <a:off x="3182758" y="3898238"/>
            <a:ext cx="2857434" cy="2682866"/>
          </a:xfrm>
          <a:prstGeom prst="rect">
            <a:avLst/>
          </a:prstGeom>
        </p:spPr>
      </p:pic>
    </p:spTree>
    <p:extLst>
      <p:ext uri="{BB962C8B-B14F-4D97-AF65-F5344CB8AC3E}">
        <p14:creationId xmlns:p14="http://schemas.microsoft.com/office/powerpoint/2010/main" val="809337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81200" y="177801"/>
            <a:ext cx="8229600" cy="627063"/>
          </a:xfrm>
        </p:spPr>
        <p:txBody>
          <a:bodyPr>
            <a:normAutofit fontScale="90000"/>
          </a:bodyPr>
          <a:lstStyle/>
          <a:p>
            <a:r>
              <a:rPr lang="en-US" altLang="en-US" smtClean="0"/>
              <a:t>What does Hypomania look like?</a:t>
            </a:r>
          </a:p>
        </p:txBody>
      </p:sp>
      <p:sp>
        <p:nvSpPr>
          <p:cNvPr id="39939" name="Content Placeholder 2"/>
          <p:cNvSpPr>
            <a:spLocks noGrp="1"/>
          </p:cNvSpPr>
          <p:nvPr>
            <p:ph idx="1"/>
          </p:nvPr>
        </p:nvSpPr>
        <p:spPr>
          <a:xfrm>
            <a:off x="154547" y="804864"/>
            <a:ext cx="10499168" cy="5879271"/>
          </a:xfrm>
        </p:spPr>
        <p:txBody>
          <a:bodyPr>
            <a:normAutofit/>
          </a:bodyPr>
          <a:lstStyle/>
          <a:p>
            <a:r>
              <a:rPr lang="en-US" altLang="en-US" sz="2800" dirty="0"/>
              <a:t>Hypomania </a:t>
            </a:r>
            <a:r>
              <a:rPr lang="en-US" altLang="en-US" sz="2800" i="1" dirty="0"/>
              <a:t>is </a:t>
            </a:r>
            <a:r>
              <a:rPr lang="en-US" altLang="en-US" sz="2800" b="1" i="1" dirty="0"/>
              <a:t>less severe than a full-blown manic episode</a:t>
            </a:r>
            <a:r>
              <a:rPr lang="en-US" altLang="en-US" sz="2800" dirty="0"/>
              <a:t>.  the symptoms of mania and hypomania are virtually identical, </a:t>
            </a:r>
            <a:r>
              <a:rPr lang="en-US" altLang="en-US" sz="2800" b="1" dirty="0"/>
              <a:t>the </a:t>
            </a:r>
            <a:r>
              <a:rPr lang="en-US" altLang="en-US" sz="2800" b="1" i="1" dirty="0"/>
              <a:t>key differentiator is the severity</a:t>
            </a:r>
            <a:r>
              <a:rPr lang="en-US" altLang="en-US" sz="2800" dirty="0"/>
              <a:t>. Like </a:t>
            </a:r>
            <a:r>
              <a:rPr lang="en-US" altLang="en-US" sz="2800" i="1" dirty="0"/>
              <a:t>mania-light</a:t>
            </a:r>
            <a:r>
              <a:rPr lang="en-US" altLang="en-US" sz="2800" dirty="0"/>
              <a:t>. </a:t>
            </a:r>
            <a:endParaRPr lang="en-US" altLang="en-US" sz="2800" dirty="0" smtClean="0"/>
          </a:p>
          <a:p>
            <a:r>
              <a:rPr lang="en-US" altLang="en-US" sz="2800" b="1" dirty="0" smtClean="0"/>
              <a:t>Mania </a:t>
            </a:r>
            <a:r>
              <a:rPr lang="en-US" altLang="en-US" sz="2800" b="1" dirty="0"/>
              <a:t>is very dangerous because people don’t just act abnormally; they typically endanger themselves or vital parts of their lives</a:t>
            </a:r>
            <a:r>
              <a:rPr lang="en-US" altLang="en-US" sz="2800" dirty="0"/>
              <a:t>. Mania often requires hospitalization due to the damage they are </a:t>
            </a:r>
            <a:r>
              <a:rPr lang="en-US" altLang="en-US" sz="2800" dirty="0" smtClean="0"/>
              <a:t>doing.</a:t>
            </a:r>
            <a:endParaRPr lang="en-US" altLang="en-US" sz="2800" dirty="0"/>
          </a:p>
          <a:p>
            <a:pPr marL="0" indent="0">
              <a:buNone/>
            </a:pPr>
            <a:endParaRPr lang="en-US" altLang="en-US" sz="2800" dirty="0"/>
          </a:p>
        </p:txBody>
      </p:sp>
      <p:pic>
        <p:nvPicPr>
          <p:cNvPr id="2" name="Picture 1"/>
          <p:cNvPicPr>
            <a:picLocks noChangeAspect="1"/>
          </p:cNvPicPr>
          <p:nvPr/>
        </p:nvPicPr>
        <p:blipFill>
          <a:blip r:embed="rId2"/>
          <a:stretch>
            <a:fillRect/>
          </a:stretch>
        </p:blipFill>
        <p:spPr>
          <a:xfrm>
            <a:off x="6096000" y="4440326"/>
            <a:ext cx="3526397" cy="2417674"/>
          </a:xfrm>
          <a:prstGeom prst="rect">
            <a:avLst/>
          </a:prstGeom>
        </p:spPr>
      </p:pic>
    </p:spTree>
    <p:extLst>
      <p:ext uri="{BB962C8B-B14F-4D97-AF65-F5344CB8AC3E}">
        <p14:creationId xmlns:p14="http://schemas.microsoft.com/office/powerpoint/2010/main" val="15756406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3335" y="798491"/>
            <a:ext cx="9427335" cy="5242872"/>
          </a:xfrm>
        </p:spPr>
        <p:txBody>
          <a:bodyPr>
            <a:normAutofit/>
          </a:bodyPr>
          <a:lstStyle/>
          <a:p>
            <a:r>
              <a:rPr lang="en-US" altLang="en-US" sz="2800" b="1" dirty="0" smtClean="0"/>
              <a:t>Hypomania</a:t>
            </a:r>
            <a:r>
              <a:rPr lang="en-US" altLang="en-US" sz="2800" dirty="0"/>
              <a:t>, on the other hand, </a:t>
            </a:r>
            <a:r>
              <a:rPr lang="en-US" altLang="en-US" sz="2800" b="1" dirty="0"/>
              <a:t>may be an unusual mood</a:t>
            </a:r>
            <a:r>
              <a:rPr lang="en-US" altLang="en-US" sz="2800" dirty="0"/>
              <a:t>, and it may cause some harm to the person or their lifestyle, </a:t>
            </a:r>
            <a:r>
              <a:rPr lang="en-US" altLang="en-US" sz="2800" b="1" dirty="0"/>
              <a:t>but not to the point where they need to be hospitalized</a:t>
            </a:r>
            <a:r>
              <a:rPr lang="en-US" altLang="en-US" sz="2800" dirty="0"/>
              <a:t>. </a:t>
            </a:r>
            <a:r>
              <a:rPr lang="en-US" altLang="en-US" sz="2800" b="1" dirty="0"/>
              <a:t>People in hypomania buy 5 pairs of shoes, people in a mania buy 50</a:t>
            </a:r>
            <a:r>
              <a:rPr lang="en-US" altLang="en-US" sz="2800" dirty="0"/>
              <a:t>.</a:t>
            </a:r>
          </a:p>
          <a:p>
            <a:r>
              <a:rPr lang="en-US" altLang="en-US" sz="2800" dirty="0"/>
              <a:t>Though it doesn’t sound problematic, increasing hypomania can lead to risky behaviors and full mania.</a:t>
            </a:r>
          </a:p>
          <a:p>
            <a:endParaRPr lang="en-US" sz="2800" dirty="0"/>
          </a:p>
        </p:txBody>
      </p:sp>
      <p:pic>
        <p:nvPicPr>
          <p:cNvPr id="4" name="Picture 3"/>
          <p:cNvPicPr>
            <a:picLocks noChangeAspect="1"/>
          </p:cNvPicPr>
          <p:nvPr/>
        </p:nvPicPr>
        <p:blipFill>
          <a:blip r:embed="rId2"/>
          <a:stretch>
            <a:fillRect/>
          </a:stretch>
        </p:blipFill>
        <p:spPr>
          <a:xfrm>
            <a:off x="2400568" y="4251638"/>
            <a:ext cx="4064626" cy="2174920"/>
          </a:xfrm>
          <a:prstGeom prst="rect">
            <a:avLst/>
          </a:prstGeom>
        </p:spPr>
      </p:pic>
    </p:spTree>
    <p:extLst>
      <p:ext uri="{BB962C8B-B14F-4D97-AF65-F5344CB8AC3E}">
        <p14:creationId xmlns:p14="http://schemas.microsoft.com/office/powerpoint/2010/main" val="30677161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109538"/>
            <a:ext cx="8229600" cy="736600"/>
          </a:xfrm>
        </p:spPr>
        <p:txBody>
          <a:bodyPr/>
          <a:lstStyle/>
          <a:p>
            <a:r>
              <a:rPr lang="en-US" altLang="en-US" smtClean="0"/>
              <a:t>What does Depression look like?</a:t>
            </a:r>
          </a:p>
        </p:txBody>
      </p:sp>
      <p:sp>
        <p:nvSpPr>
          <p:cNvPr id="3" name="Content Placeholder 2"/>
          <p:cNvSpPr>
            <a:spLocks noGrp="1"/>
          </p:cNvSpPr>
          <p:nvPr>
            <p:ph idx="1"/>
          </p:nvPr>
        </p:nvSpPr>
        <p:spPr>
          <a:xfrm>
            <a:off x="334852" y="708338"/>
            <a:ext cx="9875950" cy="6001555"/>
          </a:xfrm>
        </p:spPr>
        <p:txBody>
          <a:bodyPr>
            <a:normAutofit/>
          </a:bodyPr>
          <a:lstStyle/>
          <a:p>
            <a:pPr>
              <a:defRPr/>
            </a:pPr>
            <a:r>
              <a:rPr lang="en-US" sz="2800" dirty="0"/>
              <a:t>Depressive episodes of bipolar </a:t>
            </a:r>
            <a:r>
              <a:rPr lang="en-US" sz="2800" b="1" dirty="0"/>
              <a:t>look </a:t>
            </a:r>
            <a:r>
              <a:rPr lang="en-US" sz="2800" b="1" i="1" dirty="0"/>
              <a:t>just like depressive episodes of Major Depressive Disorder</a:t>
            </a:r>
          </a:p>
          <a:p>
            <a:pPr>
              <a:defRPr/>
            </a:pPr>
            <a:endParaRPr lang="en-US" sz="2800" dirty="0"/>
          </a:p>
          <a:p>
            <a:pPr>
              <a:defRPr/>
            </a:pPr>
            <a:r>
              <a:rPr lang="en-US" sz="2800" dirty="0"/>
              <a:t>Feelings of </a:t>
            </a:r>
            <a:r>
              <a:rPr lang="en-US" sz="2800" b="1" dirty="0"/>
              <a:t>hopelessness</a:t>
            </a:r>
            <a:r>
              <a:rPr lang="en-US" sz="2800" dirty="0"/>
              <a:t> and </a:t>
            </a:r>
            <a:r>
              <a:rPr lang="en-US" sz="2800" b="1" dirty="0"/>
              <a:t>sadness</a:t>
            </a:r>
          </a:p>
          <a:p>
            <a:pPr>
              <a:defRPr/>
            </a:pPr>
            <a:r>
              <a:rPr lang="en-US" sz="2800" dirty="0"/>
              <a:t>Inability to sleep or sleeping too much</a:t>
            </a:r>
          </a:p>
          <a:p>
            <a:pPr>
              <a:defRPr/>
            </a:pPr>
            <a:r>
              <a:rPr lang="en-US" sz="2800" dirty="0"/>
              <a:t>Loss of interest in formerly enjoyable activities; </a:t>
            </a:r>
            <a:r>
              <a:rPr lang="en-US" sz="2800" b="1" dirty="0"/>
              <a:t>loss of energy</a:t>
            </a:r>
            <a:r>
              <a:rPr lang="en-US" sz="2800" dirty="0"/>
              <a:t> (sometimes to the point of inability to get out of bed</a:t>
            </a:r>
            <a:r>
              <a:rPr lang="en-US" sz="2800" dirty="0" smtClean="0"/>
              <a:t>)</a:t>
            </a:r>
            <a:endParaRPr lang="en-US" sz="2800" dirty="0"/>
          </a:p>
        </p:txBody>
      </p:sp>
      <p:pic>
        <p:nvPicPr>
          <p:cNvPr id="2" name="Picture 1"/>
          <p:cNvPicPr>
            <a:picLocks noChangeAspect="1"/>
          </p:cNvPicPr>
          <p:nvPr/>
        </p:nvPicPr>
        <p:blipFill>
          <a:blip r:embed="rId2"/>
          <a:stretch>
            <a:fillRect/>
          </a:stretch>
        </p:blipFill>
        <p:spPr>
          <a:xfrm>
            <a:off x="5272827" y="4405178"/>
            <a:ext cx="2544649" cy="2452822"/>
          </a:xfrm>
          <a:prstGeom prst="rect">
            <a:avLst/>
          </a:prstGeom>
        </p:spPr>
      </p:pic>
    </p:spTree>
    <p:extLst>
      <p:ext uri="{BB962C8B-B14F-4D97-AF65-F5344CB8AC3E}">
        <p14:creationId xmlns:p14="http://schemas.microsoft.com/office/powerpoint/2010/main" val="2638134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734096"/>
            <a:ext cx="8596668" cy="5307266"/>
          </a:xfrm>
        </p:spPr>
        <p:txBody>
          <a:bodyPr>
            <a:normAutofit/>
          </a:bodyPr>
          <a:lstStyle/>
          <a:p>
            <a:pPr>
              <a:defRPr/>
            </a:pPr>
            <a:r>
              <a:rPr lang="en-US" sz="2800" dirty="0"/>
              <a:t>Changes in appetite and weight</a:t>
            </a:r>
          </a:p>
          <a:p>
            <a:pPr>
              <a:defRPr/>
            </a:pPr>
            <a:r>
              <a:rPr lang="en-US" sz="2800" dirty="0"/>
              <a:t>Feelings of worthlessness and inappropriate guilt</a:t>
            </a:r>
          </a:p>
          <a:p>
            <a:pPr>
              <a:defRPr/>
            </a:pPr>
            <a:r>
              <a:rPr lang="en-US" sz="2800" dirty="0"/>
              <a:t>Inability to concentrate or make a decision</a:t>
            </a:r>
          </a:p>
          <a:p>
            <a:pPr>
              <a:defRPr/>
            </a:pPr>
            <a:r>
              <a:rPr lang="en-US" sz="2800" dirty="0"/>
              <a:t>Thoughts of death and suicide</a:t>
            </a:r>
          </a:p>
          <a:p>
            <a:pPr marL="0" indent="0">
              <a:buNone/>
              <a:defRPr/>
            </a:pPr>
            <a:endParaRPr lang="en-US" sz="2800" dirty="0"/>
          </a:p>
          <a:p>
            <a:endParaRPr lang="en-US" sz="2800" dirty="0"/>
          </a:p>
        </p:txBody>
      </p:sp>
      <p:pic>
        <p:nvPicPr>
          <p:cNvPr id="4" name="Picture 3"/>
          <p:cNvPicPr>
            <a:picLocks noChangeAspect="1"/>
          </p:cNvPicPr>
          <p:nvPr/>
        </p:nvPicPr>
        <p:blipFill>
          <a:blip r:embed="rId2"/>
          <a:stretch>
            <a:fillRect/>
          </a:stretch>
        </p:blipFill>
        <p:spPr>
          <a:xfrm>
            <a:off x="2904587" y="3387729"/>
            <a:ext cx="3303029" cy="2223954"/>
          </a:xfrm>
          <a:prstGeom prst="rect">
            <a:avLst/>
          </a:prstGeom>
        </p:spPr>
      </p:pic>
    </p:spTree>
    <p:extLst>
      <p:ext uri="{BB962C8B-B14F-4D97-AF65-F5344CB8AC3E}">
        <p14:creationId xmlns:p14="http://schemas.microsoft.com/office/powerpoint/2010/main" val="3770858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19250" y="274638"/>
            <a:ext cx="8802688" cy="1143000"/>
          </a:xfrm>
        </p:spPr>
        <p:txBody>
          <a:bodyPr/>
          <a:lstStyle/>
          <a:p>
            <a:r>
              <a:rPr lang="en-US" altLang="en-US" smtClean="0"/>
              <a:t>What does a Mixed Episode look like?</a:t>
            </a:r>
          </a:p>
        </p:txBody>
      </p:sp>
      <p:sp>
        <p:nvSpPr>
          <p:cNvPr id="41987" name="Content Placeholder 2"/>
          <p:cNvSpPr>
            <a:spLocks noGrp="1"/>
          </p:cNvSpPr>
          <p:nvPr>
            <p:ph idx="1"/>
          </p:nvPr>
        </p:nvSpPr>
        <p:spPr>
          <a:xfrm>
            <a:off x="811369" y="1262131"/>
            <a:ext cx="9399431" cy="4864034"/>
          </a:xfrm>
        </p:spPr>
        <p:txBody>
          <a:bodyPr/>
          <a:lstStyle/>
          <a:p>
            <a:r>
              <a:rPr lang="en-US" altLang="en-US" sz="2800" dirty="0"/>
              <a:t>Mixed episodes involve </a:t>
            </a:r>
            <a:r>
              <a:rPr lang="en-US" altLang="en-US" sz="2800" b="1" dirty="0"/>
              <a:t>simultaneous symptoms of mania and depression</a:t>
            </a:r>
            <a:r>
              <a:rPr lang="en-US" altLang="en-US" sz="2800" dirty="0"/>
              <a:t>, including irritability, depressed mood, extreme energy, thoughts of suicide and changes in sleep and appetite.</a:t>
            </a:r>
          </a:p>
        </p:txBody>
      </p:sp>
      <p:pic>
        <p:nvPicPr>
          <p:cNvPr id="419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9221" y="3657600"/>
            <a:ext cx="3726734" cy="266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605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Bipolar and Suicide</a:t>
            </a:r>
          </a:p>
        </p:txBody>
      </p:sp>
      <p:sp>
        <p:nvSpPr>
          <p:cNvPr id="3" name="Content Placeholder 2"/>
          <p:cNvSpPr>
            <a:spLocks noGrp="1"/>
          </p:cNvSpPr>
          <p:nvPr>
            <p:ph idx="1"/>
          </p:nvPr>
        </p:nvSpPr>
        <p:spPr>
          <a:xfrm>
            <a:off x="677334" y="1600201"/>
            <a:ext cx="9233429" cy="4525963"/>
          </a:xfrm>
        </p:spPr>
        <p:txBody>
          <a:bodyPr>
            <a:normAutofit lnSpcReduction="10000"/>
          </a:bodyPr>
          <a:lstStyle/>
          <a:p>
            <a:pPr>
              <a:defRPr/>
            </a:pPr>
            <a:r>
              <a:rPr lang="en-US" sz="2800" dirty="0"/>
              <a:t>Because of the </a:t>
            </a:r>
            <a:r>
              <a:rPr lang="en-US" sz="2800" b="1" i="1" dirty="0"/>
              <a:t>high suicide risk </a:t>
            </a:r>
            <a:r>
              <a:rPr lang="en-US" sz="2800" dirty="0"/>
              <a:t>in those with bipolar disorder, it’s important to note the warning signs. In addition to those mentioned in the depression symptoms above, others include:</a:t>
            </a:r>
          </a:p>
          <a:p>
            <a:pPr marL="0" indent="0">
              <a:buNone/>
              <a:defRPr/>
            </a:pPr>
            <a:endParaRPr lang="en-US" sz="2800" dirty="0"/>
          </a:p>
          <a:p>
            <a:pPr>
              <a:defRPr/>
            </a:pPr>
            <a:r>
              <a:rPr lang="en-US" sz="2800" dirty="0"/>
              <a:t>Withdrawing from loved ones and isolating oneself</a:t>
            </a:r>
          </a:p>
          <a:p>
            <a:pPr>
              <a:defRPr/>
            </a:pPr>
            <a:r>
              <a:rPr lang="en-US" sz="2800" dirty="0"/>
              <a:t>Talking or writing about death or suicide</a:t>
            </a:r>
          </a:p>
          <a:p>
            <a:pPr>
              <a:defRPr/>
            </a:pPr>
            <a:r>
              <a:rPr lang="en-US" sz="2800" dirty="0"/>
              <a:t>Putting personal affairs in order</a:t>
            </a:r>
          </a:p>
          <a:p>
            <a:pPr>
              <a:defRPr/>
            </a:pPr>
            <a:r>
              <a:rPr lang="en-US" sz="2800" dirty="0"/>
              <a:t>Previous attempts</a:t>
            </a:r>
          </a:p>
          <a:p>
            <a:pPr>
              <a:defRPr/>
            </a:pPr>
            <a:endParaRPr lang="en-US" sz="2800" dirty="0"/>
          </a:p>
        </p:txBody>
      </p:sp>
      <p:pic>
        <p:nvPicPr>
          <p:cNvPr id="2" name="Picture 1"/>
          <p:cNvPicPr>
            <a:picLocks noChangeAspect="1"/>
          </p:cNvPicPr>
          <p:nvPr/>
        </p:nvPicPr>
        <p:blipFill>
          <a:blip r:embed="rId2"/>
          <a:stretch>
            <a:fillRect/>
          </a:stretch>
        </p:blipFill>
        <p:spPr>
          <a:xfrm>
            <a:off x="6599081" y="4921339"/>
            <a:ext cx="2857500" cy="1600200"/>
          </a:xfrm>
          <a:prstGeom prst="rect">
            <a:avLst/>
          </a:prstGeom>
        </p:spPr>
      </p:pic>
    </p:spTree>
    <p:extLst>
      <p:ext uri="{BB962C8B-B14F-4D97-AF65-F5344CB8AC3E}">
        <p14:creationId xmlns:p14="http://schemas.microsoft.com/office/powerpoint/2010/main" val="993704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4272" y="77939"/>
            <a:ext cx="8596668" cy="1249250"/>
          </a:xfrm>
        </p:spPr>
        <p:txBody>
          <a:bodyPr/>
          <a:lstStyle/>
          <a:p>
            <a:r>
              <a:rPr lang="en-US" altLang="en-US" dirty="0" smtClean="0"/>
              <a:t>What are the Different Types of Bipolar Disorder?</a:t>
            </a:r>
          </a:p>
        </p:txBody>
      </p:sp>
      <p:sp>
        <p:nvSpPr>
          <p:cNvPr id="3" name="Content Placeholder 2"/>
          <p:cNvSpPr>
            <a:spLocks noGrp="1"/>
          </p:cNvSpPr>
          <p:nvPr>
            <p:ph idx="1"/>
          </p:nvPr>
        </p:nvSpPr>
        <p:spPr>
          <a:xfrm>
            <a:off x="489397" y="3373821"/>
            <a:ext cx="9721403" cy="3626068"/>
          </a:xfrm>
        </p:spPr>
        <p:txBody>
          <a:bodyPr/>
          <a:lstStyle/>
          <a:p>
            <a:pPr>
              <a:defRPr/>
            </a:pPr>
            <a:r>
              <a:rPr lang="en-US" sz="2800" b="1" i="1" dirty="0"/>
              <a:t>Bipolar I</a:t>
            </a:r>
            <a:r>
              <a:rPr lang="en-US" sz="2800" dirty="0"/>
              <a:t> is considered the </a:t>
            </a:r>
            <a:r>
              <a:rPr lang="en-US" sz="2800" b="1" i="1" dirty="0"/>
              <a:t>classic type </a:t>
            </a:r>
            <a:r>
              <a:rPr lang="en-US" sz="2800" dirty="0"/>
              <a:t>of bipolar disorder. Individuals experience both </a:t>
            </a:r>
            <a:r>
              <a:rPr lang="en-US" sz="2800" b="1" dirty="0"/>
              <a:t>manic</a:t>
            </a:r>
            <a:r>
              <a:rPr lang="en-US" sz="2800" dirty="0"/>
              <a:t> and </a:t>
            </a:r>
            <a:r>
              <a:rPr lang="en-US" sz="2800" b="1" dirty="0"/>
              <a:t>depressive</a:t>
            </a:r>
            <a:r>
              <a:rPr lang="en-US" sz="2800" dirty="0"/>
              <a:t> episodes of varying lengths.</a:t>
            </a:r>
          </a:p>
          <a:p>
            <a:pPr marL="0" indent="0">
              <a:buNone/>
              <a:defRPr/>
            </a:pPr>
            <a:endParaRPr lang="en-US" sz="2800" dirty="0"/>
          </a:p>
          <a:p>
            <a:pPr>
              <a:defRPr/>
            </a:pPr>
            <a:r>
              <a:rPr lang="en-US" sz="2800" b="1" i="1" dirty="0"/>
              <a:t>Bipolar II</a:t>
            </a:r>
            <a:r>
              <a:rPr lang="en-US" sz="2800" dirty="0"/>
              <a:t> involves </a:t>
            </a:r>
            <a:r>
              <a:rPr lang="en-US" sz="2800" b="1" i="1" dirty="0"/>
              <a:t>less severe </a:t>
            </a:r>
            <a:r>
              <a:rPr lang="en-US" sz="2800" b="1" i="1" dirty="0" smtClean="0"/>
              <a:t>hypomanic </a:t>
            </a:r>
            <a:r>
              <a:rPr lang="en-US" sz="2800" b="1" i="1" dirty="0"/>
              <a:t>episodes </a:t>
            </a:r>
            <a:r>
              <a:rPr lang="en-US" sz="2800" dirty="0" smtClean="0"/>
              <a:t>(as opposed to the manic episodes of </a:t>
            </a:r>
            <a:r>
              <a:rPr lang="en-US" sz="2800" dirty="0"/>
              <a:t>bipolar </a:t>
            </a:r>
            <a:r>
              <a:rPr lang="en-US" sz="2800" dirty="0" smtClean="0"/>
              <a:t>I); </a:t>
            </a:r>
            <a:r>
              <a:rPr lang="en-US" sz="2800" dirty="0"/>
              <a:t>however, their depressive episodes are the same.</a:t>
            </a:r>
          </a:p>
          <a:p>
            <a:pPr>
              <a:defRPr/>
            </a:pPr>
            <a:endParaRPr lang="en-US" sz="2800" dirty="0"/>
          </a:p>
        </p:txBody>
      </p:sp>
      <p:pic>
        <p:nvPicPr>
          <p:cNvPr id="440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4648" y="959486"/>
            <a:ext cx="33909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58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Double Depression?</a:t>
            </a:r>
          </a:p>
        </p:txBody>
      </p:sp>
      <p:sp>
        <p:nvSpPr>
          <p:cNvPr id="8195" name="Content Placeholder 2"/>
          <p:cNvSpPr>
            <a:spLocks noGrp="1"/>
          </p:cNvSpPr>
          <p:nvPr>
            <p:ph idx="1"/>
          </p:nvPr>
        </p:nvSpPr>
        <p:spPr>
          <a:xfrm>
            <a:off x="360608" y="1600201"/>
            <a:ext cx="9850193" cy="4525963"/>
          </a:xfrm>
        </p:spPr>
        <p:txBody>
          <a:bodyPr/>
          <a:lstStyle/>
          <a:p>
            <a:r>
              <a:rPr lang="en-US" altLang="en-US" sz="2800" dirty="0"/>
              <a:t>Many people with dysthymic disorder </a:t>
            </a:r>
            <a:r>
              <a:rPr lang="en-US" altLang="en-US" sz="2800" b="1" dirty="0"/>
              <a:t>also experience major depressive episodes</a:t>
            </a:r>
            <a:r>
              <a:rPr lang="en-US" altLang="en-US" sz="2800" dirty="0"/>
              <a:t>. If they have both dysthymia and major depression, they are said to suffer from </a:t>
            </a:r>
            <a:r>
              <a:rPr lang="en-US" altLang="en-US" sz="2800" b="1" dirty="0"/>
              <a:t>“double depression.”</a:t>
            </a:r>
          </a:p>
        </p:txBody>
      </p:sp>
      <p:pic>
        <p:nvPicPr>
          <p:cNvPr id="2" name="Picture 1"/>
          <p:cNvPicPr>
            <a:picLocks noChangeAspect="1"/>
          </p:cNvPicPr>
          <p:nvPr/>
        </p:nvPicPr>
        <p:blipFill>
          <a:blip r:embed="rId2"/>
          <a:stretch>
            <a:fillRect/>
          </a:stretch>
        </p:blipFill>
        <p:spPr>
          <a:xfrm>
            <a:off x="4610770" y="3630346"/>
            <a:ext cx="3296857" cy="2495818"/>
          </a:xfrm>
          <a:prstGeom prst="rect">
            <a:avLst/>
          </a:prstGeom>
        </p:spPr>
      </p:pic>
    </p:spTree>
    <p:extLst>
      <p:ext uri="{BB962C8B-B14F-4D97-AF65-F5344CB8AC3E}">
        <p14:creationId xmlns:p14="http://schemas.microsoft.com/office/powerpoint/2010/main" val="1949591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Other Types of Bipolar</a:t>
            </a:r>
          </a:p>
        </p:txBody>
      </p:sp>
      <p:sp>
        <p:nvSpPr>
          <p:cNvPr id="45059" name="Content Placeholder 2"/>
          <p:cNvSpPr>
            <a:spLocks noGrp="1"/>
          </p:cNvSpPr>
          <p:nvPr>
            <p:ph idx="1"/>
          </p:nvPr>
        </p:nvSpPr>
        <p:spPr>
          <a:xfrm>
            <a:off x="677334" y="1664595"/>
            <a:ext cx="8467725" cy="4929388"/>
          </a:xfrm>
        </p:spPr>
        <p:txBody>
          <a:bodyPr>
            <a:normAutofit lnSpcReduction="10000"/>
          </a:bodyPr>
          <a:lstStyle/>
          <a:p>
            <a:r>
              <a:rPr lang="en-US" altLang="en-US" sz="2800" b="1" i="1" dirty="0" err="1"/>
              <a:t>Cyclothymia</a:t>
            </a:r>
            <a:r>
              <a:rPr lang="en-US" altLang="en-US" sz="2800" dirty="0"/>
              <a:t> is a </a:t>
            </a:r>
            <a:r>
              <a:rPr lang="en-US" altLang="en-US" sz="2800" b="1" i="1" dirty="0"/>
              <a:t>chronic but milder form </a:t>
            </a:r>
            <a:r>
              <a:rPr lang="en-US" altLang="en-US" sz="2800" b="1" dirty="0"/>
              <a:t>of bipolar disorder</a:t>
            </a:r>
            <a:r>
              <a:rPr lang="en-US" altLang="en-US" sz="2800" dirty="0"/>
              <a:t>, characterized by episodes of hypomania and depression that last for at least two years.</a:t>
            </a:r>
          </a:p>
          <a:p>
            <a:r>
              <a:rPr lang="en-US" altLang="en-US" sz="2800" b="1" i="1" dirty="0"/>
              <a:t>Mixed episodes</a:t>
            </a:r>
            <a:r>
              <a:rPr lang="en-US" altLang="en-US" sz="2800" dirty="0"/>
              <a:t> are ones in which </a:t>
            </a:r>
            <a:r>
              <a:rPr lang="en-US" altLang="en-US" sz="2800" b="1" dirty="0"/>
              <a:t>mania and depression occur simultaneously</a:t>
            </a:r>
            <a:r>
              <a:rPr lang="en-US" altLang="en-US" sz="2800" dirty="0"/>
              <a:t>. Individuals might feel hopeless and depressed yet energetic and motivated to engage in risky behaviors.</a:t>
            </a:r>
          </a:p>
          <a:p>
            <a:r>
              <a:rPr lang="en-US" altLang="en-US" sz="2800" b="1" i="1" dirty="0"/>
              <a:t>Rapid-cycling</a:t>
            </a:r>
            <a:r>
              <a:rPr lang="en-US" altLang="en-US" sz="2800" dirty="0"/>
              <a:t> bipolar individuals </a:t>
            </a:r>
            <a:r>
              <a:rPr lang="en-US" altLang="en-US" sz="2800" b="1" i="1" dirty="0"/>
              <a:t>experience four or more episodes </a:t>
            </a:r>
            <a:r>
              <a:rPr lang="en-US" altLang="en-US" sz="2800" b="1" dirty="0"/>
              <a:t>of mania, depression or both </a:t>
            </a:r>
            <a:r>
              <a:rPr lang="en-US" altLang="en-US" sz="2800" b="1" i="1" dirty="0"/>
              <a:t>within one year</a:t>
            </a:r>
            <a:r>
              <a:rPr lang="en-US" altLang="en-US" sz="2800" i="1" dirty="0"/>
              <a:t>.</a:t>
            </a:r>
          </a:p>
          <a:p>
            <a:endParaRPr lang="en-US" altLang="en-US" sz="2800" dirty="0"/>
          </a:p>
        </p:txBody>
      </p:sp>
      <p:pic>
        <p:nvPicPr>
          <p:cNvPr id="2" name="Picture 1"/>
          <p:cNvPicPr>
            <a:picLocks noChangeAspect="1"/>
          </p:cNvPicPr>
          <p:nvPr/>
        </p:nvPicPr>
        <p:blipFill>
          <a:blip r:embed="rId2"/>
          <a:stretch>
            <a:fillRect/>
          </a:stretch>
        </p:blipFill>
        <p:spPr>
          <a:xfrm>
            <a:off x="9039225" y="0"/>
            <a:ext cx="3152775" cy="1447800"/>
          </a:xfrm>
          <a:prstGeom prst="rect">
            <a:avLst/>
          </a:prstGeom>
        </p:spPr>
      </p:pic>
    </p:spTree>
    <p:extLst>
      <p:ext uri="{BB962C8B-B14F-4D97-AF65-F5344CB8AC3E}">
        <p14:creationId xmlns:p14="http://schemas.microsoft.com/office/powerpoint/2010/main" val="15971850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11001532" cy="785611"/>
          </a:xfrm>
        </p:spPr>
        <p:txBody>
          <a:bodyPr>
            <a:normAutofit/>
          </a:bodyPr>
          <a:lstStyle/>
          <a:p>
            <a:r>
              <a:rPr lang="en-US" altLang="en-US" sz="3800" dirty="0"/>
              <a:t>What are the risk factors for Bipolar disorder?</a:t>
            </a:r>
          </a:p>
        </p:txBody>
      </p:sp>
      <p:sp>
        <p:nvSpPr>
          <p:cNvPr id="3" name="Content Placeholder 2"/>
          <p:cNvSpPr>
            <a:spLocks noGrp="1"/>
          </p:cNvSpPr>
          <p:nvPr>
            <p:ph idx="1"/>
          </p:nvPr>
        </p:nvSpPr>
        <p:spPr>
          <a:xfrm>
            <a:off x="463639" y="785611"/>
            <a:ext cx="10067837" cy="5847009"/>
          </a:xfrm>
        </p:spPr>
        <p:txBody>
          <a:bodyPr>
            <a:normAutofit/>
          </a:bodyPr>
          <a:lstStyle/>
          <a:p>
            <a:pPr>
              <a:defRPr/>
            </a:pPr>
            <a:r>
              <a:rPr lang="en-US" sz="2800" dirty="0"/>
              <a:t>Risk factors include having</a:t>
            </a:r>
            <a:r>
              <a:rPr lang="en-US" sz="2800" dirty="0" smtClean="0"/>
              <a:t>:</a:t>
            </a:r>
            <a:endParaRPr lang="en-US" sz="2800" dirty="0"/>
          </a:p>
          <a:p>
            <a:pPr>
              <a:defRPr/>
            </a:pPr>
            <a:r>
              <a:rPr lang="en-US" sz="2800" b="1" i="1" dirty="0" err="1"/>
              <a:t>Cyclothymia</a:t>
            </a:r>
            <a:r>
              <a:rPr lang="en-US" sz="2800" dirty="0"/>
              <a:t> (see definition above). About half of individuals with </a:t>
            </a:r>
            <a:r>
              <a:rPr lang="en-US" sz="2800" dirty="0" err="1"/>
              <a:t>cyclothymia</a:t>
            </a:r>
            <a:r>
              <a:rPr lang="en-US" sz="2800" dirty="0"/>
              <a:t> will experience a manic episode.</a:t>
            </a:r>
          </a:p>
          <a:p>
            <a:pPr>
              <a:defRPr/>
            </a:pPr>
            <a:r>
              <a:rPr lang="en-US" sz="2800" dirty="0"/>
              <a:t>Any </a:t>
            </a:r>
            <a:r>
              <a:rPr lang="en-US" sz="2800" b="1" i="1" dirty="0"/>
              <a:t>other psychological disorder</a:t>
            </a:r>
          </a:p>
          <a:p>
            <a:pPr>
              <a:defRPr/>
            </a:pPr>
            <a:r>
              <a:rPr lang="en-US" sz="2800" dirty="0"/>
              <a:t>A </a:t>
            </a:r>
            <a:r>
              <a:rPr lang="en-US" sz="2800" b="1" i="1" dirty="0"/>
              <a:t>family history </a:t>
            </a:r>
            <a:r>
              <a:rPr lang="en-US" sz="2800" dirty="0"/>
              <a:t>of bipolar or other psychological disorders</a:t>
            </a:r>
          </a:p>
          <a:p>
            <a:pPr>
              <a:defRPr/>
            </a:pPr>
            <a:r>
              <a:rPr lang="en-US" sz="2800" b="1" i="1" dirty="0"/>
              <a:t>Alcohol and substance abuse</a:t>
            </a:r>
          </a:p>
          <a:p>
            <a:pPr>
              <a:defRPr/>
            </a:pPr>
            <a:r>
              <a:rPr lang="en-US" sz="2800" b="1" i="1" dirty="0"/>
              <a:t>Medication interactions</a:t>
            </a:r>
            <a:r>
              <a:rPr lang="en-US" sz="2800" dirty="0"/>
              <a:t>. For instance, </a:t>
            </a:r>
            <a:r>
              <a:rPr lang="en-US" sz="2800" b="1" dirty="0"/>
              <a:t>antidepressants may trigger mania.</a:t>
            </a:r>
          </a:p>
          <a:p>
            <a:pPr>
              <a:defRPr/>
            </a:pPr>
            <a:r>
              <a:rPr lang="en-US" sz="2800" b="1" i="1" dirty="0"/>
              <a:t>Major life changes</a:t>
            </a:r>
          </a:p>
          <a:p>
            <a:pPr>
              <a:defRPr/>
            </a:pPr>
            <a:r>
              <a:rPr lang="en-US" sz="2800" b="1" i="1" dirty="0"/>
              <a:t>Severe stress</a:t>
            </a:r>
          </a:p>
          <a:p>
            <a:pPr>
              <a:defRPr/>
            </a:pPr>
            <a:endParaRPr lang="en-US" sz="2800" dirty="0"/>
          </a:p>
        </p:txBody>
      </p:sp>
      <p:pic>
        <p:nvPicPr>
          <p:cNvPr id="2" name="Picture 1"/>
          <p:cNvPicPr>
            <a:picLocks noChangeAspect="1"/>
          </p:cNvPicPr>
          <p:nvPr/>
        </p:nvPicPr>
        <p:blipFill>
          <a:blip r:embed="rId2"/>
          <a:stretch>
            <a:fillRect/>
          </a:stretch>
        </p:blipFill>
        <p:spPr>
          <a:xfrm>
            <a:off x="6142664" y="5010150"/>
            <a:ext cx="2466975" cy="1847850"/>
          </a:xfrm>
          <a:prstGeom prst="rect">
            <a:avLst/>
          </a:prstGeom>
        </p:spPr>
      </p:pic>
    </p:spTree>
    <p:extLst>
      <p:ext uri="{BB962C8B-B14F-4D97-AF65-F5344CB8AC3E}">
        <p14:creationId xmlns:p14="http://schemas.microsoft.com/office/powerpoint/2010/main" val="2939748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Treatment</a:t>
            </a:r>
          </a:p>
        </p:txBody>
      </p:sp>
      <p:sp>
        <p:nvSpPr>
          <p:cNvPr id="47107" name="Content Placeholder 2"/>
          <p:cNvSpPr>
            <a:spLocks noGrp="1"/>
          </p:cNvSpPr>
          <p:nvPr>
            <p:ph idx="1"/>
          </p:nvPr>
        </p:nvSpPr>
        <p:spPr>
          <a:xfrm>
            <a:off x="0" y="1450428"/>
            <a:ext cx="10313831" cy="4778767"/>
          </a:xfrm>
        </p:spPr>
        <p:txBody>
          <a:bodyPr/>
          <a:lstStyle/>
          <a:p>
            <a:r>
              <a:rPr lang="en-US" altLang="en-US" sz="2800" dirty="0"/>
              <a:t>Bipolar disorder can be effectively managed </a:t>
            </a:r>
            <a:r>
              <a:rPr lang="en-US" altLang="en-US" sz="2800" b="1" dirty="0"/>
              <a:t>with a combination of </a:t>
            </a:r>
            <a:r>
              <a:rPr lang="en-US" altLang="en-US" sz="2800" b="1" i="1" dirty="0"/>
              <a:t>medication</a:t>
            </a:r>
            <a:r>
              <a:rPr lang="en-US" altLang="en-US" sz="2800" b="1" dirty="0"/>
              <a:t> and </a:t>
            </a:r>
            <a:r>
              <a:rPr lang="en-US" altLang="en-US" sz="2800" b="1" i="1" dirty="0"/>
              <a:t>psychotherapy</a:t>
            </a:r>
            <a:r>
              <a:rPr lang="en-US" altLang="en-US" sz="2800" dirty="0"/>
              <a:t> to </a:t>
            </a:r>
            <a:r>
              <a:rPr lang="en-US" altLang="en-US" sz="2800" b="1" dirty="0"/>
              <a:t>help in reducing both the number of episodes and their intensity</a:t>
            </a:r>
            <a:r>
              <a:rPr lang="en-US" altLang="en-US" sz="2800" dirty="0"/>
              <a:t>. </a:t>
            </a:r>
          </a:p>
          <a:p>
            <a:r>
              <a:rPr lang="en-US" altLang="en-US" sz="2800" dirty="0"/>
              <a:t>Treatment also </a:t>
            </a:r>
            <a:r>
              <a:rPr lang="en-US" altLang="en-US" sz="2800" b="1" dirty="0"/>
              <a:t>can </a:t>
            </a:r>
            <a:r>
              <a:rPr lang="en-US" altLang="en-US" sz="2800" b="1" i="1" dirty="0"/>
              <a:t>help prevent future episodes </a:t>
            </a:r>
            <a:r>
              <a:rPr lang="en-US" altLang="en-US" sz="2800" dirty="0"/>
              <a:t>if the individual is willing to work on personal issues and develop healthy habits.</a:t>
            </a:r>
          </a:p>
        </p:txBody>
      </p:sp>
      <p:pic>
        <p:nvPicPr>
          <p:cNvPr id="2" name="Picture 1"/>
          <p:cNvPicPr>
            <a:picLocks noChangeAspect="1"/>
          </p:cNvPicPr>
          <p:nvPr/>
        </p:nvPicPr>
        <p:blipFill>
          <a:blip r:embed="rId2"/>
          <a:stretch>
            <a:fillRect/>
          </a:stretch>
        </p:blipFill>
        <p:spPr>
          <a:xfrm>
            <a:off x="3837368" y="4220581"/>
            <a:ext cx="3683894" cy="2231734"/>
          </a:xfrm>
          <a:prstGeom prst="rect">
            <a:avLst/>
          </a:prstGeom>
        </p:spPr>
      </p:pic>
    </p:spTree>
    <p:extLst>
      <p:ext uri="{BB962C8B-B14F-4D97-AF65-F5344CB8AC3E}">
        <p14:creationId xmlns:p14="http://schemas.microsoft.com/office/powerpoint/2010/main" val="3179326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154546"/>
            <a:ext cx="8229600" cy="975754"/>
          </a:xfrm>
        </p:spPr>
        <p:txBody>
          <a:bodyPr/>
          <a:lstStyle/>
          <a:p>
            <a:r>
              <a:rPr lang="en-US" altLang="en-US" dirty="0" smtClean="0"/>
              <a:t>Medication</a:t>
            </a:r>
          </a:p>
        </p:txBody>
      </p:sp>
      <p:sp>
        <p:nvSpPr>
          <p:cNvPr id="48131" name="Content Placeholder 2"/>
          <p:cNvSpPr>
            <a:spLocks noGrp="1"/>
          </p:cNvSpPr>
          <p:nvPr>
            <p:ph idx="1"/>
          </p:nvPr>
        </p:nvSpPr>
        <p:spPr>
          <a:xfrm>
            <a:off x="257578" y="1130301"/>
            <a:ext cx="9953224" cy="4995863"/>
          </a:xfrm>
        </p:spPr>
        <p:txBody>
          <a:bodyPr/>
          <a:lstStyle/>
          <a:p>
            <a:r>
              <a:rPr lang="en-US" altLang="en-US" sz="2800" dirty="0"/>
              <a:t>It is </a:t>
            </a:r>
            <a:r>
              <a:rPr lang="en-US" altLang="en-US" sz="2800" i="1" dirty="0"/>
              <a:t>important</a:t>
            </a:r>
            <a:r>
              <a:rPr lang="en-US" altLang="en-US" sz="2800" dirty="0"/>
              <a:t> that bipolar disorder </a:t>
            </a:r>
            <a:r>
              <a:rPr lang="en-US" altLang="en-US" sz="2800" b="1" dirty="0"/>
              <a:t>is </a:t>
            </a:r>
            <a:r>
              <a:rPr lang="en-US" altLang="en-US" sz="2800" b="1" i="1" dirty="0"/>
              <a:t>accurately diagnosed</a:t>
            </a:r>
            <a:r>
              <a:rPr lang="en-US" altLang="en-US" sz="2800" dirty="0"/>
              <a:t>. If a person is diagnosed as having depression, when in fact they have bipolar disorder, an antidepressant would most likely be prescribed.</a:t>
            </a:r>
          </a:p>
          <a:p>
            <a:r>
              <a:rPr lang="en-US" altLang="en-US" sz="2800" dirty="0"/>
              <a:t>While </a:t>
            </a:r>
            <a:r>
              <a:rPr lang="en-US" altLang="en-US" sz="2800" b="1" dirty="0"/>
              <a:t>Antidepressants</a:t>
            </a:r>
            <a:r>
              <a:rPr lang="en-US" altLang="en-US" sz="2800" dirty="0"/>
              <a:t> might be effective for patients who are in a depressive phase, they</a:t>
            </a:r>
            <a:r>
              <a:rPr lang="en-US" altLang="en-US" sz="2800" i="1" dirty="0"/>
              <a:t> </a:t>
            </a:r>
            <a:r>
              <a:rPr lang="en-US" altLang="en-US" sz="2800" b="1" i="1" dirty="0"/>
              <a:t>can actually trigger mania </a:t>
            </a:r>
            <a:r>
              <a:rPr lang="en-US" altLang="en-US" sz="2800" dirty="0"/>
              <a:t>and exacerbate episodes long term.</a:t>
            </a:r>
          </a:p>
        </p:txBody>
      </p:sp>
      <p:pic>
        <p:nvPicPr>
          <p:cNvPr id="2" name="Picture 1"/>
          <p:cNvPicPr>
            <a:picLocks noChangeAspect="1"/>
          </p:cNvPicPr>
          <p:nvPr/>
        </p:nvPicPr>
        <p:blipFill>
          <a:blip r:embed="rId2"/>
          <a:stretch>
            <a:fillRect/>
          </a:stretch>
        </p:blipFill>
        <p:spPr>
          <a:xfrm>
            <a:off x="5805559" y="4552769"/>
            <a:ext cx="2945372" cy="2034996"/>
          </a:xfrm>
          <a:prstGeom prst="rect">
            <a:avLst/>
          </a:prstGeom>
        </p:spPr>
      </p:pic>
    </p:spTree>
    <p:extLst>
      <p:ext uri="{BB962C8B-B14F-4D97-AF65-F5344CB8AC3E}">
        <p14:creationId xmlns:p14="http://schemas.microsoft.com/office/powerpoint/2010/main" val="665084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98490" y="128789"/>
            <a:ext cx="9412310" cy="721217"/>
          </a:xfrm>
        </p:spPr>
        <p:txBody>
          <a:bodyPr/>
          <a:lstStyle/>
          <a:p>
            <a:r>
              <a:rPr lang="en-US" altLang="en-US" dirty="0" smtClean="0"/>
              <a:t>Mood Stabilizers</a:t>
            </a:r>
          </a:p>
        </p:txBody>
      </p:sp>
      <p:sp>
        <p:nvSpPr>
          <p:cNvPr id="49155" name="Content Placeholder 2"/>
          <p:cNvSpPr>
            <a:spLocks noGrp="1"/>
          </p:cNvSpPr>
          <p:nvPr>
            <p:ph idx="1"/>
          </p:nvPr>
        </p:nvSpPr>
        <p:spPr>
          <a:xfrm>
            <a:off x="103031" y="759855"/>
            <a:ext cx="10496282" cy="5366310"/>
          </a:xfrm>
        </p:spPr>
        <p:txBody>
          <a:bodyPr/>
          <a:lstStyle/>
          <a:p>
            <a:r>
              <a:rPr lang="en-US" altLang="en-US" sz="2800" dirty="0"/>
              <a:t>Mood stabilizers are prescribed to </a:t>
            </a:r>
            <a:r>
              <a:rPr lang="en-US" altLang="en-US" sz="2800" b="1" dirty="0"/>
              <a:t>help </a:t>
            </a:r>
            <a:r>
              <a:rPr lang="en-US" altLang="en-US" sz="2800" b="1" i="1" dirty="0"/>
              <a:t>stabilize manic symptoms</a:t>
            </a:r>
            <a:r>
              <a:rPr lang="en-US" altLang="en-US" sz="2800" dirty="0"/>
              <a:t>, prevent future episodes and reduce suicide risk, and are the </a:t>
            </a:r>
            <a:r>
              <a:rPr lang="en-US" altLang="en-US" sz="2800" b="1" i="1" dirty="0"/>
              <a:t>most commonly prescribed </a:t>
            </a:r>
            <a:r>
              <a:rPr lang="en-US" altLang="en-US" sz="2800" b="1" dirty="0"/>
              <a:t>medications </a:t>
            </a:r>
            <a:r>
              <a:rPr lang="en-US" altLang="en-US" sz="2800" dirty="0"/>
              <a:t>for bipolar disorder.</a:t>
            </a:r>
          </a:p>
          <a:p>
            <a:r>
              <a:rPr lang="en-US" altLang="en-US" sz="2800" dirty="0"/>
              <a:t> The most well-known of these is </a:t>
            </a:r>
            <a:r>
              <a:rPr lang="en-US" altLang="en-US" sz="2800" b="1" i="1" dirty="0"/>
              <a:t>lithium</a:t>
            </a:r>
            <a:r>
              <a:rPr lang="en-US" altLang="en-US" sz="2800" dirty="0"/>
              <a:t>, which seems to be effective for most people who experience manic and hypomanic episodes. Other commonly prescribed medications for bipolar disorder include </a:t>
            </a:r>
            <a:r>
              <a:rPr lang="en-US" altLang="en-US" sz="2800" i="1" dirty="0"/>
              <a:t>Depakote</a:t>
            </a:r>
            <a:r>
              <a:rPr lang="en-US" altLang="en-US" sz="2800" dirty="0"/>
              <a:t> and </a:t>
            </a:r>
            <a:r>
              <a:rPr lang="en-US" altLang="en-US" sz="2800" i="1" dirty="0" err="1"/>
              <a:t>Tegretol</a:t>
            </a:r>
            <a:r>
              <a:rPr lang="en-US" altLang="en-US" sz="2800" dirty="0"/>
              <a:t>.</a:t>
            </a:r>
          </a:p>
        </p:txBody>
      </p:sp>
      <p:pic>
        <p:nvPicPr>
          <p:cNvPr id="2" name="Picture 1"/>
          <p:cNvPicPr>
            <a:picLocks noChangeAspect="1"/>
          </p:cNvPicPr>
          <p:nvPr/>
        </p:nvPicPr>
        <p:blipFill>
          <a:blip r:embed="rId2"/>
          <a:stretch>
            <a:fillRect/>
          </a:stretch>
        </p:blipFill>
        <p:spPr>
          <a:xfrm>
            <a:off x="3564228" y="4572182"/>
            <a:ext cx="3222938" cy="1978987"/>
          </a:xfrm>
          <a:prstGeom prst="rect">
            <a:avLst/>
          </a:prstGeom>
        </p:spPr>
      </p:pic>
    </p:spTree>
    <p:extLst>
      <p:ext uri="{BB962C8B-B14F-4D97-AF65-F5344CB8AC3E}">
        <p14:creationId xmlns:p14="http://schemas.microsoft.com/office/powerpoint/2010/main" val="2752016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981200" y="274639"/>
            <a:ext cx="8229600" cy="858837"/>
          </a:xfrm>
        </p:spPr>
        <p:txBody>
          <a:bodyPr/>
          <a:lstStyle/>
          <a:p>
            <a:r>
              <a:rPr lang="en-US" altLang="en-US" smtClean="0"/>
              <a:t>Atypical Antipsychotics</a:t>
            </a:r>
          </a:p>
        </p:txBody>
      </p:sp>
      <p:sp>
        <p:nvSpPr>
          <p:cNvPr id="50179" name="Content Placeholder 2"/>
          <p:cNvSpPr>
            <a:spLocks noGrp="1"/>
          </p:cNvSpPr>
          <p:nvPr>
            <p:ph idx="1"/>
          </p:nvPr>
        </p:nvSpPr>
        <p:spPr>
          <a:xfrm>
            <a:off x="399246" y="1133475"/>
            <a:ext cx="9811556" cy="4992688"/>
          </a:xfrm>
        </p:spPr>
        <p:txBody>
          <a:bodyPr>
            <a:normAutofit/>
          </a:bodyPr>
          <a:lstStyle/>
          <a:p>
            <a:r>
              <a:rPr lang="en-US" altLang="en-US" sz="2800" dirty="0"/>
              <a:t>The newest medications, atypical antipsychotics were originally developed to treat psychosis (a symptom of schizophrenia). </a:t>
            </a:r>
            <a:r>
              <a:rPr lang="en-US" altLang="en-US" sz="2800" b="1" dirty="0"/>
              <a:t>Like the mood stabilizers above, atypical antipsychotics help to control mood swings</a:t>
            </a:r>
            <a:r>
              <a:rPr lang="en-US" altLang="en-US" sz="2800" dirty="0"/>
              <a:t>. Some of the most commonly prescribed antipsychotics for bipolar are </a:t>
            </a:r>
            <a:r>
              <a:rPr lang="en-US" altLang="en-US" sz="2800" i="1" dirty="0" err="1"/>
              <a:t>Abilify</a:t>
            </a:r>
            <a:r>
              <a:rPr lang="en-US" altLang="en-US" sz="2800" i="1" dirty="0"/>
              <a:t>, Zyprexa, Risperdal, Seroquel, </a:t>
            </a:r>
            <a:r>
              <a:rPr lang="en-US" altLang="en-US" sz="2800" dirty="0"/>
              <a:t>and</a:t>
            </a:r>
            <a:r>
              <a:rPr lang="en-US" altLang="en-US" sz="2800" i="1" dirty="0"/>
              <a:t> </a:t>
            </a:r>
            <a:r>
              <a:rPr lang="en-US" altLang="en-US" sz="2800" i="1" dirty="0" err="1"/>
              <a:t>Clozaril</a:t>
            </a:r>
            <a:r>
              <a:rPr lang="en-US" altLang="en-US" sz="2800" i="1" dirty="0" smtClean="0"/>
              <a:t>.</a:t>
            </a:r>
            <a:endParaRPr lang="en-US" altLang="en-US" sz="2800" i="1" dirty="0"/>
          </a:p>
        </p:txBody>
      </p:sp>
      <p:pic>
        <p:nvPicPr>
          <p:cNvPr id="2" name="Picture 1"/>
          <p:cNvPicPr>
            <a:picLocks noChangeAspect="1"/>
          </p:cNvPicPr>
          <p:nvPr/>
        </p:nvPicPr>
        <p:blipFill>
          <a:blip r:embed="rId2"/>
          <a:stretch>
            <a:fillRect/>
          </a:stretch>
        </p:blipFill>
        <p:spPr>
          <a:xfrm>
            <a:off x="3383221" y="4134253"/>
            <a:ext cx="3843606" cy="2723747"/>
          </a:xfrm>
          <a:prstGeom prst="rect">
            <a:avLst/>
          </a:prstGeom>
        </p:spPr>
      </p:pic>
    </p:spTree>
    <p:extLst>
      <p:ext uri="{BB962C8B-B14F-4D97-AF65-F5344CB8AC3E}">
        <p14:creationId xmlns:p14="http://schemas.microsoft.com/office/powerpoint/2010/main" val="35694985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3182" y="476519"/>
            <a:ext cx="9659155" cy="5564844"/>
          </a:xfrm>
        </p:spPr>
        <p:txBody>
          <a:bodyPr>
            <a:normAutofit/>
          </a:bodyPr>
          <a:lstStyle/>
          <a:p>
            <a:r>
              <a:rPr lang="en-US" altLang="en-US" sz="2800" dirty="0"/>
              <a:t>Every medication has its own set of potentially serious side effects and these drugs include rapid weight gain, high cholesterol and risk for diabetes. </a:t>
            </a:r>
          </a:p>
          <a:p>
            <a:r>
              <a:rPr lang="en-US" altLang="en-US" sz="2800" b="1" i="1" dirty="0"/>
              <a:t>As always, it is important for patients to be aware of any serious side effects</a:t>
            </a:r>
            <a:r>
              <a:rPr lang="en-US" altLang="en-US" sz="2800" i="1" dirty="0"/>
              <a:t> before taking a new medication.</a:t>
            </a:r>
          </a:p>
          <a:p>
            <a:pPr marL="0" indent="0">
              <a:buNone/>
            </a:pPr>
            <a:endParaRPr lang="en-US" sz="2800" dirty="0"/>
          </a:p>
        </p:txBody>
      </p:sp>
      <p:pic>
        <p:nvPicPr>
          <p:cNvPr id="4" name="Picture 3"/>
          <p:cNvPicPr>
            <a:picLocks noChangeAspect="1"/>
          </p:cNvPicPr>
          <p:nvPr/>
        </p:nvPicPr>
        <p:blipFill>
          <a:blip r:embed="rId2"/>
          <a:stretch>
            <a:fillRect/>
          </a:stretch>
        </p:blipFill>
        <p:spPr>
          <a:xfrm>
            <a:off x="2934237" y="3355416"/>
            <a:ext cx="4342326" cy="2685947"/>
          </a:xfrm>
          <a:prstGeom prst="rect">
            <a:avLst/>
          </a:prstGeom>
        </p:spPr>
      </p:pic>
    </p:spTree>
    <p:extLst>
      <p:ext uri="{BB962C8B-B14F-4D97-AF65-F5344CB8AC3E}">
        <p14:creationId xmlns:p14="http://schemas.microsoft.com/office/powerpoint/2010/main" val="1268652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77334" y="193183"/>
            <a:ext cx="8596668" cy="1737217"/>
          </a:xfrm>
        </p:spPr>
        <p:txBody>
          <a:bodyPr/>
          <a:lstStyle/>
          <a:p>
            <a:r>
              <a:rPr lang="en-US" altLang="en-US" dirty="0" smtClean="0"/>
              <a:t>Combination Therapy</a:t>
            </a:r>
          </a:p>
        </p:txBody>
      </p:sp>
      <p:sp>
        <p:nvSpPr>
          <p:cNvPr id="51203" name="Content Placeholder 2"/>
          <p:cNvSpPr>
            <a:spLocks noGrp="1"/>
          </p:cNvSpPr>
          <p:nvPr>
            <p:ph idx="1"/>
          </p:nvPr>
        </p:nvSpPr>
        <p:spPr>
          <a:xfrm>
            <a:off x="180305" y="811369"/>
            <a:ext cx="10487696" cy="5314795"/>
          </a:xfrm>
        </p:spPr>
        <p:txBody>
          <a:bodyPr/>
          <a:lstStyle/>
          <a:p>
            <a:r>
              <a:rPr lang="en-US" altLang="en-US" sz="2800" b="1" dirty="0"/>
              <a:t>When one medication isn’t working, a doctor might prescribe two mood stabilizers or a mood stabilizer along with an another medication </a:t>
            </a:r>
            <a:r>
              <a:rPr lang="en-US" altLang="en-US" sz="2800" dirty="0"/>
              <a:t>to treat symptoms such as anxiety, hyperactivity, insomnia and psychosis. For example, Xanax, a fast-acting benzodiazepine, typically is taken for two weeks before mood-stabilizing medication starts to work.</a:t>
            </a:r>
          </a:p>
          <a:p>
            <a:r>
              <a:rPr lang="en-US" altLang="en-US" sz="2800" dirty="0"/>
              <a:t>Sometimes people end up taking </a:t>
            </a:r>
            <a:r>
              <a:rPr lang="en-US" altLang="en-US" sz="2800" b="1" dirty="0"/>
              <a:t>multiple medications to offset the side effects caused by another </a:t>
            </a:r>
            <a:r>
              <a:rPr lang="en-US" altLang="en-US" sz="2800" dirty="0"/>
              <a:t>(like insomnia)</a:t>
            </a:r>
          </a:p>
        </p:txBody>
      </p:sp>
      <p:pic>
        <p:nvPicPr>
          <p:cNvPr id="2" name="Picture 1"/>
          <p:cNvPicPr>
            <a:picLocks noChangeAspect="1"/>
          </p:cNvPicPr>
          <p:nvPr/>
        </p:nvPicPr>
        <p:blipFill>
          <a:blip r:embed="rId2"/>
          <a:stretch>
            <a:fillRect/>
          </a:stretch>
        </p:blipFill>
        <p:spPr>
          <a:xfrm>
            <a:off x="3665980" y="4649274"/>
            <a:ext cx="3365885" cy="1930824"/>
          </a:xfrm>
          <a:prstGeom prst="rect">
            <a:avLst/>
          </a:prstGeom>
        </p:spPr>
      </p:pic>
    </p:spTree>
    <p:extLst>
      <p:ext uri="{BB962C8B-B14F-4D97-AF65-F5344CB8AC3E}">
        <p14:creationId xmlns:p14="http://schemas.microsoft.com/office/powerpoint/2010/main" val="37886420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901521" y="274639"/>
            <a:ext cx="9602967" cy="612775"/>
          </a:xfrm>
        </p:spPr>
        <p:txBody>
          <a:bodyPr>
            <a:normAutofit fontScale="90000"/>
          </a:bodyPr>
          <a:lstStyle/>
          <a:p>
            <a:r>
              <a:rPr lang="en-US" altLang="en-US" smtClean="0"/>
              <a:t>Why do some people stop taking their meds?</a:t>
            </a:r>
          </a:p>
        </p:txBody>
      </p:sp>
      <p:sp>
        <p:nvSpPr>
          <p:cNvPr id="52227" name="Content Placeholder 2"/>
          <p:cNvSpPr>
            <a:spLocks noGrp="1"/>
          </p:cNvSpPr>
          <p:nvPr>
            <p:ph idx="1"/>
          </p:nvPr>
        </p:nvSpPr>
        <p:spPr>
          <a:xfrm>
            <a:off x="231820" y="887415"/>
            <a:ext cx="9978980" cy="5809600"/>
          </a:xfrm>
        </p:spPr>
        <p:txBody>
          <a:bodyPr>
            <a:normAutofit/>
          </a:bodyPr>
          <a:lstStyle/>
          <a:p>
            <a:r>
              <a:rPr lang="en-US" altLang="en-US" sz="2800" dirty="0"/>
              <a:t>Some people </a:t>
            </a:r>
            <a:r>
              <a:rPr lang="en-US" altLang="en-US" sz="2800" b="1" dirty="0"/>
              <a:t>decide to stop taking their medications </a:t>
            </a:r>
            <a:r>
              <a:rPr lang="en-US" altLang="en-US" sz="2800" dirty="0"/>
              <a:t>for a variety of reasons. </a:t>
            </a:r>
            <a:r>
              <a:rPr lang="en-US" altLang="en-US" sz="2800" b="1" dirty="0"/>
              <a:t>This can be dangerous</a:t>
            </a:r>
            <a:r>
              <a:rPr lang="en-US" altLang="en-US" sz="2800" dirty="0"/>
              <a:t>.</a:t>
            </a:r>
          </a:p>
          <a:p>
            <a:r>
              <a:rPr lang="en-US" altLang="en-US" sz="2800" dirty="0"/>
              <a:t>Some people </a:t>
            </a:r>
            <a:r>
              <a:rPr lang="en-US" altLang="en-US" sz="2800" b="1" dirty="0" smtClean="0"/>
              <a:t>feel that they don’t need it anymore </a:t>
            </a:r>
            <a:r>
              <a:rPr lang="en-US" altLang="en-US" sz="2800" dirty="0" smtClean="0"/>
              <a:t>because </a:t>
            </a:r>
            <a:r>
              <a:rPr lang="en-US" altLang="en-US" sz="2800" dirty="0"/>
              <a:t>their symptoms are gone</a:t>
            </a:r>
            <a:r>
              <a:rPr lang="en-US" altLang="en-US" sz="2800" dirty="0" smtClean="0"/>
              <a:t>.</a:t>
            </a:r>
            <a:endParaRPr lang="en-US" altLang="en-US" sz="2800" dirty="0"/>
          </a:p>
          <a:p>
            <a:r>
              <a:rPr lang="en-US" altLang="en-US" sz="2800" dirty="0"/>
              <a:t>Others stop because they </a:t>
            </a:r>
            <a:r>
              <a:rPr lang="en-US" altLang="en-US" sz="2800" b="1" dirty="0"/>
              <a:t>don’t like feeling dependent on medication</a:t>
            </a:r>
            <a:r>
              <a:rPr lang="en-US" altLang="en-US" sz="2800" dirty="0"/>
              <a:t> and want to feel like their life isn’t “being controlled by the medication</a:t>
            </a:r>
            <a:r>
              <a:rPr lang="en-US" altLang="en-US" sz="2800" dirty="0" smtClean="0"/>
              <a:t>”.</a:t>
            </a:r>
            <a:endParaRPr lang="en-US" altLang="en-US" sz="2800" dirty="0"/>
          </a:p>
        </p:txBody>
      </p:sp>
      <p:pic>
        <p:nvPicPr>
          <p:cNvPr id="2" name="Picture 1"/>
          <p:cNvPicPr>
            <a:picLocks noChangeAspect="1"/>
          </p:cNvPicPr>
          <p:nvPr/>
        </p:nvPicPr>
        <p:blipFill>
          <a:blip r:embed="rId2"/>
          <a:stretch>
            <a:fillRect/>
          </a:stretch>
        </p:blipFill>
        <p:spPr>
          <a:xfrm>
            <a:off x="5816622" y="4231715"/>
            <a:ext cx="3340257" cy="2323631"/>
          </a:xfrm>
          <a:prstGeom prst="rect">
            <a:avLst/>
          </a:prstGeom>
        </p:spPr>
      </p:pic>
    </p:spTree>
    <p:extLst>
      <p:ext uri="{BB962C8B-B14F-4D97-AF65-F5344CB8AC3E}">
        <p14:creationId xmlns:p14="http://schemas.microsoft.com/office/powerpoint/2010/main" val="836730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7425" y="837127"/>
            <a:ext cx="9307651" cy="5204235"/>
          </a:xfrm>
        </p:spPr>
        <p:txBody>
          <a:bodyPr>
            <a:normAutofit/>
          </a:bodyPr>
          <a:lstStyle/>
          <a:p>
            <a:r>
              <a:rPr lang="en-US" altLang="en-US" sz="2800" dirty="0"/>
              <a:t>Still others stop because they feel that the </a:t>
            </a:r>
            <a:r>
              <a:rPr lang="en-US" altLang="en-US" sz="2800" b="1" dirty="0"/>
              <a:t>medications make them feel like they’re “living in a fog,” </a:t>
            </a:r>
            <a:r>
              <a:rPr lang="en-US" altLang="en-US" sz="2800" dirty="0"/>
              <a:t>or that all their emotions lack any sort of depth. </a:t>
            </a:r>
          </a:p>
          <a:p>
            <a:r>
              <a:rPr lang="en-US" altLang="en-US" sz="2800" b="1" i="1" dirty="0"/>
              <a:t>Whatever the reason, it is important that you talk to your doctor before discontinuing any medication</a:t>
            </a:r>
            <a:r>
              <a:rPr lang="en-US" altLang="en-US" sz="2800" dirty="0"/>
              <a:t>.</a:t>
            </a:r>
          </a:p>
          <a:p>
            <a:pPr marL="0" indent="0">
              <a:buNone/>
            </a:pPr>
            <a:endParaRPr lang="en-US" sz="2800" dirty="0"/>
          </a:p>
        </p:txBody>
      </p:sp>
      <p:pic>
        <p:nvPicPr>
          <p:cNvPr id="4" name="Picture 3"/>
          <p:cNvPicPr>
            <a:picLocks noChangeAspect="1"/>
          </p:cNvPicPr>
          <p:nvPr/>
        </p:nvPicPr>
        <p:blipFill>
          <a:blip r:embed="rId2"/>
          <a:stretch>
            <a:fillRect/>
          </a:stretch>
        </p:blipFill>
        <p:spPr>
          <a:xfrm>
            <a:off x="3904105" y="4018811"/>
            <a:ext cx="2780030" cy="2575172"/>
          </a:xfrm>
          <a:prstGeom prst="rect">
            <a:avLst/>
          </a:prstGeom>
        </p:spPr>
      </p:pic>
    </p:spTree>
    <p:extLst>
      <p:ext uri="{BB962C8B-B14F-4D97-AF65-F5344CB8AC3E}">
        <p14:creationId xmlns:p14="http://schemas.microsoft.com/office/powerpoint/2010/main" val="387803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0"/>
            <a:ext cx="8229600" cy="1143000"/>
          </a:xfrm>
        </p:spPr>
        <p:txBody>
          <a:bodyPr/>
          <a:lstStyle/>
          <a:p>
            <a:r>
              <a:rPr lang="en-US" altLang="en-US" smtClean="0"/>
              <a:t>Treatment</a:t>
            </a:r>
          </a:p>
        </p:txBody>
      </p:sp>
      <p:sp>
        <p:nvSpPr>
          <p:cNvPr id="9219" name="Content Placeholder 2"/>
          <p:cNvSpPr>
            <a:spLocks noGrp="1"/>
          </p:cNvSpPr>
          <p:nvPr>
            <p:ph idx="1"/>
          </p:nvPr>
        </p:nvSpPr>
        <p:spPr>
          <a:xfrm>
            <a:off x="270456" y="1143001"/>
            <a:ext cx="9940344" cy="4983163"/>
          </a:xfrm>
        </p:spPr>
        <p:txBody>
          <a:bodyPr>
            <a:normAutofit/>
          </a:bodyPr>
          <a:lstStyle/>
          <a:p>
            <a:r>
              <a:rPr lang="en-US" altLang="en-US" sz="2800" dirty="0"/>
              <a:t>Both </a:t>
            </a:r>
            <a:r>
              <a:rPr lang="en-US" altLang="en-US" sz="2800" b="1" dirty="0"/>
              <a:t>antidepressant</a:t>
            </a:r>
            <a:r>
              <a:rPr lang="en-US" altLang="en-US" sz="2800" dirty="0"/>
              <a:t> medication and </a:t>
            </a:r>
            <a:r>
              <a:rPr lang="en-US" altLang="en-US" sz="2800" b="1" dirty="0"/>
              <a:t>psychotherapy</a:t>
            </a:r>
            <a:r>
              <a:rPr lang="en-US" altLang="en-US" sz="2800" dirty="0"/>
              <a:t> are effective in treating dysthymia. </a:t>
            </a:r>
          </a:p>
          <a:p>
            <a:r>
              <a:rPr lang="en-US" altLang="en-US" sz="2800" b="1" dirty="0"/>
              <a:t>Medications</a:t>
            </a:r>
            <a:r>
              <a:rPr lang="en-US" altLang="en-US" sz="2800" dirty="0"/>
              <a:t> usually are used to try to </a:t>
            </a:r>
            <a:r>
              <a:rPr lang="en-US" altLang="en-US" sz="2800" b="1" dirty="0"/>
              <a:t>help lift the person’s energy levels</a:t>
            </a:r>
            <a:r>
              <a:rPr lang="en-US" altLang="en-US" sz="2800" dirty="0"/>
              <a:t>, while </a:t>
            </a:r>
            <a:r>
              <a:rPr lang="en-US" altLang="en-US" sz="2800" b="1" dirty="0"/>
              <a:t>psychotherapy</a:t>
            </a:r>
            <a:r>
              <a:rPr lang="en-US" altLang="en-US" sz="2800" dirty="0"/>
              <a:t> helps to find ways the individual </a:t>
            </a:r>
            <a:r>
              <a:rPr lang="en-US" altLang="en-US" sz="2800" b="1" dirty="0"/>
              <a:t>can better cope </a:t>
            </a:r>
            <a:r>
              <a:rPr lang="en-US" altLang="en-US" sz="2800" dirty="0"/>
              <a:t>with and improve his or her life. </a:t>
            </a:r>
          </a:p>
        </p:txBody>
      </p:sp>
      <p:pic>
        <p:nvPicPr>
          <p:cNvPr id="2" name="Picture 1"/>
          <p:cNvPicPr>
            <a:picLocks noChangeAspect="1"/>
          </p:cNvPicPr>
          <p:nvPr/>
        </p:nvPicPr>
        <p:blipFill>
          <a:blip r:embed="rId2"/>
          <a:stretch>
            <a:fillRect/>
          </a:stretch>
        </p:blipFill>
        <p:spPr>
          <a:xfrm>
            <a:off x="3831263" y="3687764"/>
            <a:ext cx="2672568" cy="3073644"/>
          </a:xfrm>
          <a:prstGeom prst="rect">
            <a:avLst/>
          </a:prstGeom>
        </p:spPr>
      </p:pic>
    </p:spTree>
    <p:extLst>
      <p:ext uri="{BB962C8B-B14F-4D97-AF65-F5344CB8AC3E}">
        <p14:creationId xmlns:p14="http://schemas.microsoft.com/office/powerpoint/2010/main" val="2249431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Psychotherapy</a:t>
            </a:r>
          </a:p>
        </p:txBody>
      </p:sp>
      <p:sp>
        <p:nvSpPr>
          <p:cNvPr id="53251" name="Content Placeholder 2"/>
          <p:cNvSpPr>
            <a:spLocks noGrp="1"/>
          </p:cNvSpPr>
          <p:nvPr>
            <p:ph idx="1"/>
          </p:nvPr>
        </p:nvSpPr>
        <p:spPr>
          <a:xfrm>
            <a:off x="334851" y="1308539"/>
            <a:ext cx="9875949" cy="4817626"/>
          </a:xfrm>
        </p:spPr>
        <p:txBody>
          <a:bodyPr/>
          <a:lstStyle/>
          <a:p>
            <a:r>
              <a:rPr lang="en-US" altLang="en-US" sz="2800" dirty="0"/>
              <a:t>Psychotherapy is a </a:t>
            </a:r>
            <a:r>
              <a:rPr lang="en-US" altLang="en-US" sz="2800" b="1" i="1" dirty="0"/>
              <a:t>crucial component </a:t>
            </a:r>
            <a:r>
              <a:rPr lang="en-US" altLang="en-US" sz="2800" dirty="0"/>
              <a:t>of long-term bipolar disorder management. </a:t>
            </a:r>
            <a:r>
              <a:rPr lang="en-US" altLang="en-US" sz="2800" b="1" i="1" dirty="0"/>
              <a:t>Even when your mood swings are under control</a:t>
            </a:r>
            <a:r>
              <a:rPr lang="en-US" altLang="en-US" sz="2800" dirty="0"/>
              <a:t>, it’s still important to stay in treatment.</a:t>
            </a:r>
          </a:p>
          <a:p>
            <a:r>
              <a:rPr lang="en-US" altLang="en-US" sz="2800" dirty="0"/>
              <a:t>Several different therapeutic methods have proven to be effective in treating bipolar disorder, with the most common being </a:t>
            </a:r>
            <a:r>
              <a:rPr lang="en-US" altLang="en-US" sz="2800" b="1" dirty="0"/>
              <a:t>cognitive behavioral therapy </a:t>
            </a:r>
            <a:r>
              <a:rPr lang="en-US" altLang="en-US" sz="2800" dirty="0"/>
              <a:t>or </a:t>
            </a:r>
            <a:r>
              <a:rPr lang="en-US" altLang="en-US" sz="2800" b="1" dirty="0"/>
              <a:t>CBT</a:t>
            </a:r>
            <a:r>
              <a:rPr lang="en-US" altLang="en-US" sz="2800" dirty="0"/>
              <a:t>.</a:t>
            </a:r>
          </a:p>
          <a:p>
            <a:pPr marL="0" indent="0">
              <a:buNone/>
            </a:pPr>
            <a:endParaRPr lang="en-US" altLang="en-US" sz="2800" dirty="0"/>
          </a:p>
        </p:txBody>
      </p:sp>
      <p:pic>
        <p:nvPicPr>
          <p:cNvPr id="2" name="Picture 1"/>
          <p:cNvPicPr>
            <a:picLocks noChangeAspect="1"/>
          </p:cNvPicPr>
          <p:nvPr/>
        </p:nvPicPr>
        <p:blipFill>
          <a:blip r:embed="rId2"/>
          <a:stretch>
            <a:fillRect/>
          </a:stretch>
        </p:blipFill>
        <p:spPr>
          <a:xfrm>
            <a:off x="3320194" y="4713265"/>
            <a:ext cx="3310948" cy="2144735"/>
          </a:xfrm>
          <a:prstGeom prst="rect">
            <a:avLst/>
          </a:prstGeom>
        </p:spPr>
      </p:pic>
    </p:spTree>
    <p:extLst>
      <p:ext uri="{BB962C8B-B14F-4D97-AF65-F5344CB8AC3E}">
        <p14:creationId xmlns:p14="http://schemas.microsoft.com/office/powerpoint/2010/main" val="17697364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Cognitive Behavioral Therapy </a:t>
            </a:r>
          </a:p>
        </p:txBody>
      </p:sp>
      <p:sp>
        <p:nvSpPr>
          <p:cNvPr id="54275" name="Content Placeholder 2"/>
          <p:cNvSpPr>
            <a:spLocks noGrp="1"/>
          </p:cNvSpPr>
          <p:nvPr>
            <p:ph idx="1"/>
          </p:nvPr>
        </p:nvSpPr>
        <p:spPr>
          <a:xfrm>
            <a:off x="476518" y="1600201"/>
            <a:ext cx="9734282" cy="4525963"/>
          </a:xfrm>
        </p:spPr>
        <p:txBody>
          <a:bodyPr/>
          <a:lstStyle/>
          <a:p>
            <a:r>
              <a:rPr lang="en-US" altLang="en-US" sz="2800" b="1" i="1" dirty="0"/>
              <a:t>Cognitive behavioral therapy </a:t>
            </a:r>
            <a:r>
              <a:rPr lang="en-US" altLang="en-US" sz="2800" i="1" dirty="0"/>
              <a:t>(</a:t>
            </a:r>
            <a:r>
              <a:rPr lang="en-US" altLang="en-US" sz="2800" b="1" i="1" dirty="0"/>
              <a:t>CBT</a:t>
            </a:r>
            <a:r>
              <a:rPr lang="en-US" altLang="en-US" sz="2800" i="1" dirty="0"/>
              <a:t>)</a:t>
            </a:r>
            <a:r>
              <a:rPr lang="en-US" altLang="en-US" sz="2800" dirty="0"/>
              <a:t> helps individuals develop strategies to cope with their symptoms, </a:t>
            </a:r>
            <a:r>
              <a:rPr lang="en-US" altLang="en-US" sz="2800" b="1" i="1" dirty="0"/>
              <a:t>change negative thinking and behavior</a:t>
            </a:r>
            <a:r>
              <a:rPr lang="en-US" altLang="en-US" sz="2800" dirty="0"/>
              <a:t>, monitor their moods and predict their mood to try to prevent a relapse.</a:t>
            </a:r>
          </a:p>
          <a:p>
            <a:r>
              <a:rPr lang="en-US" altLang="en-US" sz="2800" dirty="0"/>
              <a:t>CBT is a common type of therapy used to treat many psychological disorders.</a:t>
            </a:r>
          </a:p>
          <a:p>
            <a:endParaRPr lang="en-US" altLang="en-US" sz="2800" dirty="0"/>
          </a:p>
        </p:txBody>
      </p:sp>
      <p:pic>
        <p:nvPicPr>
          <p:cNvPr id="2" name="Picture 1"/>
          <p:cNvPicPr>
            <a:picLocks noChangeAspect="1"/>
          </p:cNvPicPr>
          <p:nvPr/>
        </p:nvPicPr>
        <p:blipFill>
          <a:blip r:embed="rId2"/>
          <a:stretch>
            <a:fillRect/>
          </a:stretch>
        </p:blipFill>
        <p:spPr>
          <a:xfrm>
            <a:off x="5671126" y="4235070"/>
            <a:ext cx="3241053" cy="2217246"/>
          </a:xfrm>
          <a:prstGeom prst="rect">
            <a:avLst/>
          </a:prstGeom>
        </p:spPr>
      </p:pic>
    </p:spTree>
    <p:extLst>
      <p:ext uri="{BB962C8B-B14F-4D97-AF65-F5344CB8AC3E}">
        <p14:creationId xmlns:p14="http://schemas.microsoft.com/office/powerpoint/2010/main" val="6666344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a:t>
            </a:r>
            <a:endParaRPr lang="en-US" dirty="0"/>
          </a:p>
        </p:txBody>
      </p:sp>
      <p:sp>
        <p:nvSpPr>
          <p:cNvPr id="3" name="Content Placeholder 2"/>
          <p:cNvSpPr>
            <a:spLocks noGrp="1"/>
          </p:cNvSpPr>
          <p:nvPr>
            <p:ph idx="1"/>
          </p:nvPr>
        </p:nvSpPr>
        <p:spPr>
          <a:xfrm>
            <a:off x="677334" y="1479885"/>
            <a:ext cx="8875740" cy="4561478"/>
          </a:xfrm>
        </p:spPr>
        <p:txBody>
          <a:bodyPr>
            <a:normAutofit/>
          </a:bodyPr>
          <a:lstStyle/>
          <a:p>
            <a:r>
              <a:rPr lang="en-US" sz="2800" b="1" dirty="0"/>
              <a:t>Each year </a:t>
            </a:r>
            <a:r>
              <a:rPr lang="en-US" sz="2800" dirty="0"/>
              <a:t>more than </a:t>
            </a:r>
            <a:r>
              <a:rPr lang="en-US" sz="2800" b="1" dirty="0"/>
              <a:t>34,000</a:t>
            </a:r>
            <a:r>
              <a:rPr lang="en-US" sz="2800" dirty="0"/>
              <a:t> individuals </a:t>
            </a:r>
            <a:r>
              <a:rPr lang="en-US" sz="2800" dirty="0" smtClean="0"/>
              <a:t>in America take </a:t>
            </a:r>
            <a:r>
              <a:rPr lang="en-US" sz="2800" dirty="0"/>
              <a:t>their own life, leaving behind thousands of friends and family members to navigate the tragedy of their loss. </a:t>
            </a:r>
            <a:endParaRPr lang="en-US" sz="2800" dirty="0" smtClean="0"/>
          </a:p>
          <a:p>
            <a:r>
              <a:rPr lang="en-US" sz="2800" dirty="0" smtClean="0"/>
              <a:t>Suicide </a:t>
            </a:r>
            <a:r>
              <a:rPr lang="en-US" sz="2800" dirty="0"/>
              <a:t>is the </a:t>
            </a:r>
            <a:r>
              <a:rPr lang="en-US" sz="2800" b="1" dirty="0"/>
              <a:t>10th leading cause of death among adults </a:t>
            </a:r>
            <a:r>
              <a:rPr lang="en-US" sz="2800" dirty="0"/>
              <a:t>in the U.S. (homicide/murder is 16</a:t>
            </a:r>
            <a:r>
              <a:rPr lang="en-US" sz="2800" baseline="30000" dirty="0"/>
              <a:t>th</a:t>
            </a:r>
            <a:r>
              <a:rPr lang="en-US" sz="2800" dirty="0" smtClean="0"/>
              <a:t>) and </a:t>
            </a:r>
            <a:r>
              <a:rPr lang="en-US" sz="2800" dirty="0"/>
              <a:t>the </a:t>
            </a:r>
            <a:r>
              <a:rPr lang="en-US" sz="2800" b="1" dirty="0"/>
              <a:t>3rd leading cause of death among </a:t>
            </a:r>
            <a:r>
              <a:rPr lang="en-US" sz="2800" b="1" dirty="0" smtClean="0"/>
              <a:t>adolescents.</a:t>
            </a:r>
            <a:r>
              <a:rPr lang="en-US" sz="2800" dirty="0" smtClean="0"/>
              <a:t> (NAMI.org)</a:t>
            </a:r>
            <a:endParaRPr lang="en-US" sz="2800" dirty="0"/>
          </a:p>
        </p:txBody>
      </p:sp>
    </p:spTree>
    <p:extLst>
      <p:ext uri="{BB962C8B-B14F-4D97-AF65-F5344CB8AC3E}">
        <p14:creationId xmlns:p14="http://schemas.microsoft.com/office/powerpoint/2010/main" val="36015345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Unspoken Tragedy</a:t>
            </a:r>
            <a:endParaRPr lang="en-US" sz="4800" dirty="0"/>
          </a:p>
        </p:txBody>
      </p:sp>
      <p:sp>
        <p:nvSpPr>
          <p:cNvPr id="3" name="Content Placeholder 2"/>
          <p:cNvSpPr>
            <a:spLocks noGrp="1"/>
          </p:cNvSpPr>
          <p:nvPr>
            <p:ph idx="1"/>
          </p:nvPr>
        </p:nvSpPr>
        <p:spPr>
          <a:xfrm>
            <a:off x="394137" y="1765739"/>
            <a:ext cx="9096703" cy="4275624"/>
          </a:xfrm>
        </p:spPr>
        <p:txBody>
          <a:bodyPr>
            <a:normAutofit/>
          </a:bodyPr>
          <a:lstStyle/>
          <a:p>
            <a:r>
              <a:rPr lang="en-US" sz="2800" dirty="0" smtClean="0"/>
              <a:t>Suicide is a </a:t>
            </a:r>
            <a:r>
              <a:rPr lang="en-US" sz="2800" b="1" dirty="0" smtClean="0"/>
              <a:t>taboo</a:t>
            </a:r>
            <a:r>
              <a:rPr lang="en-US" sz="2800" dirty="0" smtClean="0"/>
              <a:t> topic in America that rarely gets spoken about despite the alarming statistics. </a:t>
            </a:r>
          </a:p>
          <a:p>
            <a:r>
              <a:rPr lang="en-US" sz="2800" dirty="0" smtClean="0"/>
              <a:t>There is much </a:t>
            </a:r>
            <a:r>
              <a:rPr lang="en-US" sz="2800" b="1" dirty="0" smtClean="0"/>
              <a:t>secrecy </a:t>
            </a:r>
            <a:r>
              <a:rPr lang="en-US" sz="2800" dirty="0" smtClean="0"/>
              <a:t>and </a:t>
            </a:r>
            <a:r>
              <a:rPr lang="en-US" sz="2800" b="1" dirty="0" smtClean="0"/>
              <a:t>shame</a:t>
            </a:r>
            <a:r>
              <a:rPr lang="en-US" sz="2800" dirty="0" smtClean="0"/>
              <a:t> surrounding suicide. Even after someone does take their own life, </a:t>
            </a:r>
            <a:r>
              <a:rPr lang="en-US" sz="2800" b="1" dirty="0" smtClean="0"/>
              <a:t>the real cause of death is often not publicly acknowledged</a:t>
            </a:r>
            <a:r>
              <a:rPr lang="en-US" sz="2800" dirty="0" smtClean="0"/>
              <a:t>.  </a:t>
            </a:r>
          </a:p>
          <a:p>
            <a:r>
              <a:rPr lang="en-US" sz="2800" dirty="0" smtClean="0"/>
              <a:t>The more we try to sweep this problem under the rug, the harder it will become to address this mental health crisis. </a:t>
            </a:r>
            <a:endParaRPr lang="en-US" sz="2800" dirty="0"/>
          </a:p>
        </p:txBody>
      </p:sp>
    </p:spTree>
    <p:extLst>
      <p:ext uri="{BB962C8B-B14F-4D97-AF65-F5344CB8AC3E}">
        <p14:creationId xmlns:p14="http://schemas.microsoft.com/office/powerpoint/2010/main" val="37498674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77334" y="609600"/>
            <a:ext cx="8596668" cy="858592"/>
          </a:xfrm>
        </p:spPr>
        <p:txBody>
          <a:bodyPr/>
          <a:lstStyle/>
          <a:p>
            <a:pPr eaLnBrk="1" hangingPunct="1"/>
            <a:r>
              <a:rPr lang="en-US" altLang="en-US" dirty="0" smtClean="0"/>
              <a:t>Suicide Statistics</a:t>
            </a:r>
          </a:p>
        </p:txBody>
      </p:sp>
      <p:sp>
        <p:nvSpPr>
          <p:cNvPr id="55299" name="Content Placeholder 2"/>
          <p:cNvSpPr>
            <a:spLocks noGrp="1"/>
          </p:cNvSpPr>
          <p:nvPr>
            <p:ph idx="1"/>
          </p:nvPr>
        </p:nvSpPr>
        <p:spPr>
          <a:xfrm>
            <a:off x="425669" y="1635617"/>
            <a:ext cx="8848333" cy="4938604"/>
          </a:xfrm>
        </p:spPr>
        <p:txBody>
          <a:bodyPr>
            <a:noAutofit/>
          </a:bodyPr>
          <a:lstStyle/>
          <a:p>
            <a:r>
              <a:rPr lang="en-US" altLang="en-US" sz="2800" dirty="0"/>
              <a:t>Someone takes their own life </a:t>
            </a:r>
            <a:r>
              <a:rPr lang="en-US" altLang="en-US" sz="2800" b="1" dirty="0"/>
              <a:t>every 12 minutes </a:t>
            </a:r>
            <a:r>
              <a:rPr lang="en-US" altLang="en-US" sz="2800" dirty="0"/>
              <a:t>in America </a:t>
            </a:r>
          </a:p>
          <a:p>
            <a:r>
              <a:rPr lang="en-US" altLang="en-US" sz="2800" dirty="0" smtClean="0"/>
              <a:t>That’s Over </a:t>
            </a:r>
            <a:r>
              <a:rPr lang="en-US" altLang="en-US" sz="2800" b="1" dirty="0"/>
              <a:t>100/day</a:t>
            </a:r>
            <a:r>
              <a:rPr lang="en-US" altLang="en-US" sz="2800" dirty="0"/>
              <a:t> </a:t>
            </a:r>
            <a:endParaRPr lang="en-US" altLang="en-US" sz="2800" dirty="0" smtClean="0"/>
          </a:p>
          <a:p>
            <a:pPr eaLnBrk="1" hangingPunct="1"/>
            <a:r>
              <a:rPr lang="en-US" altLang="en-US" sz="2800" dirty="0" smtClean="0"/>
              <a:t>And Over </a:t>
            </a:r>
            <a:r>
              <a:rPr lang="en-US" altLang="en-US" sz="2800" b="1" dirty="0" smtClean="0"/>
              <a:t>30,000/year</a:t>
            </a:r>
          </a:p>
          <a:p>
            <a:pPr eaLnBrk="1" hangingPunct="1"/>
            <a:r>
              <a:rPr lang="en-US" altLang="en-US" sz="2800" dirty="0" smtClean="0"/>
              <a:t>For every completed suicide                                        there are </a:t>
            </a:r>
            <a:r>
              <a:rPr lang="en-US" altLang="en-US" sz="2800" b="1" dirty="0" smtClean="0"/>
              <a:t>25 failed attempts</a:t>
            </a:r>
          </a:p>
          <a:p>
            <a:r>
              <a:rPr lang="en-US" altLang="en-US" sz="2800" b="1" dirty="0" smtClean="0"/>
              <a:t>Worldwide</a:t>
            </a:r>
            <a:r>
              <a:rPr lang="en-US" altLang="en-US" sz="2800" dirty="0" smtClean="0"/>
              <a:t> there are </a:t>
            </a:r>
            <a:r>
              <a:rPr lang="en-US" altLang="en-US" sz="2800" b="1" dirty="0" smtClean="0"/>
              <a:t>1 </a:t>
            </a:r>
            <a:r>
              <a:rPr lang="en-US" altLang="en-US" sz="2800" b="1" dirty="0"/>
              <a:t>million </a:t>
            </a:r>
            <a:r>
              <a:rPr lang="en-US" altLang="en-US" sz="2800" b="1" dirty="0" smtClean="0"/>
              <a:t>                             </a:t>
            </a:r>
            <a:r>
              <a:rPr lang="en-US" altLang="en-US" sz="2800" dirty="0" smtClean="0"/>
              <a:t>suicides every year</a:t>
            </a:r>
          </a:p>
          <a:p>
            <a:pPr eaLnBrk="1" hangingPunct="1"/>
            <a:endParaRPr lang="en-US" altLang="en-US" sz="2400" dirty="0" smtClean="0"/>
          </a:p>
          <a:p>
            <a:pPr eaLnBrk="1" hangingPunct="1"/>
            <a:r>
              <a:rPr lang="en-US" altLang="en-US" sz="2400" dirty="0" smtClean="0"/>
              <a:t>NAMI.org</a:t>
            </a:r>
          </a:p>
        </p:txBody>
      </p:sp>
      <p:pic>
        <p:nvPicPr>
          <p:cNvPr id="2" name="Picture 1"/>
          <p:cNvPicPr>
            <a:picLocks noChangeAspect="1"/>
          </p:cNvPicPr>
          <p:nvPr/>
        </p:nvPicPr>
        <p:blipFill>
          <a:blip r:embed="rId2"/>
          <a:stretch>
            <a:fillRect/>
          </a:stretch>
        </p:blipFill>
        <p:spPr>
          <a:xfrm>
            <a:off x="5842093" y="2381418"/>
            <a:ext cx="4072481" cy="2914141"/>
          </a:xfrm>
          <a:prstGeom prst="rect">
            <a:avLst/>
          </a:prstGeom>
        </p:spPr>
      </p:pic>
    </p:spTree>
    <p:extLst>
      <p:ext uri="{BB962C8B-B14F-4D97-AF65-F5344CB8AC3E}">
        <p14:creationId xmlns:p14="http://schemas.microsoft.com/office/powerpoint/2010/main" val="20579800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981200" y="274639"/>
            <a:ext cx="8229600" cy="46037"/>
          </a:xfrm>
        </p:spPr>
        <p:txBody>
          <a:bodyPr>
            <a:normAutofit fontScale="90000"/>
          </a:bodyPr>
          <a:lstStyle/>
          <a:p>
            <a:endParaRPr lang="en-US" altLang="en-US" smtClean="0"/>
          </a:p>
        </p:txBody>
      </p:sp>
      <p:sp>
        <p:nvSpPr>
          <p:cNvPr id="56323" name="Content Placeholder 2"/>
          <p:cNvSpPr>
            <a:spLocks noGrp="1"/>
          </p:cNvSpPr>
          <p:nvPr>
            <p:ph idx="1"/>
          </p:nvPr>
        </p:nvSpPr>
        <p:spPr>
          <a:xfrm>
            <a:off x="541421" y="1130967"/>
            <a:ext cx="9669379" cy="4995195"/>
          </a:xfrm>
        </p:spPr>
        <p:txBody>
          <a:bodyPr>
            <a:normAutofit/>
          </a:bodyPr>
          <a:lstStyle/>
          <a:p>
            <a:pPr eaLnBrk="1" hangingPunct="1"/>
            <a:r>
              <a:rPr lang="en-US" altLang="en-US" sz="2800" b="1" dirty="0" smtClean="0"/>
              <a:t>Females</a:t>
            </a:r>
            <a:r>
              <a:rPr lang="en-US" altLang="en-US" sz="2800" dirty="0" smtClean="0"/>
              <a:t> are more likely to </a:t>
            </a:r>
            <a:r>
              <a:rPr lang="en-US" altLang="en-US" sz="2800" b="1" dirty="0" smtClean="0"/>
              <a:t>attempt</a:t>
            </a:r>
          </a:p>
          <a:p>
            <a:pPr eaLnBrk="1" hangingPunct="1"/>
            <a:r>
              <a:rPr lang="en-US" altLang="en-US" sz="2800" dirty="0" smtClean="0"/>
              <a:t>However, </a:t>
            </a:r>
            <a:r>
              <a:rPr lang="en-US" altLang="en-US" sz="2800" b="1" dirty="0" smtClean="0"/>
              <a:t>Males</a:t>
            </a:r>
            <a:r>
              <a:rPr lang="en-US" altLang="en-US" sz="2800" dirty="0" smtClean="0"/>
              <a:t> are 4X more likely to </a:t>
            </a:r>
            <a:r>
              <a:rPr lang="en-US" altLang="en-US" sz="2800" b="1" dirty="0" smtClean="0"/>
              <a:t>succeed</a:t>
            </a:r>
          </a:p>
          <a:p>
            <a:pPr eaLnBrk="1" hangingPunct="1"/>
            <a:r>
              <a:rPr lang="en-US" altLang="en-US" sz="2800" b="1" dirty="0" smtClean="0"/>
              <a:t>More people die from suicide than homicide </a:t>
            </a:r>
            <a:r>
              <a:rPr lang="en-US" altLang="en-US" sz="2800" dirty="0" smtClean="0"/>
              <a:t>each year in America</a:t>
            </a:r>
          </a:p>
        </p:txBody>
      </p:sp>
      <p:pic>
        <p:nvPicPr>
          <p:cNvPr id="2" name="Picture 1"/>
          <p:cNvPicPr>
            <a:picLocks noChangeAspect="1"/>
          </p:cNvPicPr>
          <p:nvPr/>
        </p:nvPicPr>
        <p:blipFill>
          <a:blip r:embed="rId2"/>
          <a:stretch>
            <a:fillRect/>
          </a:stretch>
        </p:blipFill>
        <p:spPr>
          <a:xfrm>
            <a:off x="3044188" y="3199293"/>
            <a:ext cx="4663844" cy="3346994"/>
          </a:xfrm>
          <a:prstGeom prst="rect">
            <a:avLst/>
          </a:prstGeom>
        </p:spPr>
      </p:pic>
    </p:spTree>
    <p:extLst>
      <p:ext uri="{BB962C8B-B14F-4D97-AF65-F5344CB8AC3E}">
        <p14:creationId xmlns:p14="http://schemas.microsoft.com/office/powerpoint/2010/main" val="2256511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smtClean="0"/>
              <a:t>Warning Signs</a:t>
            </a:r>
          </a:p>
        </p:txBody>
      </p:sp>
      <p:sp>
        <p:nvSpPr>
          <p:cNvPr id="57347" name="Content Placeholder 2"/>
          <p:cNvSpPr>
            <a:spLocks noGrp="1"/>
          </p:cNvSpPr>
          <p:nvPr>
            <p:ph idx="1"/>
          </p:nvPr>
        </p:nvSpPr>
        <p:spPr>
          <a:xfrm>
            <a:off x="677334" y="2794715"/>
            <a:ext cx="8596668" cy="3928057"/>
          </a:xfrm>
        </p:spPr>
        <p:txBody>
          <a:bodyPr>
            <a:normAutofit/>
          </a:bodyPr>
          <a:lstStyle/>
          <a:p>
            <a:pPr eaLnBrk="1" hangingPunct="1">
              <a:lnSpc>
                <a:spcPct val="90000"/>
              </a:lnSpc>
            </a:pPr>
            <a:r>
              <a:rPr lang="en-US" altLang="en-US" sz="2800" dirty="0"/>
              <a:t>In addition to signs for depression:</a:t>
            </a:r>
          </a:p>
          <a:p>
            <a:pPr eaLnBrk="1" hangingPunct="1">
              <a:lnSpc>
                <a:spcPct val="90000"/>
              </a:lnSpc>
            </a:pPr>
            <a:endParaRPr lang="en-US" altLang="en-US" sz="2800" dirty="0"/>
          </a:p>
          <a:p>
            <a:pPr eaLnBrk="1" hangingPunct="1">
              <a:lnSpc>
                <a:spcPct val="90000"/>
              </a:lnSpc>
            </a:pPr>
            <a:r>
              <a:rPr lang="en-US" altLang="en-US" sz="2800" dirty="0"/>
              <a:t>Direct or indirect suicide threats</a:t>
            </a:r>
          </a:p>
          <a:p>
            <a:pPr eaLnBrk="1" hangingPunct="1">
              <a:lnSpc>
                <a:spcPct val="90000"/>
              </a:lnSpc>
            </a:pPr>
            <a:r>
              <a:rPr lang="en-US" altLang="en-US" sz="2800" dirty="0"/>
              <a:t>Talking/writing about death</a:t>
            </a:r>
          </a:p>
          <a:p>
            <a:pPr eaLnBrk="1" hangingPunct="1">
              <a:lnSpc>
                <a:spcPct val="90000"/>
              </a:lnSpc>
            </a:pPr>
            <a:r>
              <a:rPr lang="en-US" altLang="en-US" sz="2800" dirty="0"/>
              <a:t>Giving away belongings</a:t>
            </a:r>
          </a:p>
          <a:p>
            <a:pPr eaLnBrk="1" hangingPunct="1">
              <a:lnSpc>
                <a:spcPct val="90000"/>
              </a:lnSpc>
            </a:pPr>
            <a:r>
              <a:rPr lang="en-US" altLang="en-US" sz="2800" dirty="0"/>
              <a:t>Dramatic change in personality or appearance</a:t>
            </a:r>
          </a:p>
          <a:p>
            <a:pPr eaLnBrk="1" hangingPunct="1">
              <a:lnSpc>
                <a:spcPct val="90000"/>
              </a:lnSpc>
            </a:pPr>
            <a:r>
              <a:rPr lang="en-US" altLang="en-US" sz="2800" dirty="0"/>
              <a:t>Overwhelming sense of guilt, shame, or rejection</a:t>
            </a:r>
          </a:p>
        </p:txBody>
      </p:sp>
      <p:pic>
        <p:nvPicPr>
          <p:cNvPr id="2" name="Picture 1"/>
          <p:cNvPicPr>
            <a:picLocks noChangeAspect="1"/>
          </p:cNvPicPr>
          <p:nvPr/>
        </p:nvPicPr>
        <p:blipFill>
          <a:blip r:embed="rId2"/>
          <a:stretch>
            <a:fillRect/>
          </a:stretch>
        </p:blipFill>
        <p:spPr>
          <a:xfrm>
            <a:off x="5628068" y="187325"/>
            <a:ext cx="3104143" cy="2040720"/>
          </a:xfrm>
          <a:prstGeom prst="rect">
            <a:avLst/>
          </a:prstGeom>
        </p:spPr>
      </p:pic>
    </p:spTree>
    <p:extLst>
      <p:ext uri="{BB962C8B-B14F-4D97-AF65-F5344CB8AC3E}">
        <p14:creationId xmlns:p14="http://schemas.microsoft.com/office/powerpoint/2010/main" val="1739204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Myths vs. Facts</a:t>
            </a:r>
          </a:p>
        </p:txBody>
      </p:sp>
      <p:sp>
        <p:nvSpPr>
          <p:cNvPr id="58371" name="Content Placeholder 2"/>
          <p:cNvSpPr>
            <a:spLocks noGrp="1"/>
          </p:cNvSpPr>
          <p:nvPr>
            <p:ph idx="1"/>
          </p:nvPr>
        </p:nvSpPr>
        <p:spPr/>
        <p:txBody>
          <a:bodyPr/>
          <a:lstStyle/>
          <a:p>
            <a:pPr eaLnBrk="1" hangingPunct="1"/>
            <a:r>
              <a:rPr lang="en-US" altLang="en-US" sz="3200" dirty="0" smtClean="0"/>
              <a:t>Take out your </a:t>
            </a:r>
            <a:r>
              <a:rPr lang="en-US" altLang="en-US" sz="3200" b="1" i="1" dirty="0" smtClean="0"/>
              <a:t>In The Mix </a:t>
            </a:r>
            <a:r>
              <a:rPr lang="en-US" altLang="en-US" sz="3200" dirty="0" smtClean="0"/>
              <a:t>sheet</a:t>
            </a:r>
          </a:p>
          <a:p>
            <a:pPr eaLnBrk="1" hangingPunct="1">
              <a:buFont typeface="Arial" panose="020B0604020202020204" pitchFamily="34" charset="0"/>
              <a:buNone/>
            </a:pPr>
            <a:endParaRPr lang="en-US" altLang="en-US" b="1" i="1" dirty="0" smtClean="0"/>
          </a:p>
        </p:txBody>
      </p:sp>
      <p:pic>
        <p:nvPicPr>
          <p:cNvPr id="2" name="Picture 1"/>
          <p:cNvPicPr>
            <a:picLocks noChangeAspect="1"/>
          </p:cNvPicPr>
          <p:nvPr/>
        </p:nvPicPr>
        <p:blipFill>
          <a:blip r:embed="rId2"/>
          <a:stretch>
            <a:fillRect/>
          </a:stretch>
        </p:blipFill>
        <p:spPr>
          <a:xfrm>
            <a:off x="2908608" y="3563416"/>
            <a:ext cx="4134119" cy="2864312"/>
          </a:xfrm>
          <a:prstGeom prst="rect">
            <a:avLst/>
          </a:prstGeom>
        </p:spPr>
      </p:pic>
    </p:spTree>
    <p:extLst>
      <p:ext uri="{BB962C8B-B14F-4D97-AF65-F5344CB8AC3E}">
        <p14:creationId xmlns:p14="http://schemas.microsoft.com/office/powerpoint/2010/main" val="1410080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smtClean="0"/>
              <a:t>How to Help</a:t>
            </a:r>
          </a:p>
        </p:txBody>
      </p:sp>
      <p:sp>
        <p:nvSpPr>
          <p:cNvPr id="59395" name="Content Placeholder 2"/>
          <p:cNvSpPr>
            <a:spLocks noGrp="1"/>
          </p:cNvSpPr>
          <p:nvPr>
            <p:ph idx="1"/>
          </p:nvPr>
        </p:nvSpPr>
        <p:spPr>
          <a:xfrm>
            <a:off x="257577" y="2160589"/>
            <a:ext cx="9016425" cy="3880773"/>
          </a:xfrm>
        </p:spPr>
        <p:txBody>
          <a:bodyPr>
            <a:normAutofit/>
          </a:bodyPr>
          <a:lstStyle/>
          <a:p>
            <a:pPr eaLnBrk="1" hangingPunct="1"/>
            <a:r>
              <a:rPr lang="en-US" altLang="en-US" sz="2800" dirty="0" smtClean="0"/>
              <a:t>Listen</a:t>
            </a:r>
          </a:p>
          <a:p>
            <a:pPr eaLnBrk="1" hangingPunct="1"/>
            <a:r>
              <a:rPr lang="en-US" altLang="en-US" sz="2800" dirty="0" smtClean="0"/>
              <a:t>Pay Attention</a:t>
            </a:r>
          </a:p>
          <a:p>
            <a:pPr eaLnBrk="1" hangingPunct="1"/>
            <a:r>
              <a:rPr lang="en-US" altLang="en-US" sz="2800" dirty="0" smtClean="0"/>
              <a:t>Be straightforward</a:t>
            </a:r>
          </a:p>
          <a:p>
            <a:pPr eaLnBrk="1" hangingPunct="1"/>
            <a:r>
              <a:rPr lang="en-US" altLang="en-US" sz="2800" dirty="0" smtClean="0"/>
              <a:t>Suggest they seek help</a:t>
            </a:r>
          </a:p>
          <a:p>
            <a:pPr eaLnBrk="1" hangingPunct="1"/>
            <a:r>
              <a:rPr lang="en-US" altLang="en-US" sz="2800" dirty="0" smtClean="0"/>
              <a:t>Don’t agree to keep confidence</a:t>
            </a:r>
          </a:p>
        </p:txBody>
      </p:sp>
      <p:pic>
        <p:nvPicPr>
          <p:cNvPr id="2" name="Picture 1"/>
          <p:cNvPicPr>
            <a:picLocks noChangeAspect="1"/>
          </p:cNvPicPr>
          <p:nvPr/>
        </p:nvPicPr>
        <p:blipFill>
          <a:blip r:embed="rId2"/>
          <a:stretch>
            <a:fillRect/>
          </a:stretch>
        </p:blipFill>
        <p:spPr>
          <a:xfrm>
            <a:off x="5513706" y="609600"/>
            <a:ext cx="3760296" cy="2310461"/>
          </a:xfrm>
          <a:prstGeom prst="rect">
            <a:avLst/>
          </a:prstGeom>
        </p:spPr>
      </p:pic>
      <p:pic>
        <p:nvPicPr>
          <p:cNvPr id="3" name="Picture 2"/>
          <p:cNvPicPr>
            <a:picLocks noChangeAspect="1"/>
          </p:cNvPicPr>
          <p:nvPr/>
        </p:nvPicPr>
        <p:blipFill>
          <a:blip r:embed="rId3"/>
          <a:stretch>
            <a:fillRect/>
          </a:stretch>
        </p:blipFill>
        <p:spPr>
          <a:xfrm>
            <a:off x="6616486" y="3204785"/>
            <a:ext cx="2128269" cy="2384646"/>
          </a:xfrm>
          <a:prstGeom prst="rect">
            <a:avLst/>
          </a:prstGeom>
        </p:spPr>
      </p:pic>
    </p:spTree>
    <p:extLst>
      <p:ext uri="{BB962C8B-B14F-4D97-AF65-F5344CB8AC3E}">
        <p14:creationId xmlns:p14="http://schemas.microsoft.com/office/powerpoint/2010/main" val="3953938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smtClean="0"/>
              <a:t>What </a:t>
            </a:r>
            <a:r>
              <a:rPr lang="en-US" altLang="en-US" i="1" smtClean="0"/>
              <a:t>NOT </a:t>
            </a:r>
            <a:r>
              <a:rPr lang="en-US" altLang="en-US" smtClean="0"/>
              <a:t>to say</a:t>
            </a:r>
          </a:p>
        </p:txBody>
      </p:sp>
      <p:sp>
        <p:nvSpPr>
          <p:cNvPr id="60419" name="Content Placeholder 2"/>
          <p:cNvSpPr>
            <a:spLocks noGrp="1"/>
          </p:cNvSpPr>
          <p:nvPr>
            <p:ph idx="1"/>
          </p:nvPr>
        </p:nvSpPr>
        <p:spPr>
          <a:xfrm>
            <a:off x="244699" y="2160589"/>
            <a:ext cx="9029303" cy="3880773"/>
          </a:xfrm>
        </p:spPr>
        <p:txBody>
          <a:bodyPr>
            <a:normAutofit lnSpcReduction="10000"/>
          </a:bodyPr>
          <a:lstStyle/>
          <a:p>
            <a:pPr eaLnBrk="1" hangingPunct="1"/>
            <a:r>
              <a:rPr lang="en-US" altLang="en-US" sz="2800" dirty="0" smtClean="0"/>
              <a:t>Don’t lecture</a:t>
            </a:r>
          </a:p>
          <a:p>
            <a:pPr eaLnBrk="1" hangingPunct="1"/>
            <a:r>
              <a:rPr lang="en-US" altLang="en-US" sz="2800" dirty="0" smtClean="0"/>
              <a:t>Don’t criticize</a:t>
            </a:r>
          </a:p>
          <a:p>
            <a:pPr eaLnBrk="1" hangingPunct="1"/>
            <a:r>
              <a:rPr lang="en-US" altLang="en-US" sz="2800" dirty="0" smtClean="0"/>
              <a:t>Don’t interrogate</a:t>
            </a:r>
          </a:p>
          <a:p>
            <a:pPr eaLnBrk="1" hangingPunct="1"/>
            <a:r>
              <a:rPr lang="en-US" altLang="en-US" sz="2800" dirty="0" smtClean="0"/>
              <a:t>Don’t minimize the situation</a:t>
            </a:r>
          </a:p>
          <a:p>
            <a:pPr eaLnBrk="1" hangingPunct="1"/>
            <a:r>
              <a:rPr lang="en-US" altLang="en-US" sz="2800" dirty="0" smtClean="0"/>
              <a:t>Don’t say things like “Cheer up”, “It will be okay”, “What do you have to be depressed about” or “I know how you feel”</a:t>
            </a:r>
          </a:p>
          <a:p>
            <a:pPr eaLnBrk="1" hangingPunct="1">
              <a:buFont typeface="Arial" panose="020B0604020202020204" pitchFamily="34" charset="0"/>
              <a:buNone/>
            </a:pPr>
            <a:r>
              <a:rPr lang="en-US" altLang="en-US" sz="2800" dirty="0" smtClean="0"/>
              <a:t>	</a:t>
            </a:r>
          </a:p>
        </p:txBody>
      </p:sp>
      <p:pic>
        <p:nvPicPr>
          <p:cNvPr id="2" name="Picture 1"/>
          <p:cNvPicPr>
            <a:picLocks noChangeAspect="1"/>
          </p:cNvPicPr>
          <p:nvPr/>
        </p:nvPicPr>
        <p:blipFill>
          <a:blip r:embed="rId2"/>
          <a:stretch>
            <a:fillRect/>
          </a:stretch>
        </p:blipFill>
        <p:spPr>
          <a:xfrm>
            <a:off x="5625048" y="425003"/>
            <a:ext cx="3557588" cy="2063930"/>
          </a:xfrm>
          <a:prstGeom prst="rect">
            <a:avLst/>
          </a:prstGeom>
        </p:spPr>
      </p:pic>
    </p:spTree>
    <p:extLst>
      <p:ext uri="{BB962C8B-B14F-4D97-AF65-F5344CB8AC3E}">
        <p14:creationId xmlns:p14="http://schemas.microsoft.com/office/powerpoint/2010/main" val="3385382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Therapy</a:t>
            </a:r>
            <a:endParaRPr lang="en-US" dirty="0"/>
          </a:p>
        </p:txBody>
      </p:sp>
      <p:sp>
        <p:nvSpPr>
          <p:cNvPr id="3" name="Content Placeholder 2"/>
          <p:cNvSpPr>
            <a:spLocks noGrp="1"/>
          </p:cNvSpPr>
          <p:nvPr>
            <p:ph idx="1"/>
          </p:nvPr>
        </p:nvSpPr>
        <p:spPr>
          <a:xfrm>
            <a:off x="677334" y="1378039"/>
            <a:ext cx="8596668" cy="4663323"/>
          </a:xfrm>
        </p:spPr>
        <p:txBody>
          <a:bodyPr>
            <a:normAutofit/>
          </a:bodyPr>
          <a:lstStyle/>
          <a:p>
            <a:r>
              <a:rPr lang="en-US" altLang="en-US" sz="2800" dirty="0"/>
              <a:t>Psychotherapy can be challenging, however, as the </a:t>
            </a:r>
            <a:r>
              <a:rPr lang="en-US" altLang="en-US" sz="2800" b="1" dirty="0"/>
              <a:t>individual often is not motivated to make changes</a:t>
            </a:r>
            <a:r>
              <a:rPr lang="en-US" altLang="en-US" sz="2800" dirty="0"/>
              <a:t>.</a:t>
            </a:r>
          </a:p>
          <a:p>
            <a:r>
              <a:rPr lang="en-US" altLang="en-US" sz="2800" dirty="0"/>
              <a:t>Enlisting the person’s </a:t>
            </a:r>
            <a:r>
              <a:rPr lang="en-US" altLang="en-US" sz="2800" b="1" dirty="0"/>
              <a:t>support system</a:t>
            </a:r>
            <a:r>
              <a:rPr lang="en-US" altLang="en-US" sz="2800" dirty="0"/>
              <a:t>, such as family or friends, </a:t>
            </a:r>
            <a:r>
              <a:rPr lang="en-US" altLang="en-US" sz="2800" b="1" dirty="0"/>
              <a:t>can be beneficial </a:t>
            </a:r>
            <a:r>
              <a:rPr lang="en-US" altLang="en-US" sz="2800" dirty="0"/>
              <a:t>in treatment.</a:t>
            </a:r>
          </a:p>
          <a:p>
            <a:endParaRPr lang="en-US" sz="2800" dirty="0"/>
          </a:p>
        </p:txBody>
      </p:sp>
      <p:pic>
        <p:nvPicPr>
          <p:cNvPr id="4" name="Picture 3"/>
          <p:cNvPicPr>
            <a:picLocks noChangeAspect="1"/>
          </p:cNvPicPr>
          <p:nvPr/>
        </p:nvPicPr>
        <p:blipFill>
          <a:blip r:embed="rId2"/>
          <a:stretch>
            <a:fillRect/>
          </a:stretch>
        </p:blipFill>
        <p:spPr>
          <a:xfrm>
            <a:off x="2531368" y="4418326"/>
            <a:ext cx="4642163" cy="1879444"/>
          </a:xfrm>
          <a:prstGeom prst="rect">
            <a:avLst/>
          </a:prstGeom>
        </p:spPr>
      </p:pic>
    </p:spTree>
    <p:extLst>
      <p:ext uri="{BB962C8B-B14F-4D97-AF65-F5344CB8AC3E}">
        <p14:creationId xmlns:p14="http://schemas.microsoft.com/office/powerpoint/2010/main" val="37289589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Sources</a:t>
            </a:r>
          </a:p>
        </p:txBody>
      </p:sp>
      <p:sp>
        <p:nvSpPr>
          <p:cNvPr id="61443" name="Content Placeholder 2"/>
          <p:cNvSpPr>
            <a:spLocks noGrp="1"/>
          </p:cNvSpPr>
          <p:nvPr>
            <p:ph idx="1"/>
          </p:nvPr>
        </p:nvSpPr>
        <p:spPr>
          <a:xfrm>
            <a:off x="677334" y="4461641"/>
            <a:ext cx="8596668" cy="2396359"/>
          </a:xfrm>
        </p:spPr>
        <p:txBody>
          <a:bodyPr>
            <a:normAutofit/>
          </a:bodyPr>
          <a:lstStyle/>
          <a:p>
            <a:r>
              <a:rPr lang="en-US" altLang="en-US" sz="2800" dirty="0" smtClean="0"/>
              <a:t>MayoClinic.org</a:t>
            </a:r>
          </a:p>
          <a:p>
            <a:r>
              <a:rPr lang="en-US" altLang="en-US" sz="2800" dirty="0" smtClean="0"/>
              <a:t>PsychCentral.com</a:t>
            </a:r>
          </a:p>
          <a:p>
            <a:r>
              <a:rPr lang="en-US" altLang="en-US" sz="2800" dirty="0" smtClean="0"/>
              <a:t>Healthyplace.com</a:t>
            </a:r>
          </a:p>
          <a:p>
            <a:r>
              <a:rPr lang="en-US" altLang="en-US" sz="2800" dirty="0" smtClean="0"/>
              <a:t>NAMI.org</a:t>
            </a:r>
          </a:p>
        </p:txBody>
      </p:sp>
      <p:pic>
        <p:nvPicPr>
          <p:cNvPr id="2" name="Picture 1"/>
          <p:cNvPicPr>
            <a:picLocks noChangeAspect="1"/>
          </p:cNvPicPr>
          <p:nvPr/>
        </p:nvPicPr>
        <p:blipFill>
          <a:blip r:embed="rId2"/>
          <a:stretch>
            <a:fillRect/>
          </a:stretch>
        </p:blipFill>
        <p:spPr>
          <a:xfrm>
            <a:off x="3003730" y="1698140"/>
            <a:ext cx="5205116" cy="2359883"/>
          </a:xfrm>
          <a:prstGeom prst="rect">
            <a:avLst/>
          </a:prstGeom>
        </p:spPr>
      </p:pic>
    </p:spTree>
    <p:extLst>
      <p:ext uri="{BB962C8B-B14F-4D97-AF65-F5344CB8AC3E}">
        <p14:creationId xmlns:p14="http://schemas.microsoft.com/office/powerpoint/2010/main" val="3363666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4000"/>
              <a:t>SAD – Seasonal Affective Disorder</a:t>
            </a:r>
            <a:br>
              <a:rPr lang="en-US" altLang="en-US" sz="4000"/>
            </a:br>
            <a:endParaRPr lang="en-US" altLang="en-US" sz="4000"/>
          </a:p>
        </p:txBody>
      </p:sp>
      <p:sp>
        <p:nvSpPr>
          <p:cNvPr id="10243" name="Content Placeholder 2"/>
          <p:cNvSpPr>
            <a:spLocks noGrp="1"/>
          </p:cNvSpPr>
          <p:nvPr>
            <p:ph idx="1"/>
          </p:nvPr>
        </p:nvSpPr>
        <p:spPr>
          <a:xfrm>
            <a:off x="218941" y="1352281"/>
            <a:ext cx="9991859" cy="4773881"/>
          </a:xfrm>
        </p:spPr>
        <p:txBody>
          <a:bodyPr/>
          <a:lstStyle/>
          <a:p>
            <a:r>
              <a:rPr lang="en-US" altLang="en-US" sz="2800" dirty="0" smtClean="0"/>
              <a:t>Seasonal Affective Disorder (SAD) is </a:t>
            </a:r>
            <a:r>
              <a:rPr lang="en-US" altLang="en-US" sz="2800" b="1" dirty="0" smtClean="0"/>
              <a:t>a type of depression that typically occurs in the fall and winter, when days are shorter and provide less sunlight.</a:t>
            </a:r>
          </a:p>
          <a:p>
            <a:r>
              <a:rPr lang="en-US" altLang="en-US" sz="2800" dirty="0" smtClean="0"/>
              <a:t>Depressive symptoms begin in the fall or winter and </a:t>
            </a:r>
            <a:r>
              <a:rPr lang="en-US" altLang="en-US" sz="2800" b="1" dirty="0" smtClean="0"/>
              <a:t>persist until the spring</a:t>
            </a:r>
            <a:r>
              <a:rPr lang="en-US" altLang="en-US" b="1" dirty="0" smtClean="0"/>
              <a:t>.</a:t>
            </a:r>
          </a:p>
        </p:txBody>
      </p:sp>
      <p:pic>
        <p:nvPicPr>
          <p:cNvPr id="102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8483" y="3823301"/>
            <a:ext cx="5139558" cy="303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760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1431</TotalTime>
  <Words>3359</Words>
  <Application>Microsoft Office PowerPoint</Application>
  <PresentationFormat>Widescreen</PresentationFormat>
  <Paragraphs>301</Paragraphs>
  <Slides>80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Trebuchet MS</vt:lpstr>
      <vt:lpstr>Wingdings 3</vt:lpstr>
      <vt:lpstr>Facet</vt:lpstr>
      <vt:lpstr>Bipolar Disorder</vt:lpstr>
      <vt:lpstr>Other Mood Disorders</vt:lpstr>
      <vt:lpstr>Persistent Depressive Disorder (formerly called Dysthymia or Chronic Depression)</vt:lpstr>
      <vt:lpstr>Symptoms</vt:lpstr>
      <vt:lpstr>Diminished Quality of Life</vt:lpstr>
      <vt:lpstr>Double Depression?</vt:lpstr>
      <vt:lpstr>Treatment</vt:lpstr>
      <vt:lpstr>Therapy</vt:lpstr>
      <vt:lpstr>SAD – Seasonal Affective Disorder </vt:lpstr>
      <vt:lpstr>Symptoms</vt:lpstr>
      <vt:lpstr>PowerPoint Presentation</vt:lpstr>
      <vt:lpstr>Who is at greatest risk?</vt:lpstr>
      <vt:lpstr>PowerPoint Presentation</vt:lpstr>
      <vt:lpstr>Treatment</vt:lpstr>
      <vt:lpstr>PowerPoint Presentation</vt:lpstr>
      <vt:lpstr>New Moms</vt:lpstr>
      <vt:lpstr>Shouldn’t I be happy?</vt:lpstr>
      <vt:lpstr>Baby Blues</vt:lpstr>
      <vt:lpstr>Postpartum Depression</vt:lpstr>
      <vt:lpstr>There’s Help</vt:lpstr>
      <vt:lpstr>Postpartum Baby Blues Symptoms</vt:lpstr>
      <vt:lpstr>Postpartum Depression Symptoms</vt:lpstr>
      <vt:lpstr>PowerPoint Presentation</vt:lpstr>
      <vt:lpstr>PowerPoint Presentation</vt:lpstr>
      <vt:lpstr>PowerPoint Presentation</vt:lpstr>
      <vt:lpstr>Postpartum Psychosis</vt:lpstr>
      <vt:lpstr>When to See a Doctor</vt:lpstr>
      <vt:lpstr>PowerPoint Presentation</vt:lpstr>
      <vt:lpstr>Helping a Friend or Loved One</vt:lpstr>
      <vt:lpstr>Causes</vt:lpstr>
      <vt:lpstr>PowerPoint Presentation</vt:lpstr>
      <vt:lpstr>Who is at greatest Risk?</vt:lpstr>
      <vt:lpstr>PowerPoint Presentation</vt:lpstr>
      <vt:lpstr>Additional Risk Factors</vt:lpstr>
      <vt:lpstr>What happens if it’s left untreated?</vt:lpstr>
      <vt:lpstr>Effects on other Members of the Family</vt:lpstr>
      <vt:lpstr>PowerPoint Presentation</vt:lpstr>
      <vt:lpstr>Treatment</vt:lpstr>
      <vt:lpstr>Treatment for Postpartum Depression</vt:lpstr>
      <vt:lpstr>PowerPoint Presentation</vt:lpstr>
      <vt:lpstr>Treatment for Postpartum Psychosis</vt:lpstr>
      <vt:lpstr>PowerPoint Presentation</vt:lpstr>
      <vt:lpstr>Help Yourself</vt:lpstr>
      <vt:lpstr>Bipolar Disorder/Manic Depression</vt:lpstr>
      <vt:lpstr>What does Bipolar mean?</vt:lpstr>
      <vt:lpstr>PowerPoint Presentation</vt:lpstr>
      <vt:lpstr>What causes Bipolar Disorder?</vt:lpstr>
      <vt:lpstr>Other Causes</vt:lpstr>
      <vt:lpstr>PowerPoint Presentation</vt:lpstr>
      <vt:lpstr>Symptoms of Bipolar Disorder</vt:lpstr>
      <vt:lpstr>What does mania look like?</vt:lpstr>
      <vt:lpstr>PowerPoint Presentation</vt:lpstr>
      <vt:lpstr>What does Hypomania look like?</vt:lpstr>
      <vt:lpstr>PowerPoint Presentation</vt:lpstr>
      <vt:lpstr>What does Depression look like?</vt:lpstr>
      <vt:lpstr>PowerPoint Presentation</vt:lpstr>
      <vt:lpstr>What does a Mixed Episode look like?</vt:lpstr>
      <vt:lpstr>Bipolar and Suicide</vt:lpstr>
      <vt:lpstr>What are the Different Types of Bipolar Disorder?</vt:lpstr>
      <vt:lpstr>Other Types of Bipolar</vt:lpstr>
      <vt:lpstr>What are the risk factors for Bipolar disorder?</vt:lpstr>
      <vt:lpstr>Treatment</vt:lpstr>
      <vt:lpstr>Medication</vt:lpstr>
      <vt:lpstr>Mood Stabilizers</vt:lpstr>
      <vt:lpstr>Atypical Antipsychotics</vt:lpstr>
      <vt:lpstr>PowerPoint Presentation</vt:lpstr>
      <vt:lpstr>Combination Therapy</vt:lpstr>
      <vt:lpstr>Why do some people stop taking their meds?</vt:lpstr>
      <vt:lpstr>PowerPoint Presentation</vt:lpstr>
      <vt:lpstr>Psychotherapy</vt:lpstr>
      <vt:lpstr>Cognitive Behavioral Therapy </vt:lpstr>
      <vt:lpstr>Suicide</vt:lpstr>
      <vt:lpstr>The Unspoken Tragedy</vt:lpstr>
      <vt:lpstr>Suicide Statistics</vt:lpstr>
      <vt:lpstr>PowerPoint Presentation</vt:lpstr>
      <vt:lpstr>Warning Signs</vt:lpstr>
      <vt:lpstr>Myths vs. Facts</vt:lpstr>
      <vt:lpstr>How to Help</vt:lpstr>
      <vt:lpstr>What NOT to say</vt:lpstr>
      <vt:lpstr>Sources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dc:title>
  <dc:creator>Erik Ljungberg</dc:creator>
  <cp:lastModifiedBy>Erik Ljungberg</cp:lastModifiedBy>
  <cp:revision>47</cp:revision>
  <dcterms:created xsi:type="dcterms:W3CDTF">2015-08-21T15:11:36Z</dcterms:created>
  <dcterms:modified xsi:type="dcterms:W3CDTF">2015-09-25T18:38:11Z</dcterms:modified>
</cp:coreProperties>
</file>