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2"/>
  </p:handoutMasterIdLst>
  <p:sldIdLst>
    <p:sldId id="256" r:id="rId2"/>
    <p:sldId id="257" r:id="rId3"/>
    <p:sldId id="268" r:id="rId4"/>
    <p:sldId id="258" r:id="rId5"/>
    <p:sldId id="269" r:id="rId6"/>
    <p:sldId id="280" r:id="rId7"/>
    <p:sldId id="281" r:id="rId8"/>
    <p:sldId id="259" r:id="rId9"/>
    <p:sldId id="270" r:id="rId10"/>
    <p:sldId id="282" r:id="rId11"/>
    <p:sldId id="260" r:id="rId12"/>
    <p:sldId id="271" r:id="rId13"/>
    <p:sldId id="261" r:id="rId14"/>
    <p:sldId id="272" r:id="rId15"/>
    <p:sldId id="262" r:id="rId16"/>
    <p:sldId id="273" r:id="rId17"/>
    <p:sldId id="263" r:id="rId18"/>
    <p:sldId id="274" r:id="rId19"/>
    <p:sldId id="278" r:id="rId20"/>
    <p:sldId id="279"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7397" autoAdjust="0"/>
  </p:normalViewPr>
  <p:slideViewPr>
    <p:cSldViewPr>
      <p:cViewPr varScale="1">
        <p:scale>
          <a:sx n="85" d="100"/>
          <a:sy n="85" d="100"/>
        </p:scale>
        <p:origin x="8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94C792CE-6CD3-4ADC-9F84-BC357EC9D6BE}" type="datetimeFigureOut">
              <a:rPr lang="en-US" smtClean="0"/>
              <a:pPr/>
              <a:t>4/10/2017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036E18E4-6DEE-48B2-99D0-0C0DA33E3C39}" type="slidenum">
              <a:rPr lang="en-US" smtClean="0"/>
              <a:pPr/>
              <a:t>‹#›</a:t>
            </a:fld>
            <a:endParaRPr lang="en-US"/>
          </a:p>
        </p:txBody>
      </p:sp>
    </p:spTree>
    <p:extLst>
      <p:ext uri="{BB962C8B-B14F-4D97-AF65-F5344CB8AC3E}">
        <p14:creationId xmlns:p14="http://schemas.microsoft.com/office/powerpoint/2010/main" val="33591779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C4F9C95-A042-4A3D-BC08-71952CCF3CE1}" type="datetimeFigureOut">
              <a:rPr lang="en-US" smtClean="0"/>
              <a:pPr/>
              <a:t>4/10/2017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25E2F8B-6B58-4AE8-94FC-47DCA0A13A5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4F9C95-A042-4A3D-BC08-71952CCF3CE1}"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E2F8B-6B58-4AE8-94FC-47DCA0A13A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4F9C95-A042-4A3D-BC08-71952CCF3CE1}"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E2F8B-6B58-4AE8-94FC-47DCA0A13A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4F9C95-A042-4A3D-BC08-71952CCF3CE1}"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E2F8B-6B58-4AE8-94FC-47DCA0A13A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4F9C95-A042-4A3D-BC08-71952CCF3CE1}"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E2F8B-6B58-4AE8-94FC-47DCA0A13A5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4F9C95-A042-4A3D-BC08-71952CCF3CE1}"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E2F8B-6B58-4AE8-94FC-47DCA0A13A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C4F9C95-A042-4A3D-BC08-71952CCF3CE1}" type="datetimeFigureOut">
              <a:rPr lang="en-US" smtClean="0"/>
              <a:pPr/>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5E2F8B-6B58-4AE8-94FC-47DCA0A13A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C4F9C95-A042-4A3D-BC08-71952CCF3CE1}" type="datetimeFigureOut">
              <a:rPr lang="en-US" smtClean="0"/>
              <a:pPr/>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5E2F8B-6B58-4AE8-94FC-47DCA0A13A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F9C95-A042-4A3D-BC08-71952CCF3CE1}" type="datetimeFigureOut">
              <a:rPr lang="en-US" smtClean="0"/>
              <a:pPr/>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5E2F8B-6B58-4AE8-94FC-47DCA0A13A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4F9C95-A042-4A3D-BC08-71952CCF3CE1}"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E2F8B-6B58-4AE8-94FC-47DCA0A13A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C4F9C95-A042-4A3D-BC08-71952CCF3CE1}"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25E2F8B-6B58-4AE8-94FC-47DCA0A13A5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4F9C95-A042-4A3D-BC08-71952CCF3CE1}" type="datetimeFigureOut">
              <a:rPr lang="en-US" smtClean="0"/>
              <a:pPr/>
              <a:t>4/10/2017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25E2F8B-6B58-4AE8-94FC-47DCA0A13A5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219200"/>
          </a:xfrm>
        </p:spPr>
        <p:txBody>
          <a:bodyPr>
            <a:normAutofit fontScale="90000"/>
          </a:bodyPr>
          <a:lstStyle/>
          <a:p>
            <a:r>
              <a:rPr lang="en-US" dirty="0" smtClean="0"/>
              <a:t>The 1950’s</a:t>
            </a:r>
            <a:br>
              <a:rPr lang="en-US" dirty="0" smtClean="0"/>
            </a:br>
            <a:r>
              <a:rPr lang="en-US" dirty="0" smtClean="0"/>
              <a:t>The Post-War years</a:t>
            </a:r>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676400" y="3276600"/>
            <a:ext cx="5943600" cy="2895600"/>
          </a:xfrm>
          <a:prstGeom prst="rect">
            <a:avLst/>
          </a:prstGeom>
        </p:spPr>
      </p:pic>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Materialism</a:t>
            </a:r>
            <a:endParaRPr lang="en-US" dirty="0"/>
          </a:p>
        </p:txBody>
      </p:sp>
      <p:sp>
        <p:nvSpPr>
          <p:cNvPr id="3" name="Content Placeholder 2"/>
          <p:cNvSpPr>
            <a:spLocks noGrp="1"/>
          </p:cNvSpPr>
          <p:nvPr>
            <p:ph idx="1"/>
          </p:nvPr>
        </p:nvSpPr>
        <p:spPr>
          <a:xfrm>
            <a:off x="304800" y="3505200"/>
            <a:ext cx="8382000" cy="3886200"/>
          </a:xfrm>
        </p:spPr>
        <p:txBody>
          <a:bodyPr/>
          <a:lstStyle/>
          <a:p>
            <a:r>
              <a:rPr lang="en-US" dirty="0" smtClean="0"/>
              <a:t>Advertising paid for shows on television</a:t>
            </a:r>
          </a:p>
          <a:p>
            <a:r>
              <a:rPr lang="en-US" dirty="0" smtClean="0"/>
              <a:t>TV commercials bombarded Americans with advertisements for the latest consumer products.</a:t>
            </a:r>
          </a:p>
          <a:p>
            <a:r>
              <a:rPr lang="en-US" dirty="0" smtClean="0"/>
              <a:t>Millions of viewers were persuaded to buy the items they saw on television commercials</a:t>
            </a:r>
          </a:p>
          <a:p>
            <a:r>
              <a:rPr lang="en-US" dirty="0" smtClean="0"/>
              <a:t>No remotes to change the channel or on-demand commercial-free viewing so forced to sit through ads!</a:t>
            </a:r>
            <a:endParaRPr lang="en-US" dirty="0"/>
          </a:p>
        </p:txBody>
      </p:sp>
      <p:pic>
        <p:nvPicPr>
          <p:cNvPr id="4" name="Picture 3"/>
          <p:cNvPicPr>
            <a:picLocks noChangeAspect="1"/>
          </p:cNvPicPr>
          <p:nvPr/>
        </p:nvPicPr>
        <p:blipFill>
          <a:blip r:embed="rId2"/>
          <a:stretch>
            <a:fillRect/>
          </a:stretch>
        </p:blipFill>
        <p:spPr>
          <a:xfrm>
            <a:off x="4495800" y="152400"/>
            <a:ext cx="4315178" cy="3066047"/>
          </a:xfrm>
          <a:prstGeom prst="rect">
            <a:avLst/>
          </a:prstGeom>
        </p:spPr>
      </p:pic>
    </p:spTree>
    <p:extLst>
      <p:ext uri="{BB962C8B-B14F-4D97-AF65-F5344CB8AC3E}">
        <p14:creationId xmlns:p14="http://schemas.microsoft.com/office/powerpoint/2010/main" val="410440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Other Advances</a:t>
            </a:r>
            <a:endParaRPr lang="en-US" dirty="0"/>
          </a:p>
        </p:txBody>
      </p:sp>
      <p:sp>
        <p:nvSpPr>
          <p:cNvPr id="3" name="Content Placeholder 2"/>
          <p:cNvSpPr>
            <a:spLocks noGrp="1"/>
          </p:cNvSpPr>
          <p:nvPr>
            <p:ph idx="1"/>
          </p:nvPr>
        </p:nvSpPr>
        <p:spPr>
          <a:xfrm>
            <a:off x="0" y="1828800"/>
            <a:ext cx="8991600" cy="4495800"/>
          </a:xfrm>
        </p:spPr>
        <p:txBody>
          <a:bodyPr>
            <a:normAutofit/>
          </a:bodyPr>
          <a:lstStyle/>
          <a:p>
            <a:r>
              <a:rPr lang="en-US" sz="2800" dirty="0" smtClean="0"/>
              <a:t>Wartime research led to </a:t>
            </a:r>
            <a:r>
              <a:rPr lang="en-US" sz="2800" b="1" dirty="0" smtClean="0"/>
              <a:t>1</a:t>
            </a:r>
            <a:r>
              <a:rPr lang="en-US" sz="2800" b="1" baseline="30000" dirty="0" smtClean="0"/>
              <a:t>st</a:t>
            </a:r>
            <a:r>
              <a:rPr lang="en-US" sz="2800" b="1" dirty="0" smtClean="0"/>
              <a:t> computers </a:t>
            </a:r>
            <a:r>
              <a:rPr lang="en-US" sz="2800" dirty="0" smtClean="0"/>
              <a:t>that could fit on a desk instead of filling a room (invention of </a:t>
            </a:r>
            <a:r>
              <a:rPr lang="en-US" sz="2800" i="1" dirty="0" smtClean="0"/>
              <a:t>transistor</a:t>
            </a:r>
            <a:r>
              <a:rPr lang="en-US" sz="2800" dirty="0" smtClean="0"/>
              <a:t>)</a:t>
            </a:r>
          </a:p>
          <a:p>
            <a:r>
              <a:rPr lang="en-US" sz="2800" b="1" dirty="0" smtClean="0"/>
              <a:t>Nuclear power </a:t>
            </a:r>
            <a:r>
              <a:rPr lang="en-US" sz="2800" dirty="0" smtClean="0"/>
              <a:t>– generated electrical power using same technology as atomic bomb (splitting uranium atoms)</a:t>
            </a:r>
          </a:p>
        </p:txBody>
      </p:sp>
      <p:pic>
        <p:nvPicPr>
          <p:cNvPr id="4" name="Picture 3"/>
          <p:cNvPicPr>
            <a:picLocks noChangeAspect="1"/>
          </p:cNvPicPr>
          <p:nvPr/>
        </p:nvPicPr>
        <p:blipFill>
          <a:blip r:embed="rId2"/>
          <a:stretch>
            <a:fillRect/>
          </a:stretch>
        </p:blipFill>
        <p:spPr>
          <a:xfrm>
            <a:off x="609600" y="3886200"/>
            <a:ext cx="3606800" cy="2743200"/>
          </a:xfrm>
          <a:prstGeom prst="rect">
            <a:avLst/>
          </a:prstGeom>
        </p:spPr>
      </p:pic>
      <p:pic>
        <p:nvPicPr>
          <p:cNvPr id="5" name="Picture 4"/>
          <p:cNvPicPr>
            <a:picLocks noChangeAspect="1"/>
          </p:cNvPicPr>
          <p:nvPr/>
        </p:nvPicPr>
        <p:blipFill>
          <a:blip r:embed="rId3"/>
          <a:stretch>
            <a:fillRect/>
          </a:stretch>
        </p:blipFill>
        <p:spPr>
          <a:xfrm>
            <a:off x="5029200" y="3886200"/>
            <a:ext cx="3657600" cy="2743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Medicine</a:t>
            </a:r>
            <a:endParaRPr lang="en-US" dirty="0"/>
          </a:p>
        </p:txBody>
      </p:sp>
      <p:sp>
        <p:nvSpPr>
          <p:cNvPr id="3" name="Content Placeholder 2"/>
          <p:cNvSpPr>
            <a:spLocks noGrp="1"/>
          </p:cNvSpPr>
          <p:nvPr>
            <p:ph idx="1"/>
          </p:nvPr>
        </p:nvSpPr>
        <p:spPr>
          <a:xfrm>
            <a:off x="0" y="4114800"/>
            <a:ext cx="8686800" cy="3733800"/>
          </a:xfrm>
        </p:spPr>
        <p:txBody>
          <a:bodyPr/>
          <a:lstStyle/>
          <a:p>
            <a:r>
              <a:rPr lang="en-US" sz="2800" dirty="0" smtClean="0"/>
              <a:t>Advances in medicine – </a:t>
            </a:r>
            <a:r>
              <a:rPr lang="en-US" sz="2800" b="1" dirty="0" smtClean="0"/>
              <a:t>Jonas Salk’s polio vaccine </a:t>
            </a:r>
            <a:r>
              <a:rPr lang="en-US" sz="2800" dirty="0" smtClean="0"/>
              <a:t>(had killed or disabled 20,000 kids in US every year)</a:t>
            </a:r>
          </a:p>
          <a:p>
            <a:r>
              <a:rPr lang="en-US" sz="2800" b="1" dirty="0" smtClean="0"/>
              <a:t>Penicillin and antibiotics</a:t>
            </a:r>
          </a:p>
          <a:p>
            <a:r>
              <a:rPr lang="en-US" sz="2800" b="1" dirty="0" smtClean="0"/>
              <a:t>Surgical advances like </a:t>
            </a:r>
            <a:r>
              <a:rPr lang="en-US" sz="2800" b="1" dirty="0"/>
              <a:t>h</a:t>
            </a:r>
            <a:r>
              <a:rPr lang="en-US" sz="2800" b="1" dirty="0" smtClean="0"/>
              <a:t>eart surgery </a:t>
            </a:r>
          </a:p>
          <a:p>
            <a:r>
              <a:rPr lang="en-US" sz="2800" b="1" dirty="0" smtClean="0"/>
              <a:t>Psychiatric medication </a:t>
            </a:r>
            <a:r>
              <a:rPr lang="en-US" sz="2800" dirty="0" smtClean="0"/>
              <a:t>(for mentally ill)</a:t>
            </a:r>
          </a:p>
          <a:p>
            <a:endParaRPr lang="en-US" dirty="0"/>
          </a:p>
        </p:txBody>
      </p:sp>
      <p:pic>
        <p:nvPicPr>
          <p:cNvPr id="4" name="Picture 3"/>
          <p:cNvPicPr>
            <a:picLocks noChangeAspect="1"/>
          </p:cNvPicPr>
          <p:nvPr/>
        </p:nvPicPr>
        <p:blipFill>
          <a:blip r:embed="rId2"/>
          <a:stretch>
            <a:fillRect/>
          </a:stretch>
        </p:blipFill>
        <p:spPr>
          <a:xfrm>
            <a:off x="4343400" y="381000"/>
            <a:ext cx="2489200" cy="3276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r>
              <a:rPr lang="en-US" dirty="0" smtClean="0"/>
              <a:t>Changes in the Workplace</a:t>
            </a:r>
            <a:endParaRPr lang="en-US" dirty="0"/>
          </a:p>
        </p:txBody>
      </p:sp>
      <p:sp>
        <p:nvSpPr>
          <p:cNvPr id="3" name="Content Placeholder 2"/>
          <p:cNvSpPr>
            <a:spLocks noGrp="1"/>
          </p:cNvSpPr>
          <p:nvPr>
            <p:ph idx="1"/>
          </p:nvPr>
        </p:nvSpPr>
        <p:spPr>
          <a:xfrm>
            <a:off x="228600" y="1371600"/>
            <a:ext cx="8458200" cy="4953000"/>
          </a:xfrm>
        </p:spPr>
        <p:txBody>
          <a:bodyPr>
            <a:normAutofit/>
          </a:bodyPr>
          <a:lstStyle/>
          <a:p>
            <a:r>
              <a:rPr lang="en-US" sz="2800" b="1" dirty="0" smtClean="0"/>
              <a:t>Before the war </a:t>
            </a:r>
            <a:r>
              <a:rPr lang="en-US" sz="2800" dirty="0" smtClean="0"/>
              <a:t>most had </a:t>
            </a:r>
            <a:r>
              <a:rPr lang="en-US" sz="2800" i="1" dirty="0" smtClean="0"/>
              <a:t>blue-collar</a:t>
            </a:r>
            <a:r>
              <a:rPr lang="en-US" sz="2800" dirty="0" smtClean="0"/>
              <a:t> jobs in </a:t>
            </a:r>
            <a:r>
              <a:rPr lang="en-US" sz="2800" b="1" dirty="0" smtClean="0"/>
              <a:t>factories</a:t>
            </a:r>
            <a:r>
              <a:rPr lang="en-US" sz="2800" dirty="0" smtClean="0"/>
              <a:t> producing goods</a:t>
            </a:r>
          </a:p>
          <a:p>
            <a:r>
              <a:rPr lang="en-US" sz="2800" dirty="0" smtClean="0"/>
              <a:t>After the war, however, new machines performed many of the jobs previously done by people</a:t>
            </a:r>
          </a:p>
          <a:p>
            <a:r>
              <a:rPr lang="en-US" sz="2800" b="1" dirty="0" smtClean="0"/>
              <a:t>By mid 1950’s </a:t>
            </a:r>
            <a:r>
              <a:rPr lang="en-US" sz="2800" dirty="0" smtClean="0"/>
              <a:t>majority had </a:t>
            </a:r>
            <a:r>
              <a:rPr lang="en-US" sz="2800" b="1" i="1" dirty="0" smtClean="0"/>
              <a:t>white-collar</a:t>
            </a:r>
            <a:r>
              <a:rPr lang="en-US" sz="2800" b="1" dirty="0" smtClean="0"/>
              <a:t> jobs </a:t>
            </a:r>
            <a:r>
              <a:rPr lang="en-US" sz="2800" dirty="0" smtClean="0"/>
              <a:t>working </a:t>
            </a:r>
            <a:r>
              <a:rPr lang="en-US" sz="2800" b="1" dirty="0" smtClean="0"/>
              <a:t>in offices</a:t>
            </a:r>
            <a:r>
              <a:rPr lang="en-US" sz="2800" dirty="0" smtClean="0"/>
              <a:t> or selling products</a:t>
            </a:r>
          </a:p>
        </p:txBody>
      </p:sp>
      <p:pic>
        <p:nvPicPr>
          <p:cNvPr id="4" name="Picture 3"/>
          <p:cNvPicPr>
            <a:picLocks noChangeAspect="1"/>
          </p:cNvPicPr>
          <p:nvPr/>
        </p:nvPicPr>
        <p:blipFill>
          <a:blip r:embed="rId2"/>
          <a:stretch>
            <a:fillRect/>
          </a:stretch>
        </p:blipFill>
        <p:spPr>
          <a:xfrm>
            <a:off x="2400300" y="4495800"/>
            <a:ext cx="4343400" cy="2286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r>
              <a:rPr lang="en-US" dirty="0" smtClean="0"/>
              <a:t>Large Corporations = Conformity</a:t>
            </a:r>
            <a:endParaRPr lang="en-US" dirty="0"/>
          </a:p>
        </p:txBody>
      </p:sp>
      <p:sp>
        <p:nvSpPr>
          <p:cNvPr id="3" name="Content Placeholder 2"/>
          <p:cNvSpPr>
            <a:spLocks noGrp="1"/>
          </p:cNvSpPr>
          <p:nvPr>
            <p:ph idx="1"/>
          </p:nvPr>
        </p:nvSpPr>
        <p:spPr>
          <a:xfrm>
            <a:off x="-76200" y="1828800"/>
            <a:ext cx="9220200" cy="4540045"/>
          </a:xfrm>
        </p:spPr>
        <p:txBody>
          <a:bodyPr/>
          <a:lstStyle/>
          <a:p>
            <a:r>
              <a:rPr lang="en-US" sz="2800" dirty="0" smtClean="0"/>
              <a:t>White-collar work environment had clean, bright offices</a:t>
            </a:r>
          </a:p>
          <a:p>
            <a:r>
              <a:rPr lang="en-US" sz="2800" b="1" dirty="0" smtClean="0"/>
              <a:t>Downside </a:t>
            </a:r>
            <a:r>
              <a:rPr lang="en-US" sz="2800" dirty="0" smtClean="0"/>
              <a:t>to this: large corporations were impersonal, you had less connection to the products the company made, and employees were often </a:t>
            </a:r>
            <a:r>
              <a:rPr lang="en-US" sz="2800" b="1" dirty="0" smtClean="0"/>
              <a:t>told to dress, think, and act alike </a:t>
            </a:r>
          </a:p>
          <a:p>
            <a:endParaRPr lang="en-US" dirty="0"/>
          </a:p>
        </p:txBody>
      </p:sp>
      <p:pic>
        <p:nvPicPr>
          <p:cNvPr id="4" name="Picture 3"/>
          <p:cNvPicPr>
            <a:picLocks noChangeAspect="1"/>
          </p:cNvPicPr>
          <p:nvPr/>
        </p:nvPicPr>
        <p:blipFill>
          <a:blip r:embed="rId2"/>
          <a:stretch>
            <a:fillRect/>
          </a:stretch>
        </p:blipFill>
        <p:spPr>
          <a:xfrm>
            <a:off x="3352800" y="4038600"/>
            <a:ext cx="5105400" cy="2514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Suburbs and Highways</a:t>
            </a:r>
            <a:endParaRPr lang="en-US" dirty="0"/>
          </a:p>
        </p:txBody>
      </p:sp>
      <p:sp>
        <p:nvSpPr>
          <p:cNvPr id="3" name="Content Placeholder 2"/>
          <p:cNvSpPr>
            <a:spLocks noGrp="1"/>
          </p:cNvSpPr>
          <p:nvPr>
            <p:ph idx="1"/>
          </p:nvPr>
        </p:nvSpPr>
        <p:spPr>
          <a:xfrm>
            <a:off x="0" y="1752600"/>
            <a:ext cx="9144000" cy="4572000"/>
          </a:xfrm>
        </p:spPr>
        <p:txBody>
          <a:bodyPr>
            <a:normAutofit/>
          </a:bodyPr>
          <a:lstStyle/>
          <a:p>
            <a:r>
              <a:rPr lang="en-US" sz="2800" dirty="0" smtClean="0"/>
              <a:t>With so many people working and making a better living than ever before, the </a:t>
            </a:r>
            <a:r>
              <a:rPr lang="en-US" sz="2800" b="1" dirty="0" smtClean="0"/>
              <a:t>Baby boom continued </a:t>
            </a:r>
            <a:endParaRPr lang="en-US" sz="2800" dirty="0" smtClean="0"/>
          </a:p>
          <a:p>
            <a:r>
              <a:rPr lang="en-US" sz="2800" dirty="0" smtClean="0"/>
              <a:t>Growing families wanted to live outside cities and could now drive in to work in </a:t>
            </a:r>
            <a:r>
              <a:rPr lang="en-US" sz="2800" b="1" dirty="0" smtClean="0"/>
              <a:t>new cars on new highways</a:t>
            </a:r>
          </a:p>
        </p:txBody>
      </p:sp>
      <p:pic>
        <p:nvPicPr>
          <p:cNvPr id="4" name="Picture 3"/>
          <p:cNvPicPr>
            <a:picLocks noChangeAspect="1"/>
          </p:cNvPicPr>
          <p:nvPr/>
        </p:nvPicPr>
        <p:blipFill>
          <a:blip r:embed="rId2"/>
          <a:stretch>
            <a:fillRect/>
          </a:stretch>
        </p:blipFill>
        <p:spPr>
          <a:xfrm>
            <a:off x="2667000" y="3886200"/>
            <a:ext cx="3657600" cy="2743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
            <a:ext cx="5638800" cy="990600"/>
          </a:xfrm>
        </p:spPr>
        <p:txBody>
          <a:bodyPr>
            <a:normAutofit/>
          </a:bodyPr>
          <a:lstStyle/>
          <a:p>
            <a:r>
              <a:rPr lang="en-US" dirty="0" smtClean="0"/>
              <a:t>New Homes</a:t>
            </a:r>
            <a:endParaRPr lang="en-US" dirty="0"/>
          </a:p>
        </p:txBody>
      </p:sp>
      <p:sp>
        <p:nvSpPr>
          <p:cNvPr id="3" name="Content Placeholder 2"/>
          <p:cNvSpPr>
            <a:spLocks noGrp="1"/>
          </p:cNvSpPr>
          <p:nvPr>
            <p:ph idx="1"/>
          </p:nvPr>
        </p:nvSpPr>
        <p:spPr>
          <a:xfrm>
            <a:off x="0" y="1154723"/>
            <a:ext cx="8991600" cy="5169877"/>
          </a:xfrm>
        </p:spPr>
        <p:txBody>
          <a:bodyPr/>
          <a:lstStyle/>
          <a:p>
            <a:r>
              <a:rPr lang="en-US" sz="2800" b="1" dirty="0" smtClean="0"/>
              <a:t>GI Bill </a:t>
            </a:r>
            <a:r>
              <a:rPr lang="en-US" sz="2800" dirty="0" smtClean="0"/>
              <a:t>– gave </a:t>
            </a:r>
            <a:r>
              <a:rPr lang="en-US" sz="2800" b="1" dirty="0" smtClean="0"/>
              <a:t>low-interest loans to soldiers </a:t>
            </a:r>
            <a:r>
              <a:rPr lang="en-US" sz="2800" dirty="0" smtClean="0"/>
              <a:t>so they could buy a home – “cookie-cutter “neighborhoods (all looked alike) starting springing up everywhere and quickly – called “</a:t>
            </a:r>
            <a:r>
              <a:rPr lang="en-US" sz="2800" dirty="0" err="1" smtClean="0"/>
              <a:t>Levittowns</a:t>
            </a:r>
            <a:r>
              <a:rPr lang="en-US" sz="2800" dirty="0" smtClean="0"/>
              <a:t>” after developer, Bill Levitt</a:t>
            </a:r>
            <a:endParaRPr lang="en-US" sz="2800" dirty="0"/>
          </a:p>
          <a:p>
            <a:r>
              <a:rPr lang="en-US" sz="2800" dirty="0" smtClean="0"/>
              <a:t>Could mass produce  inexpensively using assembly line techniques – but uniformity was a drawback</a:t>
            </a:r>
            <a:endParaRPr lang="en-US" dirty="0"/>
          </a:p>
        </p:txBody>
      </p:sp>
      <p:pic>
        <p:nvPicPr>
          <p:cNvPr id="4" name="Picture 3"/>
          <p:cNvPicPr>
            <a:picLocks noChangeAspect="1"/>
          </p:cNvPicPr>
          <p:nvPr/>
        </p:nvPicPr>
        <p:blipFill>
          <a:blip r:embed="rId2"/>
          <a:stretch>
            <a:fillRect/>
          </a:stretch>
        </p:blipFill>
        <p:spPr>
          <a:xfrm>
            <a:off x="2388009" y="4114800"/>
            <a:ext cx="4215581" cy="260964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Highways</a:t>
            </a:r>
            <a:endParaRPr lang="en-US" dirty="0"/>
          </a:p>
        </p:txBody>
      </p:sp>
      <p:sp>
        <p:nvSpPr>
          <p:cNvPr id="3" name="Content Placeholder 2"/>
          <p:cNvSpPr>
            <a:spLocks noGrp="1"/>
          </p:cNvSpPr>
          <p:nvPr>
            <p:ph idx="1"/>
          </p:nvPr>
        </p:nvSpPr>
        <p:spPr>
          <a:xfrm>
            <a:off x="152400" y="1828800"/>
            <a:ext cx="8534400" cy="4495800"/>
          </a:xfrm>
        </p:spPr>
        <p:txBody>
          <a:bodyPr>
            <a:normAutofit/>
          </a:bodyPr>
          <a:lstStyle/>
          <a:p>
            <a:r>
              <a:rPr lang="en-US" sz="2800" dirty="0" smtClean="0"/>
              <a:t>Stores moved from cities to </a:t>
            </a:r>
            <a:r>
              <a:rPr lang="en-US" sz="2800" b="1" dirty="0" smtClean="0"/>
              <a:t>shopping centers </a:t>
            </a:r>
            <a:r>
              <a:rPr lang="en-US" sz="2800" dirty="0" smtClean="0"/>
              <a:t>further away in the suburbs</a:t>
            </a:r>
          </a:p>
          <a:p>
            <a:r>
              <a:rPr lang="en-US" sz="2800" dirty="0" smtClean="0"/>
              <a:t>People used </a:t>
            </a:r>
            <a:r>
              <a:rPr lang="en-US" sz="2800" b="1" dirty="0" smtClean="0"/>
              <a:t>more private cars </a:t>
            </a:r>
            <a:r>
              <a:rPr lang="en-US" sz="2800" dirty="0" smtClean="0"/>
              <a:t>and </a:t>
            </a:r>
            <a:r>
              <a:rPr lang="en-US" sz="2800" b="1" dirty="0" smtClean="0"/>
              <a:t>less public transportation </a:t>
            </a:r>
          </a:p>
        </p:txBody>
      </p:sp>
      <p:pic>
        <p:nvPicPr>
          <p:cNvPr id="4" name="Picture 3"/>
          <p:cNvPicPr>
            <a:picLocks noChangeAspect="1"/>
          </p:cNvPicPr>
          <p:nvPr/>
        </p:nvPicPr>
        <p:blipFill>
          <a:blip r:embed="rId2"/>
          <a:stretch>
            <a:fillRect/>
          </a:stretch>
        </p:blipFill>
        <p:spPr>
          <a:xfrm>
            <a:off x="914400" y="3962400"/>
            <a:ext cx="3886200" cy="2438400"/>
          </a:xfrm>
          <a:prstGeom prst="rect">
            <a:avLst/>
          </a:prstGeom>
        </p:spPr>
      </p:pic>
      <p:pic>
        <p:nvPicPr>
          <p:cNvPr id="5" name="Picture 4"/>
          <p:cNvPicPr>
            <a:picLocks noChangeAspect="1"/>
          </p:cNvPicPr>
          <p:nvPr/>
        </p:nvPicPr>
        <p:blipFill>
          <a:blip r:embed="rId3"/>
          <a:stretch>
            <a:fillRect/>
          </a:stretch>
        </p:blipFill>
        <p:spPr>
          <a:xfrm>
            <a:off x="5867400" y="3437194"/>
            <a:ext cx="2387600" cy="3403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Interstate Highway System</a:t>
            </a:r>
            <a:endParaRPr lang="en-US" dirty="0"/>
          </a:p>
        </p:txBody>
      </p:sp>
      <p:sp>
        <p:nvSpPr>
          <p:cNvPr id="3" name="Content Placeholder 2"/>
          <p:cNvSpPr>
            <a:spLocks noGrp="1"/>
          </p:cNvSpPr>
          <p:nvPr>
            <p:ph idx="1"/>
          </p:nvPr>
        </p:nvSpPr>
        <p:spPr>
          <a:xfrm>
            <a:off x="0" y="1676400"/>
            <a:ext cx="8686800" cy="4648200"/>
          </a:xfrm>
        </p:spPr>
        <p:txBody>
          <a:bodyPr/>
          <a:lstStyle/>
          <a:p>
            <a:r>
              <a:rPr lang="en-US" sz="2800" dirty="0" smtClean="0"/>
              <a:t>More cars led to building </a:t>
            </a:r>
            <a:r>
              <a:rPr lang="en-US" sz="2800" b="1" dirty="0" smtClean="0"/>
              <a:t>40,000 miles of roads and highways connecting towns &amp; states</a:t>
            </a:r>
          </a:p>
          <a:p>
            <a:r>
              <a:rPr lang="en-US" sz="2800" b="1" dirty="0" smtClean="0"/>
              <a:t>Credit cards </a:t>
            </a:r>
            <a:r>
              <a:rPr lang="en-US" sz="2800" dirty="0" smtClean="0"/>
              <a:t>introduced so people could buy stuff (gas, etc.) easier while on the road </a:t>
            </a:r>
          </a:p>
          <a:p>
            <a:endParaRPr lang="en-US" dirty="0"/>
          </a:p>
        </p:txBody>
      </p:sp>
      <p:pic>
        <p:nvPicPr>
          <p:cNvPr id="4" name="Picture 3"/>
          <p:cNvPicPr>
            <a:picLocks noChangeAspect="1"/>
          </p:cNvPicPr>
          <p:nvPr/>
        </p:nvPicPr>
        <p:blipFill>
          <a:blip r:embed="rId2"/>
          <a:stretch>
            <a:fillRect/>
          </a:stretch>
        </p:blipFill>
        <p:spPr>
          <a:xfrm>
            <a:off x="1219200" y="3886200"/>
            <a:ext cx="2921000" cy="2794000"/>
          </a:xfrm>
          <a:prstGeom prst="rect">
            <a:avLst/>
          </a:prstGeom>
        </p:spPr>
      </p:pic>
      <p:pic>
        <p:nvPicPr>
          <p:cNvPr id="5" name="Picture 4"/>
          <p:cNvPicPr>
            <a:picLocks noChangeAspect="1"/>
          </p:cNvPicPr>
          <p:nvPr/>
        </p:nvPicPr>
        <p:blipFill>
          <a:blip r:embed="rId3"/>
          <a:stretch>
            <a:fillRect/>
          </a:stretch>
        </p:blipFill>
        <p:spPr>
          <a:xfrm>
            <a:off x="5029200" y="3886200"/>
            <a:ext cx="3289300" cy="2463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algn="ctr"/>
            <a:r>
              <a:rPr lang="en-US" dirty="0" smtClean="0"/>
              <a:t>Create a Billboard</a:t>
            </a:r>
            <a:endParaRPr lang="en-US" dirty="0"/>
          </a:p>
        </p:txBody>
      </p:sp>
      <p:sp>
        <p:nvSpPr>
          <p:cNvPr id="3" name="Content Placeholder 2"/>
          <p:cNvSpPr>
            <a:spLocks noGrp="1"/>
          </p:cNvSpPr>
          <p:nvPr>
            <p:ph idx="1"/>
          </p:nvPr>
        </p:nvSpPr>
        <p:spPr>
          <a:xfrm>
            <a:off x="152400" y="914400"/>
            <a:ext cx="8991600" cy="4869766"/>
          </a:xfrm>
        </p:spPr>
        <p:txBody>
          <a:bodyPr>
            <a:noAutofit/>
          </a:bodyPr>
          <a:lstStyle/>
          <a:p>
            <a:r>
              <a:rPr lang="en-US" dirty="0" smtClean="0"/>
              <a:t>There were many changes in Postwar America in the 1950’s.  Choose one of the following and </a:t>
            </a:r>
            <a:r>
              <a:rPr lang="en-US" b="1" dirty="0" smtClean="0"/>
              <a:t>design a billboard that advertises/promotes this new aspect of American life</a:t>
            </a:r>
            <a:r>
              <a:rPr lang="en-US" dirty="0" smtClean="0"/>
              <a:t>:</a:t>
            </a:r>
          </a:p>
          <a:p>
            <a:endParaRPr lang="en-US" dirty="0"/>
          </a:p>
          <a:p>
            <a:r>
              <a:rPr lang="en-US" dirty="0" smtClean="0"/>
              <a:t>Credit Cards (Diner’s club, American Express, etc.)</a:t>
            </a:r>
          </a:p>
          <a:p>
            <a:r>
              <a:rPr lang="en-US" dirty="0" smtClean="0"/>
              <a:t>Television </a:t>
            </a:r>
          </a:p>
          <a:p>
            <a:r>
              <a:rPr lang="en-US" dirty="0" smtClean="0"/>
              <a:t>Interstate Highway System</a:t>
            </a:r>
          </a:p>
          <a:p>
            <a:r>
              <a:rPr lang="en-US" dirty="0" smtClean="0"/>
              <a:t>Nuclear Power Plants</a:t>
            </a:r>
          </a:p>
          <a:p>
            <a:r>
              <a:rPr lang="en-US" dirty="0" smtClean="0"/>
              <a:t>McDonald’s/a Fast-food chain</a:t>
            </a:r>
          </a:p>
          <a:p>
            <a:r>
              <a:rPr lang="en-US" dirty="0" smtClean="0"/>
              <a:t>New appliances (electric lawnmower, dishwasher, etc.)</a:t>
            </a:r>
            <a:endParaRPr lang="en-US" dirty="0"/>
          </a:p>
          <a:p>
            <a:r>
              <a:rPr lang="en-US" i="1" dirty="0" smtClean="0"/>
              <a:t>Keep it simple (1 or 2 catchy phrases), but your billboard should include 1.) the product name and 2.) a convincing argument as to why you need it and/or should support it</a:t>
            </a:r>
            <a:endParaRPr lang="en-US" i="1" dirty="0"/>
          </a:p>
        </p:txBody>
      </p:sp>
      <p:pic>
        <p:nvPicPr>
          <p:cNvPr id="5" name="Picture 4"/>
          <p:cNvPicPr>
            <a:picLocks noChangeAspect="1"/>
          </p:cNvPicPr>
          <p:nvPr/>
        </p:nvPicPr>
        <p:blipFill>
          <a:blip r:embed="rId2"/>
          <a:stretch>
            <a:fillRect/>
          </a:stretch>
        </p:blipFill>
        <p:spPr>
          <a:xfrm>
            <a:off x="5412658" y="3200400"/>
            <a:ext cx="3200400" cy="1714500"/>
          </a:xfrm>
          <a:prstGeom prst="rect">
            <a:avLst/>
          </a:prstGeom>
        </p:spPr>
      </p:pic>
    </p:spTree>
    <p:extLst>
      <p:ext uri="{BB962C8B-B14F-4D97-AF65-F5344CB8AC3E}">
        <p14:creationId xmlns:p14="http://schemas.microsoft.com/office/powerpoint/2010/main" val="1685294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Happy Days?</a:t>
            </a:r>
            <a:endParaRPr lang="en-US" dirty="0"/>
          </a:p>
        </p:txBody>
      </p:sp>
      <p:sp>
        <p:nvSpPr>
          <p:cNvPr id="3" name="Content Placeholder 2"/>
          <p:cNvSpPr>
            <a:spLocks noGrp="1"/>
          </p:cNvSpPr>
          <p:nvPr>
            <p:ph idx="1"/>
          </p:nvPr>
        </p:nvSpPr>
        <p:spPr>
          <a:xfrm>
            <a:off x="0" y="4038600"/>
            <a:ext cx="8686800" cy="3429000"/>
          </a:xfrm>
        </p:spPr>
        <p:txBody>
          <a:bodyPr>
            <a:normAutofit/>
          </a:bodyPr>
          <a:lstStyle/>
          <a:p>
            <a:r>
              <a:rPr lang="en-US" sz="2800" dirty="0" smtClean="0"/>
              <a:t>Returning soldiers wanted to put the horrors of the battlefields behind them when they came back home</a:t>
            </a:r>
          </a:p>
          <a:p>
            <a:r>
              <a:rPr lang="en-US" sz="2800" b="1" dirty="0" smtClean="0"/>
              <a:t>Americans could now spend money </a:t>
            </a:r>
            <a:r>
              <a:rPr lang="en-US" sz="2800" dirty="0" smtClean="0"/>
              <a:t>they had saved when most items were rationed during the war or unaffordable during the Depression</a:t>
            </a:r>
          </a:p>
          <a:p>
            <a:pPr>
              <a:buNone/>
            </a:pPr>
            <a:endParaRPr lang="en-US" dirty="0"/>
          </a:p>
        </p:txBody>
      </p:sp>
      <p:pic>
        <p:nvPicPr>
          <p:cNvPr id="4" name="Picture 3"/>
          <p:cNvPicPr>
            <a:picLocks noChangeAspect="1"/>
          </p:cNvPicPr>
          <p:nvPr/>
        </p:nvPicPr>
        <p:blipFill>
          <a:blip r:embed="rId2"/>
          <a:stretch>
            <a:fillRect/>
          </a:stretch>
        </p:blipFill>
        <p:spPr>
          <a:xfrm>
            <a:off x="4572000" y="1099296"/>
            <a:ext cx="3886200" cy="2667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89583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Huge Economic Expansion</a:t>
            </a:r>
            <a:endParaRPr lang="en-US" dirty="0"/>
          </a:p>
        </p:txBody>
      </p:sp>
      <p:sp>
        <p:nvSpPr>
          <p:cNvPr id="3" name="Content Placeholder 2"/>
          <p:cNvSpPr>
            <a:spLocks noGrp="1"/>
          </p:cNvSpPr>
          <p:nvPr>
            <p:ph idx="1"/>
          </p:nvPr>
        </p:nvSpPr>
        <p:spPr>
          <a:xfrm>
            <a:off x="457200" y="2286000"/>
            <a:ext cx="8229600" cy="4038600"/>
          </a:xfrm>
        </p:spPr>
        <p:txBody>
          <a:bodyPr/>
          <a:lstStyle/>
          <a:p>
            <a:r>
              <a:rPr lang="en-US" sz="2800" dirty="0" smtClean="0"/>
              <a:t>Avg. </a:t>
            </a:r>
            <a:r>
              <a:rPr lang="en-US" sz="2800" b="1" dirty="0" smtClean="0"/>
              <a:t>income almost doubled</a:t>
            </a:r>
            <a:r>
              <a:rPr lang="en-US" sz="2800" dirty="0" smtClean="0"/>
              <a:t> in post-war years</a:t>
            </a:r>
          </a:p>
          <a:p>
            <a:pPr marL="0" indent="0">
              <a:buNone/>
            </a:pPr>
            <a:r>
              <a:rPr lang="en-US" sz="2800" dirty="0" smtClean="0"/>
              <a:t>                     (Went from $1,526 to $2,788)</a:t>
            </a:r>
          </a:p>
          <a:p>
            <a:endParaRPr lang="en-US" dirty="0"/>
          </a:p>
        </p:txBody>
      </p:sp>
      <p:pic>
        <p:nvPicPr>
          <p:cNvPr id="4" name="Picture 3"/>
          <p:cNvPicPr>
            <a:picLocks noChangeAspect="1"/>
          </p:cNvPicPr>
          <p:nvPr/>
        </p:nvPicPr>
        <p:blipFill>
          <a:blip r:embed="rId2"/>
          <a:stretch>
            <a:fillRect/>
          </a:stretch>
        </p:blipFill>
        <p:spPr>
          <a:xfrm>
            <a:off x="2743200" y="3715512"/>
            <a:ext cx="3657600" cy="304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6324600" cy="914400"/>
          </a:xfrm>
        </p:spPr>
        <p:txBody>
          <a:bodyPr/>
          <a:lstStyle/>
          <a:p>
            <a:r>
              <a:rPr lang="en-US" dirty="0" smtClean="0"/>
              <a:t>Big Corporations</a:t>
            </a:r>
            <a:endParaRPr lang="en-US" dirty="0"/>
          </a:p>
        </p:txBody>
      </p:sp>
      <p:sp>
        <p:nvSpPr>
          <p:cNvPr id="3" name="Content Placeholder 2"/>
          <p:cNvSpPr>
            <a:spLocks noGrp="1"/>
          </p:cNvSpPr>
          <p:nvPr>
            <p:ph idx="1"/>
          </p:nvPr>
        </p:nvSpPr>
        <p:spPr>
          <a:xfrm>
            <a:off x="0" y="1447800"/>
            <a:ext cx="9296400" cy="4876800"/>
          </a:xfrm>
        </p:spPr>
        <p:txBody>
          <a:bodyPr>
            <a:normAutofit/>
          </a:bodyPr>
          <a:lstStyle/>
          <a:p>
            <a:r>
              <a:rPr lang="en-US" sz="2800" dirty="0" smtClean="0"/>
              <a:t>A few huge firms dominated many industries</a:t>
            </a:r>
          </a:p>
          <a:p>
            <a:r>
              <a:rPr lang="en-US" sz="2800" dirty="0" smtClean="0"/>
              <a:t>Car companies like </a:t>
            </a:r>
            <a:r>
              <a:rPr lang="en-US" sz="2800" b="1" dirty="0" smtClean="0"/>
              <a:t>Ford, Chrysler </a:t>
            </a:r>
            <a:r>
              <a:rPr lang="en-US" sz="2800" dirty="0" smtClean="0"/>
              <a:t>and </a:t>
            </a:r>
            <a:r>
              <a:rPr lang="en-US" sz="2800" b="1" dirty="0" smtClean="0"/>
              <a:t>General Motors</a:t>
            </a:r>
          </a:p>
          <a:p>
            <a:r>
              <a:rPr lang="en-US" sz="2800" b="1" dirty="0" smtClean="0"/>
              <a:t>General Electric </a:t>
            </a:r>
            <a:r>
              <a:rPr lang="en-US" sz="2800" dirty="0" smtClean="0"/>
              <a:t>(GE) dominated the electrical business</a:t>
            </a:r>
          </a:p>
        </p:txBody>
      </p:sp>
      <p:pic>
        <p:nvPicPr>
          <p:cNvPr id="4" name="Picture 3"/>
          <p:cNvPicPr>
            <a:picLocks noChangeAspect="1"/>
          </p:cNvPicPr>
          <p:nvPr/>
        </p:nvPicPr>
        <p:blipFill>
          <a:blip r:embed="rId2"/>
          <a:stretch>
            <a:fillRect/>
          </a:stretch>
        </p:blipFill>
        <p:spPr>
          <a:xfrm>
            <a:off x="990600" y="3581400"/>
            <a:ext cx="2857500" cy="2844800"/>
          </a:xfrm>
          <a:prstGeom prst="rect">
            <a:avLst/>
          </a:prstGeom>
        </p:spPr>
      </p:pic>
      <p:pic>
        <p:nvPicPr>
          <p:cNvPr id="5" name="Picture 4"/>
          <p:cNvPicPr>
            <a:picLocks noChangeAspect="1"/>
          </p:cNvPicPr>
          <p:nvPr/>
        </p:nvPicPr>
        <p:blipFill>
          <a:blip r:embed="rId3"/>
          <a:stretch>
            <a:fillRect/>
          </a:stretch>
        </p:blipFill>
        <p:spPr>
          <a:xfrm>
            <a:off x="4648200" y="3886200"/>
            <a:ext cx="4038600" cy="20193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5410200" cy="838200"/>
          </a:xfrm>
        </p:spPr>
        <p:txBody>
          <a:bodyPr>
            <a:normAutofit/>
          </a:bodyPr>
          <a:lstStyle/>
          <a:p>
            <a:r>
              <a:rPr lang="en-US" dirty="0" smtClean="0"/>
              <a:t>Fast Food </a:t>
            </a:r>
            <a:endParaRPr lang="en-US" dirty="0"/>
          </a:p>
        </p:txBody>
      </p:sp>
      <p:sp>
        <p:nvSpPr>
          <p:cNvPr id="3" name="Content Placeholder 2"/>
          <p:cNvSpPr>
            <a:spLocks noGrp="1"/>
          </p:cNvSpPr>
          <p:nvPr>
            <p:ph idx="1"/>
          </p:nvPr>
        </p:nvSpPr>
        <p:spPr>
          <a:xfrm>
            <a:off x="152400" y="1371600"/>
            <a:ext cx="8991600" cy="4953000"/>
          </a:xfrm>
        </p:spPr>
        <p:txBody>
          <a:bodyPr/>
          <a:lstStyle/>
          <a:p>
            <a:r>
              <a:rPr lang="en-US" sz="2800" dirty="0" smtClean="0"/>
              <a:t>Fast food industry sprung up because of </a:t>
            </a:r>
            <a:r>
              <a:rPr lang="en-US" sz="2800" b="1" dirty="0" smtClean="0"/>
              <a:t>fast, efficient service</a:t>
            </a:r>
            <a:r>
              <a:rPr lang="en-US" sz="2800" dirty="0" smtClean="0"/>
              <a:t> and location </a:t>
            </a:r>
            <a:r>
              <a:rPr lang="en-US" sz="2800" b="1" dirty="0" smtClean="0"/>
              <a:t>along new busy highways</a:t>
            </a:r>
          </a:p>
          <a:p>
            <a:r>
              <a:rPr lang="en-US" sz="2800" dirty="0" smtClean="0"/>
              <a:t>Ray Croc, the founder of McDonald’s, used assembly-line food production to mass produce cheap burgers</a:t>
            </a:r>
          </a:p>
          <a:p>
            <a:endParaRPr lang="en-US" dirty="0"/>
          </a:p>
        </p:txBody>
      </p:sp>
      <p:pic>
        <p:nvPicPr>
          <p:cNvPr id="4" name="Picture 3"/>
          <p:cNvPicPr>
            <a:picLocks noChangeAspect="1"/>
          </p:cNvPicPr>
          <p:nvPr/>
        </p:nvPicPr>
        <p:blipFill>
          <a:blip r:embed="rId2"/>
          <a:stretch>
            <a:fillRect/>
          </a:stretch>
        </p:blipFill>
        <p:spPr>
          <a:xfrm>
            <a:off x="457200" y="3733800"/>
            <a:ext cx="2997200" cy="3124200"/>
          </a:xfrm>
          <a:prstGeom prst="rect">
            <a:avLst/>
          </a:prstGeom>
        </p:spPr>
      </p:pic>
      <p:pic>
        <p:nvPicPr>
          <p:cNvPr id="5" name="Picture 4"/>
          <p:cNvPicPr>
            <a:picLocks noChangeAspect="1"/>
          </p:cNvPicPr>
          <p:nvPr/>
        </p:nvPicPr>
        <p:blipFill>
          <a:blip r:embed="rId3"/>
          <a:stretch>
            <a:fillRect/>
          </a:stretch>
        </p:blipFill>
        <p:spPr>
          <a:xfrm>
            <a:off x="5334000" y="3352800"/>
            <a:ext cx="2800350" cy="3352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2971800" cy="990600"/>
          </a:xfrm>
        </p:spPr>
        <p:txBody>
          <a:bodyPr>
            <a:normAutofit/>
          </a:bodyPr>
          <a:lstStyle/>
          <a:p>
            <a:r>
              <a:rPr lang="en-US" dirty="0" smtClean="0"/>
              <a:t>Franchise</a:t>
            </a:r>
            <a:endParaRPr lang="en-US" dirty="0"/>
          </a:p>
        </p:txBody>
      </p:sp>
      <p:sp>
        <p:nvSpPr>
          <p:cNvPr id="3" name="Content Placeholder 2"/>
          <p:cNvSpPr>
            <a:spLocks noGrp="1"/>
          </p:cNvSpPr>
          <p:nvPr>
            <p:ph idx="1"/>
          </p:nvPr>
        </p:nvSpPr>
        <p:spPr>
          <a:xfrm>
            <a:off x="0" y="2819400"/>
            <a:ext cx="8991600" cy="4495800"/>
          </a:xfrm>
        </p:spPr>
        <p:txBody>
          <a:bodyPr>
            <a:normAutofit/>
          </a:bodyPr>
          <a:lstStyle/>
          <a:p>
            <a:r>
              <a:rPr lang="en-US" dirty="0"/>
              <a:t>McDonald’s and 100’s of other restaurant </a:t>
            </a:r>
            <a:r>
              <a:rPr lang="en-US" i="1" dirty="0"/>
              <a:t>franchises</a:t>
            </a:r>
            <a:r>
              <a:rPr lang="en-US" dirty="0"/>
              <a:t> </a:t>
            </a:r>
            <a:r>
              <a:rPr lang="en-US" dirty="0" smtClean="0"/>
              <a:t>began to open (a franchise is the </a:t>
            </a:r>
            <a:r>
              <a:rPr lang="en-US" dirty="0"/>
              <a:t>right to open a restaurant using a parent company’s brand name and system</a:t>
            </a:r>
            <a:r>
              <a:rPr lang="en-US" dirty="0" smtClean="0"/>
              <a:t>)</a:t>
            </a:r>
          </a:p>
          <a:p>
            <a:pPr marL="0" indent="0">
              <a:buNone/>
            </a:pPr>
            <a:endParaRPr lang="en-US" dirty="0"/>
          </a:p>
          <a:p>
            <a:r>
              <a:rPr lang="en-US" dirty="0"/>
              <a:t>Entrepreneurs of the decade learned that people enjoyed quick service, affordability and consistency.  Fast food delivered this and was perfect for adults, teens and children.  It could also be easily replicated and franchising spread the successful local restaurant models across the country. </a:t>
            </a:r>
          </a:p>
        </p:txBody>
      </p:sp>
      <p:pic>
        <p:nvPicPr>
          <p:cNvPr id="4" name="Picture 3"/>
          <p:cNvPicPr>
            <a:picLocks noChangeAspect="1"/>
          </p:cNvPicPr>
          <p:nvPr/>
        </p:nvPicPr>
        <p:blipFill>
          <a:blip r:embed="rId2"/>
          <a:stretch>
            <a:fillRect/>
          </a:stretch>
        </p:blipFill>
        <p:spPr>
          <a:xfrm>
            <a:off x="4876800" y="228600"/>
            <a:ext cx="3208465" cy="2191629"/>
          </a:xfrm>
          <a:prstGeom prst="rect">
            <a:avLst/>
          </a:prstGeom>
        </p:spPr>
      </p:pic>
    </p:spTree>
    <p:extLst>
      <p:ext uri="{BB962C8B-B14F-4D97-AF65-F5344CB8AC3E}">
        <p14:creationId xmlns:p14="http://schemas.microsoft.com/office/powerpoint/2010/main" val="2818708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The Birth of a Fast Food Nation</a:t>
            </a:r>
            <a:endParaRPr lang="en-US" dirty="0"/>
          </a:p>
        </p:txBody>
      </p:sp>
      <p:sp>
        <p:nvSpPr>
          <p:cNvPr id="3" name="Content Placeholder 2"/>
          <p:cNvSpPr>
            <a:spLocks noGrp="1"/>
          </p:cNvSpPr>
          <p:nvPr>
            <p:ph idx="1"/>
          </p:nvPr>
        </p:nvSpPr>
        <p:spPr>
          <a:xfrm>
            <a:off x="152400" y="1143000"/>
            <a:ext cx="8534400" cy="5715000"/>
          </a:xfrm>
        </p:spPr>
        <p:txBody>
          <a:bodyPr>
            <a:normAutofit fontScale="77500" lnSpcReduction="20000"/>
          </a:bodyPr>
          <a:lstStyle/>
          <a:p>
            <a:r>
              <a:rPr lang="en-US" dirty="0"/>
              <a:t> </a:t>
            </a:r>
            <a:r>
              <a:rPr lang="en-US" sz="2800" dirty="0"/>
              <a:t>Many of our largest and most popular fast food chains got their </a:t>
            </a:r>
            <a:r>
              <a:rPr lang="en-US" sz="2800" dirty="0" smtClean="0"/>
              <a:t>  start during </a:t>
            </a:r>
            <a:r>
              <a:rPr lang="en-US" sz="2800" dirty="0"/>
              <a:t>the 1950’s</a:t>
            </a:r>
            <a:r>
              <a:rPr lang="en-US" sz="2800" dirty="0" smtClean="0"/>
              <a:t>.</a:t>
            </a:r>
          </a:p>
          <a:p>
            <a:pPr marL="0" indent="0">
              <a:buNone/>
            </a:pPr>
            <a:endParaRPr lang="en-US" sz="2800" dirty="0"/>
          </a:p>
          <a:p>
            <a:r>
              <a:rPr lang="en-US" sz="2800" dirty="0" smtClean="0"/>
              <a:t>Dunkin </a:t>
            </a:r>
            <a:r>
              <a:rPr lang="en-US" sz="2800" dirty="0"/>
              <a:t>Donuts, 1950 – Quincy, Massachusetts</a:t>
            </a:r>
          </a:p>
          <a:p>
            <a:pPr marL="0" indent="0">
              <a:buNone/>
            </a:pPr>
            <a:endParaRPr lang="en-US" sz="2800" dirty="0"/>
          </a:p>
          <a:p>
            <a:r>
              <a:rPr lang="en-US" sz="2800" dirty="0"/>
              <a:t>KFC, 1952 – Salt Lake City, Utah (first franchise opened)</a:t>
            </a:r>
          </a:p>
          <a:p>
            <a:pPr marL="0" indent="0">
              <a:buNone/>
            </a:pPr>
            <a:endParaRPr lang="en-US" sz="2800" dirty="0"/>
          </a:p>
          <a:p>
            <a:r>
              <a:rPr lang="en-US" sz="2800" dirty="0"/>
              <a:t>Denny’s (as Danny’s Donuts), 1953 – Lakewood, California</a:t>
            </a:r>
          </a:p>
          <a:p>
            <a:endParaRPr lang="en-US" sz="2800" dirty="0"/>
          </a:p>
          <a:p>
            <a:r>
              <a:rPr lang="en-US" sz="2800" dirty="0"/>
              <a:t>Burger King (as </a:t>
            </a:r>
            <a:r>
              <a:rPr lang="en-US" sz="2800" dirty="0" err="1"/>
              <a:t>Insta</a:t>
            </a:r>
            <a:r>
              <a:rPr lang="en-US" sz="2800" dirty="0"/>
              <a:t>-Burger King), 1953 – Jacksonville, Florida</a:t>
            </a:r>
          </a:p>
          <a:p>
            <a:endParaRPr lang="en-US" sz="2800" dirty="0"/>
          </a:p>
          <a:p>
            <a:r>
              <a:rPr lang="en-US" sz="2800" dirty="0"/>
              <a:t>Sonic Drive-In, 1953 – Shawnee </a:t>
            </a:r>
            <a:r>
              <a:rPr lang="en-US" sz="2800" dirty="0" err="1"/>
              <a:t>Oaklahoma</a:t>
            </a:r>
            <a:endParaRPr lang="en-US" sz="2800" dirty="0"/>
          </a:p>
          <a:p>
            <a:endParaRPr lang="en-US" sz="2800" dirty="0"/>
          </a:p>
          <a:p>
            <a:r>
              <a:rPr lang="en-US" sz="2800" dirty="0"/>
              <a:t>Taco Bell (as Bell’s Drive-In), 1954 – San Bernardino, California</a:t>
            </a:r>
          </a:p>
          <a:p>
            <a:endParaRPr lang="en-US" sz="2800" dirty="0"/>
          </a:p>
          <a:p>
            <a:r>
              <a:rPr lang="en-US" sz="2800" dirty="0"/>
              <a:t>Pizza Hut, 1958 – Wichita, Kansas</a:t>
            </a:r>
          </a:p>
        </p:txBody>
      </p:sp>
    </p:spTree>
    <p:extLst>
      <p:ext uri="{BB962C8B-B14F-4D97-AF65-F5344CB8AC3E}">
        <p14:creationId xmlns:p14="http://schemas.microsoft.com/office/powerpoint/2010/main" val="2106485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76186" cy="1143000"/>
          </a:xfrm>
        </p:spPr>
        <p:txBody>
          <a:bodyPr>
            <a:normAutofit/>
          </a:bodyPr>
          <a:lstStyle/>
          <a:p>
            <a:r>
              <a:rPr lang="en-US" dirty="0" smtClean="0"/>
              <a:t>New Technology Transforms Life</a:t>
            </a:r>
            <a:endParaRPr lang="en-US" dirty="0"/>
          </a:p>
        </p:txBody>
      </p:sp>
      <p:sp>
        <p:nvSpPr>
          <p:cNvPr id="3" name="Content Placeholder 2"/>
          <p:cNvSpPr>
            <a:spLocks noGrp="1"/>
          </p:cNvSpPr>
          <p:nvPr>
            <p:ph idx="1"/>
          </p:nvPr>
        </p:nvSpPr>
        <p:spPr>
          <a:xfrm>
            <a:off x="152400" y="1295400"/>
            <a:ext cx="8763000" cy="4953000"/>
          </a:xfrm>
        </p:spPr>
        <p:txBody>
          <a:bodyPr>
            <a:normAutofit/>
          </a:bodyPr>
          <a:lstStyle/>
          <a:p>
            <a:r>
              <a:rPr lang="en-US" sz="2800" b="1" dirty="0" smtClean="0"/>
              <a:t>New and improved products </a:t>
            </a:r>
            <a:r>
              <a:rPr lang="en-US" sz="2800" dirty="0" smtClean="0"/>
              <a:t>like dishwashers </a:t>
            </a:r>
            <a:r>
              <a:rPr lang="en-US" sz="2800" dirty="0"/>
              <a:t>and gas-powered lawnmowers </a:t>
            </a:r>
            <a:r>
              <a:rPr lang="en-US" sz="2800" dirty="0" smtClean="0"/>
              <a:t>that </a:t>
            </a:r>
            <a:r>
              <a:rPr lang="en-US" sz="2800" b="1" dirty="0"/>
              <a:t>saved consumers time and money</a:t>
            </a:r>
          </a:p>
          <a:p>
            <a:r>
              <a:rPr lang="en-US" sz="2800" b="1" dirty="0" smtClean="0"/>
              <a:t>Television</a:t>
            </a:r>
            <a:r>
              <a:rPr lang="en-US" sz="2800" dirty="0" smtClean="0"/>
              <a:t> – Developed in the 1930’s</a:t>
            </a:r>
            <a:r>
              <a:rPr lang="en-US" sz="2800" dirty="0"/>
              <a:t>, Americans “fell in love” with it </a:t>
            </a:r>
            <a:r>
              <a:rPr lang="en-US" sz="2800" dirty="0" smtClean="0"/>
              <a:t>after WWII </a:t>
            </a:r>
          </a:p>
          <a:p>
            <a:r>
              <a:rPr lang="en-US" sz="2800" dirty="0" smtClean="0"/>
              <a:t>2/3 of families owned one by 1953  </a:t>
            </a:r>
          </a:p>
        </p:txBody>
      </p:sp>
      <p:pic>
        <p:nvPicPr>
          <p:cNvPr id="4" name="Picture 3"/>
          <p:cNvPicPr>
            <a:picLocks noChangeAspect="1"/>
          </p:cNvPicPr>
          <p:nvPr/>
        </p:nvPicPr>
        <p:blipFill>
          <a:blip r:embed="rId2"/>
          <a:stretch>
            <a:fillRect/>
          </a:stretch>
        </p:blipFill>
        <p:spPr>
          <a:xfrm>
            <a:off x="5832987" y="3581400"/>
            <a:ext cx="3048000" cy="3200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0"/>
            <a:ext cx="4267200" cy="990600"/>
          </a:xfrm>
        </p:spPr>
        <p:txBody>
          <a:bodyPr/>
          <a:lstStyle/>
          <a:p>
            <a:r>
              <a:rPr lang="en-US" dirty="0" smtClean="0"/>
              <a:t>TV</a:t>
            </a:r>
            <a:endParaRPr lang="en-US" dirty="0"/>
          </a:p>
        </p:txBody>
      </p:sp>
      <p:sp>
        <p:nvSpPr>
          <p:cNvPr id="3" name="Content Placeholder 2"/>
          <p:cNvSpPr>
            <a:spLocks noGrp="1"/>
          </p:cNvSpPr>
          <p:nvPr>
            <p:ph idx="1"/>
          </p:nvPr>
        </p:nvSpPr>
        <p:spPr>
          <a:xfrm>
            <a:off x="152400" y="1143000"/>
            <a:ext cx="8534400" cy="5181600"/>
          </a:xfrm>
        </p:spPr>
        <p:txBody>
          <a:bodyPr/>
          <a:lstStyle/>
          <a:p>
            <a:r>
              <a:rPr lang="en-US" sz="2800" dirty="0" smtClean="0"/>
              <a:t>Shows like </a:t>
            </a:r>
            <a:r>
              <a:rPr lang="en-US" sz="2800" i="1" dirty="0" smtClean="0"/>
              <a:t>Howdy Doody and  The Mickey Mouse Club, </a:t>
            </a:r>
            <a:r>
              <a:rPr lang="en-US" sz="2800" dirty="0" smtClean="0"/>
              <a:t>for kids</a:t>
            </a:r>
          </a:p>
          <a:p>
            <a:r>
              <a:rPr lang="en-US" sz="2800" dirty="0" smtClean="0"/>
              <a:t>Comedies like </a:t>
            </a:r>
            <a:r>
              <a:rPr lang="en-US" sz="2800" i="1" dirty="0" smtClean="0"/>
              <a:t>I Love Lucy </a:t>
            </a:r>
            <a:r>
              <a:rPr lang="en-US" sz="2800" dirty="0" smtClean="0"/>
              <a:t>and</a:t>
            </a:r>
            <a:r>
              <a:rPr lang="en-US" sz="2800" i="1" dirty="0" smtClean="0"/>
              <a:t> Father Knows Best</a:t>
            </a:r>
          </a:p>
          <a:p>
            <a:r>
              <a:rPr lang="en-US" sz="2800" i="1" dirty="0" smtClean="0"/>
              <a:t>American Bandstand </a:t>
            </a:r>
            <a:r>
              <a:rPr lang="en-US" sz="2800" dirty="0" smtClean="0"/>
              <a:t>played popular music for teens</a:t>
            </a:r>
          </a:p>
          <a:p>
            <a:r>
              <a:rPr lang="en-US" sz="2800" b="1" dirty="0" smtClean="0"/>
              <a:t>Only 3 networks </a:t>
            </a:r>
            <a:r>
              <a:rPr lang="en-US" sz="2800" dirty="0" smtClean="0"/>
              <a:t>controlled all the shows</a:t>
            </a:r>
          </a:p>
          <a:p>
            <a:pPr marL="0" indent="0">
              <a:buNone/>
            </a:pPr>
            <a:endParaRPr lang="en-US" dirty="0"/>
          </a:p>
        </p:txBody>
      </p:sp>
      <p:pic>
        <p:nvPicPr>
          <p:cNvPr id="4" name="Picture 3"/>
          <p:cNvPicPr>
            <a:picLocks noChangeAspect="1"/>
          </p:cNvPicPr>
          <p:nvPr/>
        </p:nvPicPr>
        <p:blipFill>
          <a:blip r:embed="rId2"/>
          <a:stretch>
            <a:fillRect/>
          </a:stretch>
        </p:blipFill>
        <p:spPr>
          <a:xfrm>
            <a:off x="990600" y="3733800"/>
            <a:ext cx="2870200" cy="3124200"/>
          </a:xfrm>
          <a:prstGeom prst="rect">
            <a:avLst/>
          </a:prstGeom>
        </p:spPr>
      </p:pic>
      <p:pic>
        <p:nvPicPr>
          <p:cNvPr id="5" name="Picture 4"/>
          <p:cNvPicPr>
            <a:picLocks noChangeAspect="1"/>
          </p:cNvPicPr>
          <p:nvPr/>
        </p:nvPicPr>
        <p:blipFill>
          <a:blip r:embed="rId3"/>
          <a:stretch>
            <a:fillRect/>
          </a:stretch>
        </p:blipFill>
        <p:spPr>
          <a:xfrm>
            <a:off x="4724400" y="3962400"/>
            <a:ext cx="3479800" cy="28956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9510</TotalTime>
  <Words>852</Words>
  <Application>Microsoft Office PowerPoint</Application>
  <PresentationFormat>On-screen Show (4:3)</PresentationFormat>
  <Paragraphs>85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Constantia</vt:lpstr>
      <vt:lpstr>Wingdings 2</vt:lpstr>
      <vt:lpstr>Flow</vt:lpstr>
      <vt:lpstr>The 1950’s The Post-War years</vt:lpstr>
      <vt:lpstr>Happy Days?</vt:lpstr>
      <vt:lpstr>Huge Economic Expansion</vt:lpstr>
      <vt:lpstr>Big Corporations</vt:lpstr>
      <vt:lpstr>Fast Food </vt:lpstr>
      <vt:lpstr>Franchise</vt:lpstr>
      <vt:lpstr>The Birth of a Fast Food Nation</vt:lpstr>
      <vt:lpstr>New Technology Transforms Life</vt:lpstr>
      <vt:lpstr>TV</vt:lpstr>
      <vt:lpstr>Materialism</vt:lpstr>
      <vt:lpstr>Other Advances</vt:lpstr>
      <vt:lpstr>Medicine</vt:lpstr>
      <vt:lpstr>Changes in the Workplace</vt:lpstr>
      <vt:lpstr>Large Corporations = Conformity</vt:lpstr>
      <vt:lpstr>Suburbs and Highways</vt:lpstr>
      <vt:lpstr>New Homes</vt:lpstr>
      <vt:lpstr>Highways</vt:lpstr>
      <vt:lpstr>Interstate Highway System</vt:lpstr>
      <vt:lpstr>Create a Billboard</vt:lpstr>
      <vt:lpstr>PowerPoint Presentation</vt:lpstr>
    </vt:vector>
  </TitlesOfParts>
  <Company>QRMHS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1950’s</dc:title>
  <dc:creator>eljungberg</dc:creator>
  <cp:lastModifiedBy>Erik Ljungberg</cp:lastModifiedBy>
  <cp:revision>44</cp:revision>
  <cp:lastPrinted>2017-04-10T18:15:02Z</cp:lastPrinted>
  <dcterms:created xsi:type="dcterms:W3CDTF">2014-04-12T14:58:43Z</dcterms:created>
  <dcterms:modified xsi:type="dcterms:W3CDTF">2017-04-13T12:35:40Z</dcterms:modified>
</cp:coreProperties>
</file>