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72" r:id="rId4"/>
    <p:sldId id="273" r:id="rId5"/>
    <p:sldId id="258" r:id="rId6"/>
    <p:sldId id="266" r:id="rId7"/>
    <p:sldId id="259" r:id="rId8"/>
    <p:sldId id="261" r:id="rId9"/>
    <p:sldId id="260" r:id="rId10"/>
    <p:sldId id="271" r:id="rId11"/>
    <p:sldId id="267" r:id="rId12"/>
    <p:sldId id="268" r:id="rId13"/>
    <p:sldId id="262" r:id="rId14"/>
    <p:sldId id="269" r:id="rId15"/>
    <p:sldId id="270" r:id="rId16"/>
    <p:sldId id="265" r:id="rId17"/>
    <p:sldId id="26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E74FBC-2DB3-435A-A020-0744A870F16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CD8EE4-4259-4588-AC95-96EA1FE74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3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1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0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4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7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89EB6-21E5-4DEE-A14D-7A2C8E9037CC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0A4-04C3-46CA-939D-2986DCA0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8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45691"/>
            <a:ext cx="9144000" cy="2035278"/>
          </a:xfrm>
        </p:spPr>
        <p:txBody>
          <a:bodyPr/>
          <a:lstStyle/>
          <a:p>
            <a:r>
              <a:rPr lang="en-US" dirty="0" smtClean="0"/>
              <a:t>The 1950’s 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88" y="2890684"/>
            <a:ext cx="4124960" cy="373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Beatniks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69771"/>
            <a:ext cx="12004766" cy="3918858"/>
          </a:xfrm>
        </p:spPr>
        <p:txBody>
          <a:bodyPr/>
          <a:lstStyle/>
          <a:p>
            <a:r>
              <a:rPr lang="en-US" b="1" dirty="0"/>
              <a:t>Beatniks</a:t>
            </a:r>
            <a:r>
              <a:rPr lang="en-US" dirty="0"/>
              <a:t> – members of the </a:t>
            </a:r>
            <a:r>
              <a:rPr lang="en-US" b="1" dirty="0"/>
              <a:t>“Beat Generation” </a:t>
            </a:r>
            <a:r>
              <a:rPr lang="en-US" dirty="0"/>
              <a:t>– embraced poetry, art, and more meaningful ideas and </a:t>
            </a:r>
            <a:r>
              <a:rPr lang="en-US" b="1" dirty="0"/>
              <a:t>rejected materialism and the conformity </a:t>
            </a:r>
            <a:r>
              <a:rPr lang="en-US" dirty="0"/>
              <a:t>of mainstream America</a:t>
            </a:r>
          </a:p>
          <a:p>
            <a:r>
              <a:rPr lang="en-US" dirty="0" smtClean="0"/>
              <a:t>Author </a:t>
            </a:r>
            <a:r>
              <a:rPr lang="en-US" b="1" dirty="0" smtClean="0"/>
              <a:t>Jack Kerouac</a:t>
            </a:r>
            <a:r>
              <a:rPr lang="en-US" dirty="0" smtClean="0"/>
              <a:t>, the spiritual leader of the beatniks, gathered with others in coffee houses in San Francisco, California, to share ideas and experiences. </a:t>
            </a:r>
          </a:p>
          <a:p>
            <a:r>
              <a:rPr lang="en-US" dirty="0" smtClean="0"/>
              <a:t>Wrote his best-selling novel, </a:t>
            </a:r>
            <a:r>
              <a:rPr lang="en-US" i="1" dirty="0" smtClean="0"/>
              <a:t>On the Road</a:t>
            </a:r>
            <a:r>
              <a:rPr lang="en-US" dirty="0" smtClean="0"/>
              <a:t>, on a 250-foot roll of paper not using standard punctuation or paragraph structure to reflect his open approach to life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44" y="365125"/>
            <a:ext cx="4153170" cy="24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Resurgence in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825625"/>
            <a:ext cx="11547566" cy="4351338"/>
          </a:xfrm>
        </p:spPr>
        <p:txBody>
          <a:bodyPr/>
          <a:lstStyle/>
          <a:p>
            <a:r>
              <a:rPr lang="en-US" dirty="0" smtClean="0"/>
              <a:t>In the 1950’s Americans, who had drifted away from religion in earlier years, flocked back to their churches or synagogues.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new interest in religion </a:t>
            </a:r>
            <a:r>
              <a:rPr lang="en-US" dirty="0" smtClean="0"/>
              <a:t>was a response in part to the cold-war struggle against “godless communism”</a:t>
            </a:r>
          </a:p>
          <a:p>
            <a:r>
              <a:rPr lang="en-US" dirty="0" smtClean="0"/>
              <a:t>Some looked to religion to find hope in the face of the threat of nuclear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905" y="4445040"/>
            <a:ext cx="3408189" cy="22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“One Nation Under God”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2877015"/>
            <a:ext cx="11208834" cy="4059044"/>
          </a:xfrm>
        </p:spPr>
        <p:txBody>
          <a:bodyPr/>
          <a:lstStyle/>
          <a:p>
            <a:r>
              <a:rPr lang="en-US" dirty="0" smtClean="0"/>
              <a:t>In 1954 Congress added the words “under God” to the Pledge of Allegiance, and the next year it required the phrase “In God We Trust” to appear on all American currency. </a:t>
            </a:r>
          </a:p>
          <a:p>
            <a:r>
              <a:rPr lang="en-US" dirty="0" smtClean="0"/>
              <a:t>Like other aspects of American life, religion became more commercial. Those in need could call Dial-a-Prayer for the first time, and new slogans such as “The family that prays together stays together” became commonplace. </a:t>
            </a:r>
          </a:p>
          <a:p>
            <a:r>
              <a:rPr lang="en-US" dirty="0" smtClean="0"/>
              <a:t>Evangelists, like Billy Graham, used radio and TV to carry their messages to more people than ever before.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524" y="365125"/>
            <a:ext cx="3245996" cy="21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231" y="3749463"/>
            <a:ext cx="11411460" cy="3536240"/>
          </a:xfrm>
        </p:spPr>
        <p:txBody>
          <a:bodyPr>
            <a:normAutofit/>
          </a:bodyPr>
          <a:lstStyle/>
          <a:p>
            <a:r>
              <a:rPr lang="en-US" dirty="0"/>
              <a:t>WWII war hero </a:t>
            </a:r>
            <a:r>
              <a:rPr lang="en-US" b="1" dirty="0"/>
              <a:t>Dwight Eisenhower </a:t>
            </a:r>
            <a:r>
              <a:rPr lang="en-US" dirty="0"/>
              <a:t>(or Ike as he was affectionately called) won the presidential election in 1952 and 1956 (his slogan was </a:t>
            </a:r>
            <a:r>
              <a:rPr lang="en-US" b="1" dirty="0"/>
              <a:t>“I like Ike”</a:t>
            </a:r>
            <a:r>
              <a:rPr lang="en-US" dirty="0"/>
              <a:t>)</a:t>
            </a:r>
          </a:p>
          <a:p>
            <a:r>
              <a:rPr lang="en-US" dirty="0"/>
              <a:t>As a </a:t>
            </a:r>
            <a:r>
              <a:rPr lang="en-US" b="1" dirty="0"/>
              <a:t>republican </a:t>
            </a:r>
            <a:r>
              <a:rPr lang="en-US" dirty="0"/>
              <a:t>he scaled back some of the social programs that the democrats Truman and FDR supported</a:t>
            </a:r>
          </a:p>
          <a:p>
            <a:r>
              <a:rPr lang="en-US" dirty="0"/>
              <a:t>Republican ideas – </a:t>
            </a:r>
            <a:r>
              <a:rPr lang="en-US" b="1" dirty="0"/>
              <a:t>cut spending, reduce taxes</a:t>
            </a:r>
            <a:r>
              <a:rPr lang="en-US" dirty="0"/>
              <a:t>, and balance the </a:t>
            </a:r>
            <a:r>
              <a:rPr lang="en-US" dirty="0" smtClean="0"/>
              <a:t>budget</a:t>
            </a:r>
          </a:p>
          <a:p>
            <a:r>
              <a:rPr lang="en-US" dirty="0" smtClean="0"/>
              <a:t>Continued America’s </a:t>
            </a:r>
            <a:r>
              <a:rPr lang="en-US" b="1" dirty="0" smtClean="0"/>
              <a:t>Cold War </a:t>
            </a:r>
            <a:r>
              <a:rPr lang="en-US" dirty="0" smtClean="0"/>
              <a:t>against the Soviet Union and Communism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923" y="117987"/>
            <a:ext cx="3394611" cy="35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3469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362"/>
            <a:ext cx="10515600" cy="970156"/>
          </a:xfrm>
        </p:spPr>
        <p:txBody>
          <a:bodyPr/>
          <a:lstStyle/>
          <a:p>
            <a:r>
              <a:rPr lang="en-US" dirty="0" smtClean="0"/>
              <a:t>Bomb Shelters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727"/>
            <a:ext cx="10515600" cy="5017236"/>
          </a:xfrm>
        </p:spPr>
        <p:txBody>
          <a:bodyPr/>
          <a:lstStyle/>
          <a:p>
            <a:r>
              <a:rPr lang="en-US" dirty="0" smtClean="0"/>
              <a:t>The fear of communism and nuclear war ran deeper than just McCarthy and in the government.</a:t>
            </a:r>
          </a:p>
          <a:p>
            <a:r>
              <a:rPr lang="en-US" dirty="0" smtClean="0"/>
              <a:t>Some families began to build “fallout shelters” underground to be used in the event of a nuclear war</a:t>
            </a:r>
          </a:p>
          <a:p>
            <a:r>
              <a:rPr lang="en-US" dirty="0" smtClean="0"/>
              <a:t>Ranged in cost from $100 Basic models to $5,000 suites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794" y="3913497"/>
            <a:ext cx="1943100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0" y="3751653"/>
            <a:ext cx="1771650" cy="258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92" y="3890962"/>
            <a:ext cx="2436137" cy="2784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08388" y="3890962"/>
            <a:ext cx="3848788" cy="25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8090"/>
          </a:xfrm>
        </p:spPr>
        <p:txBody>
          <a:bodyPr/>
          <a:lstStyle/>
          <a:p>
            <a:r>
              <a:rPr lang="en-US" dirty="0" smtClean="0"/>
              <a:t>“Duck and Cover”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7" y="940526"/>
            <a:ext cx="11978640" cy="5236437"/>
          </a:xfrm>
        </p:spPr>
        <p:txBody>
          <a:bodyPr/>
          <a:lstStyle/>
          <a:p>
            <a:r>
              <a:rPr lang="en-US" dirty="0" smtClean="0"/>
              <a:t>Duck and Cover Drills were practiced in schools all over America like lock-down drills are today</a:t>
            </a:r>
          </a:p>
          <a:p>
            <a:r>
              <a:rPr lang="en-US" dirty="0" smtClean="0"/>
              <a:t>Kids would to be told to go under their desks and cover their heads for protection</a:t>
            </a:r>
          </a:p>
          <a:p>
            <a:r>
              <a:rPr lang="en-US" dirty="0" smtClean="0"/>
              <a:t>Clearly not going to save you, but psychologically made people feel a greater sense of safety </a:t>
            </a:r>
          </a:p>
          <a:p>
            <a:r>
              <a:rPr lang="en-US" dirty="0" smtClean="0"/>
              <a:t>“Bert the Turtle” cartoon taught kids what to do in the event of a nuclear bomb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93" y="4276827"/>
            <a:ext cx="3003096" cy="2581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276" y="4276827"/>
            <a:ext cx="3606968" cy="2609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739" y="4457715"/>
            <a:ext cx="3280389" cy="24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009"/>
            <a:ext cx="10515600" cy="1325563"/>
          </a:xfrm>
        </p:spPr>
        <p:txBody>
          <a:bodyPr/>
          <a:lstStyle/>
          <a:p>
            <a:r>
              <a:rPr lang="en-US" dirty="0" smtClean="0"/>
              <a:t>Write a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165123"/>
            <a:ext cx="11088329" cy="50118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Imagine you are WWII veteran living in the 1950’s.  </a:t>
            </a:r>
            <a:r>
              <a:rPr lang="en-US" sz="3200" i="1" dirty="0" smtClean="0"/>
              <a:t>Write a letter to a friend or relative  explaining the changes you have seen since the pre-war days of the Great Depression</a:t>
            </a:r>
            <a:r>
              <a:rPr lang="en-US" sz="3200" dirty="0" smtClean="0"/>
              <a:t>.  </a:t>
            </a:r>
            <a:r>
              <a:rPr lang="en-US" sz="3200" b="1" dirty="0" smtClean="0"/>
              <a:t>Incorporate at least 5 facts (and number </a:t>
            </a:r>
            <a:r>
              <a:rPr lang="en-US" sz="3200" b="1" dirty="0" smtClean="0"/>
              <a:t>or underline them</a:t>
            </a:r>
            <a:r>
              <a:rPr lang="en-US" sz="3200" b="1" dirty="0" smtClean="0"/>
              <a:t>!)</a:t>
            </a:r>
            <a:r>
              <a:rPr lang="en-US" sz="3200" dirty="0" smtClean="0"/>
              <a:t> from the power point about the 1950’s.  Be sure to discuss the </a:t>
            </a:r>
            <a:r>
              <a:rPr lang="en-US" sz="3200" i="1" dirty="0" smtClean="0"/>
              <a:t>improvements to your daily life </a:t>
            </a:r>
            <a:r>
              <a:rPr lang="en-US" sz="3200" dirty="0" smtClean="0"/>
              <a:t>as well as the </a:t>
            </a:r>
            <a:r>
              <a:rPr lang="en-US" sz="3200" i="1" dirty="0" smtClean="0"/>
              <a:t>opportunities now available </a:t>
            </a:r>
            <a:r>
              <a:rPr lang="en-US" sz="3200" dirty="0" smtClean="0"/>
              <a:t>to you.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95" y="4289608"/>
            <a:ext cx="282448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233"/>
            <a:ext cx="10515600" cy="973393"/>
          </a:xfrm>
        </p:spPr>
        <p:txBody>
          <a:bodyPr/>
          <a:lstStyle/>
          <a:p>
            <a:pPr algn="ctr"/>
            <a:r>
              <a:rPr lang="en-US" dirty="0" smtClean="0"/>
              <a:t>Beat Art &amp; Poetry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74" y="1135626"/>
            <a:ext cx="11117826" cy="50413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Imagine you are a </a:t>
            </a:r>
            <a:r>
              <a:rPr lang="en-US" sz="3200" i="1" dirty="0" smtClean="0"/>
              <a:t>Beat</a:t>
            </a:r>
            <a:r>
              <a:rPr lang="en-US" sz="3200" dirty="0" smtClean="0"/>
              <a:t> poet or artist</a:t>
            </a:r>
          </a:p>
          <a:p>
            <a:r>
              <a:rPr lang="en-US" sz="3200" dirty="0" smtClean="0"/>
              <a:t>Write a </a:t>
            </a:r>
            <a:r>
              <a:rPr lang="en-US" sz="3200" b="1" dirty="0" smtClean="0"/>
              <a:t>poem</a:t>
            </a:r>
            <a:r>
              <a:rPr lang="en-US" sz="3200" dirty="0" smtClean="0"/>
              <a:t> (at least 5 stanzas/10 lines) </a:t>
            </a:r>
            <a:r>
              <a:rPr lang="en-US" sz="3200" i="1" dirty="0" smtClean="0"/>
              <a:t>or</a:t>
            </a:r>
            <a:r>
              <a:rPr lang="en-US" sz="3200" dirty="0" smtClean="0"/>
              <a:t> </a:t>
            </a:r>
            <a:r>
              <a:rPr lang="en-US" sz="3200" b="1" dirty="0" smtClean="0"/>
              <a:t>draw an image </a:t>
            </a:r>
            <a:r>
              <a:rPr lang="en-US" sz="3200" dirty="0" smtClean="0"/>
              <a:t>that expresses your  rejection of the mainstream values of 1950’s America including, </a:t>
            </a:r>
            <a:r>
              <a:rPr lang="en-US" sz="3200" i="1" dirty="0" smtClean="0"/>
              <a:t>materialism</a:t>
            </a:r>
            <a:r>
              <a:rPr lang="en-US" sz="3200" dirty="0" smtClean="0"/>
              <a:t> (obsession with buying new products) and </a:t>
            </a:r>
            <a:r>
              <a:rPr lang="en-US" sz="3200" i="1" dirty="0" smtClean="0"/>
              <a:t>conformity</a:t>
            </a:r>
            <a:r>
              <a:rPr lang="en-US" sz="3200" dirty="0" smtClean="0"/>
              <a:t> (acting the same as everyone else)</a:t>
            </a:r>
          </a:p>
          <a:p>
            <a:r>
              <a:rPr lang="en-US" sz="3200" dirty="0" smtClean="0"/>
              <a:t>Keep it appropriate!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560" y="3628103"/>
            <a:ext cx="3251199" cy="30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512"/>
            <a:ext cx="8229600" cy="947854"/>
          </a:xfrm>
        </p:spPr>
        <p:txBody>
          <a:bodyPr/>
          <a:lstStyle/>
          <a:p>
            <a:r>
              <a:rPr lang="en-US" dirty="0" smtClean="0"/>
              <a:t>The Mood of the 1950’s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1182029"/>
            <a:ext cx="9473381" cy="5142571"/>
          </a:xfrm>
        </p:spPr>
        <p:txBody>
          <a:bodyPr/>
          <a:lstStyle/>
          <a:p>
            <a:r>
              <a:rPr lang="en-US" dirty="0"/>
              <a:t>People felt </a:t>
            </a:r>
            <a:r>
              <a:rPr lang="en-US" b="1" i="1" dirty="0"/>
              <a:t>comfortable</a:t>
            </a:r>
          </a:p>
          <a:p>
            <a:r>
              <a:rPr lang="en-US" dirty="0" smtClean="0"/>
              <a:t>Still recovering from years of depression and war so preferred </a:t>
            </a:r>
            <a:r>
              <a:rPr lang="en-US" b="1" i="1" dirty="0"/>
              <a:t>security</a:t>
            </a:r>
            <a:r>
              <a:rPr lang="en-US" b="1" dirty="0"/>
              <a:t> </a:t>
            </a:r>
            <a:r>
              <a:rPr lang="en-US" dirty="0"/>
              <a:t>over adventure</a:t>
            </a:r>
          </a:p>
          <a:p>
            <a:r>
              <a:rPr lang="en-US" dirty="0"/>
              <a:t>Wanted </a:t>
            </a:r>
            <a:r>
              <a:rPr lang="en-US" b="1" dirty="0"/>
              <a:t>better life for their children </a:t>
            </a:r>
            <a:r>
              <a:rPr lang="en-US" dirty="0"/>
              <a:t>than they had</a:t>
            </a:r>
          </a:p>
          <a:p>
            <a:r>
              <a:rPr lang="en-US" dirty="0"/>
              <a:t>Now preferred </a:t>
            </a:r>
            <a:r>
              <a:rPr lang="en-US" b="1" i="1" dirty="0"/>
              <a:t>conformity</a:t>
            </a:r>
            <a:r>
              <a:rPr lang="en-US" b="1" dirty="0"/>
              <a:t> </a:t>
            </a:r>
            <a:r>
              <a:rPr lang="en-US" dirty="0"/>
              <a:t>to individuality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350" y="3950630"/>
            <a:ext cx="432816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1"/>
            <a:ext cx="10515600" cy="1136469"/>
          </a:xfrm>
        </p:spPr>
        <p:txBody>
          <a:bodyPr/>
          <a:lstStyle/>
          <a:p>
            <a:r>
              <a:rPr lang="en-US" dirty="0" smtClean="0"/>
              <a:t>Gender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2220685"/>
            <a:ext cx="11795760" cy="5329645"/>
          </a:xfrm>
        </p:spPr>
        <p:txBody>
          <a:bodyPr>
            <a:normAutofit/>
          </a:bodyPr>
          <a:lstStyle/>
          <a:p>
            <a:r>
              <a:rPr lang="en-US" dirty="0" smtClean="0"/>
              <a:t>With the end of the war, women who had been employed in factories and other key jobs were expected to “return to the kitchen”</a:t>
            </a:r>
          </a:p>
          <a:p>
            <a:r>
              <a:rPr lang="en-US" dirty="0" smtClean="0"/>
              <a:t>Their “jobs” were to raise the children and maintain the home</a:t>
            </a:r>
          </a:p>
          <a:p>
            <a:r>
              <a:rPr lang="en-US" dirty="0" smtClean="0"/>
              <a:t>Men of this time often judged themselves and others by what they could afford to buy with the money they earned</a:t>
            </a:r>
          </a:p>
          <a:p>
            <a:r>
              <a:rPr lang="en-US" dirty="0" smtClean="0"/>
              <a:t>Women were expected to play a supporting role for their husbands</a:t>
            </a:r>
          </a:p>
          <a:p>
            <a:r>
              <a:rPr lang="en-US" dirty="0" smtClean="0"/>
              <a:t>This meant dinner on the table when they came home from work and cleaning up after him and the rest of the family</a:t>
            </a:r>
          </a:p>
          <a:p>
            <a:r>
              <a:rPr lang="en-US" dirty="0" smtClean="0"/>
              <a:t>If you were a married woman who worked outside of the home it was usually because you had to and was seen as shameful in middle-class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63" y="14369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1965"/>
          </a:xfrm>
        </p:spPr>
        <p:txBody>
          <a:bodyPr/>
          <a:lstStyle/>
          <a:p>
            <a:r>
              <a:rPr lang="en-US" dirty="0" smtClean="0"/>
              <a:t>Were they all “Happy Housewives”?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031966"/>
            <a:ext cx="10831286" cy="5144997"/>
          </a:xfrm>
        </p:spPr>
        <p:txBody>
          <a:bodyPr/>
          <a:lstStyle/>
          <a:p>
            <a:r>
              <a:rPr lang="en-US" dirty="0" smtClean="0"/>
              <a:t>While many women gladly resumed their positions in the home after the war, not all women shared this view and wished for greater rights</a:t>
            </a:r>
          </a:p>
          <a:p>
            <a:r>
              <a:rPr lang="en-US" dirty="0" smtClean="0"/>
              <a:t>However, it would be another decade before the “</a:t>
            </a:r>
            <a:r>
              <a:rPr lang="en-US" dirty="0" err="1" smtClean="0"/>
              <a:t>Womens</a:t>
            </a:r>
            <a:r>
              <a:rPr lang="en-US" dirty="0" smtClean="0"/>
              <a:t>’ Rights” movement would really take off </a:t>
            </a:r>
            <a:r>
              <a:rPr lang="en-US" smtClean="0"/>
              <a:t>in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14552"/>
            <a:ext cx="2384107" cy="2912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546" y="3214551"/>
            <a:ext cx="2295254" cy="2779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399" y="3214551"/>
            <a:ext cx="3732638" cy="29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9" y="176981"/>
            <a:ext cx="9650361" cy="958645"/>
          </a:xfrm>
        </p:spPr>
        <p:txBody>
          <a:bodyPr/>
          <a:lstStyle/>
          <a:p>
            <a:r>
              <a:rPr lang="en-US" dirty="0" smtClean="0"/>
              <a:t>Youth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9" y="4482790"/>
            <a:ext cx="10107561" cy="3245364"/>
          </a:xfrm>
        </p:spPr>
        <p:txBody>
          <a:bodyPr>
            <a:normAutofit/>
          </a:bodyPr>
          <a:lstStyle/>
          <a:p>
            <a:r>
              <a:rPr lang="en-US" dirty="0" smtClean="0"/>
              <a:t>Called the </a:t>
            </a:r>
            <a:r>
              <a:rPr lang="en-US" b="1" dirty="0"/>
              <a:t>“silent generation” </a:t>
            </a:r>
          </a:p>
          <a:p>
            <a:r>
              <a:rPr lang="en-US" dirty="0"/>
              <a:t>Most had little interest in problems of the larger world</a:t>
            </a:r>
          </a:p>
          <a:p>
            <a:r>
              <a:rPr lang="en-US" dirty="0" smtClean="0"/>
              <a:t>Strong economy meant young people </a:t>
            </a:r>
            <a:r>
              <a:rPr lang="en-US" b="1" dirty="0"/>
              <a:t>c</a:t>
            </a:r>
            <a:r>
              <a:rPr lang="en-US" b="1" dirty="0" smtClean="0"/>
              <a:t>ould </a:t>
            </a:r>
            <a:r>
              <a:rPr lang="en-US" b="1" dirty="0"/>
              <a:t>now stay in school </a:t>
            </a:r>
            <a:r>
              <a:rPr lang="en-US" dirty="0" smtClean="0"/>
              <a:t>instead </a:t>
            </a:r>
            <a:r>
              <a:rPr lang="en-US" dirty="0"/>
              <a:t>of dropping out to help family pay bills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820" y="176981"/>
            <a:ext cx="3235960" cy="44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“Birth of the Teenager”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2" y="1690688"/>
            <a:ext cx="11153078" cy="4486275"/>
          </a:xfrm>
        </p:spPr>
        <p:txBody>
          <a:bodyPr/>
          <a:lstStyle/>
          <a:p>
            <a:r>
              <a:rPr lang="en-US" dirty="0" smtClean="0"/>
              <a:t>For the first time in American life, the concept of the “teenager” existed</a:t>
            </a:r>
          </a:p>
          <a:p>
            <a:r>
              <a:rPr lang="en-US" dirty="0" smtClean="0"/>
              <a:t>Instead of jumping right from childhood into adulthood and working life, adolescents now had more leisure time and could enjoy just being a teen </a:t>
            </a:r>
          </a:p>
          <a:p>
            <a:r>
              <a:rPr lang="en-US" dirty="0" smtClean="0"/>
              <a:t>Devoted their energies to pursuing </a:t>
            </a:r>
            <a:r>
              <a:rPr lang="en-US" b="1" dirty="0" smtClean="0"/>
              <a:t>entertainment</a:t>
            </a:r>
            <a:r>
              <a:rPr lang="en-US" dirty="0" smtClean="0"/>
              <a:t> and </a:t>
            </a:r>
            <a:r>
              <a:rPr lang="en-US" b="1" dirty="0" smtClean="0"/>
              <a:t>fun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449" y="3832186"/>
            <a:ext cx="3612994" cy="28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1512"/>
            <a:ext cx="8229600" cy="825190"/>
          </a:xfrm>
        </p:spPr>
        <p:txBody>
          <a:bodyPr/>
          <a:lstStyle/>
          <a:p>
            <a:r>
              <a:rPr lang="en-US" dirty="0" smtClean="0"/>
              <a:t>Teen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936702"/>
            <a:ext cx="9901084" cy="5387898"/>
          </a:xfrm>
        </p:spPr>
        <p:txBody>
          <a:bodyPr/>
          <a:lstStyle/>
          <a:p>
            <a:r>
              <a:rPr lang="en-US" dirty="0"/>
              <a:t>Ads and movies </a:t>
            </a:r>
            <a:r>
              <a:rPr lang="en-US" b="1" dirty="0"/>
              <a:t>created image of </a:t>
            </a:r>
            <a:r>
              <a:rPr lang="en-US" dirty="0"/>
              <a:t>what it meant </a:t>
            </a:r>
            <a:r>
              <a:rPr lang="en-US" i="1" dirty="0"/>
              <a:t>to be </a:t>
            </a:r>
            <a:r>
              <a:rPr lang="en-US" b="1" i="1" dirty="0"/>
              <a:t>a teenager</a:t>
            </a:r>
            <a:endParaRPr lang="en-US" b="1" dirty="0"/>
          </a:p>
          <a:p>
            <a:r>
              <a:rPr lang="en-US" dirty="0"/>
              <a:t>Boys in varsity letter sweaters</a:t>
            </a:r>
          </a:p>
          <a:p>
            <a:r>
              <a:rPr lang="en-US" dirty="0"/>
              <a:t>Girls in </a:t>
            </a:r>
            <a:r>
              <a:rPr lang="en-US" b="1" dirty="0"/>
              <a:t>bobby socks </a:t>
            </a:r>
            <a:r>
              <a:rPr lang="en-US" dirty="0"/>
              <a:t>and </a:t>
            </a:r>
            <a:r>
              <a:rPr lang="en-US" b="1" dirty="0"/>
              <a:t>poodle </a:t>
            </a:r>
            <a:r>
              <a:rPr lang="en-US" b="1" dirty="0" smtClean="0"/>
              <a:t>skirts</a:t>
            </a:r>
          </a:p>
          <a:p>
            <a:r>
              <a:rPr lang="en-US" dirty="0" smtClean="0"/>
              <a:t>These images created a greater sense of                                 </a:t>
            </a:r>
            <a:r>
              <a:rPr lang="en-US" b="1" dirty="0" smtClean="0"/>
              <a:t>conformity in style </a:t>
            </a:r>
            <a:r>
              <a:rPr lang="en-US" dirty="0" smtClean="0"/>
              <a:t>– wanted to have the “in look”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374490"/>
            <a:ext cx="3373120" cy="448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495368"/>
            <a:ext cx="3251200" cy="30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1066800"/>
          </a:xfrm>
        </p:spPr>
        <p:txBody>
          <a:bodyPr/>
          <a:lstStyle/>
          <a:p>
            <a:r>
              <a:rPr lang="en-US" dirty="0" smtClean="0"/>
              <a:t>Rock </a:t>
            </a:r>
            <a:r>
              <a:rPr lang="en-US" dirty="0" err="1" smtClean="0"/>
              <a:t>n</a:t>
            </a:r>
            <a:r>
              <a:rPr lang="en-US" dirty="0" smtClean="0"/>
              <a:t>’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1729" y="4041058"/>
            <a:ext cx="9561871" cy="2816942"/>
          </a:xfrm>
        </p:spPr>
        <p:txBody>
          <a:bodyPr>
            <a:normAutofit/>
          </a:bodyPr>
          <a:lstStyle/>
          <a:p>
            <a:r>
              <a:rPr lang="en-US" b="1" dirty="0"/>
              <a:t>Rock and roll first introduced </a:t>
            </a:r>
            <a:r>
              <a:rPr lang="en-US" dirty="0"/>
              <a:t>– </a:t>
            </a:r>
            <a:r>
              <a:rPr lang="en-US" b="1" dirty="0"/>
              <a:t>gave teens something rebellious</a:t>
            </a:r>
          </a:p>
          <a:p>
            <a:r>
              <a:rPr lang="en-US" dirty="0"/>
              <a:t>Chuck Berry, Little Richard and Elvis</a:t>
            </a:r>
          </a:p>
          <a:p>
            <a:r>
              <a:rPr lang="en-US" dirty="0"/>
              <a:t>Screaming teenage girls and </a:t>
            </a:r>
            <a:r>
              <a:rPr lang="en-US" b="1" dirty="0"/>
              <a:t>large record sales</a:t>
            </a:r>
          </a:p>
          <a:p>
            <a:r>
              <a:rPr lang="en-US" dirty="0"/>
              <a:t>Parents thought it was devil’s music and tried to ban it – made it more popular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423" y="147484"/>
            <a:ext cx="3424745" cy="35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381000"/>
            <a:ext cx="8229600" cy="838200"/>
          </a:xfrm>
        </p:spPr>
        <p:txBody>
          <a:bodyPr/>
          <a:lstStyle/>
          <a:p>
            <a:r>
              <a:rPr lang="en-US" dirty="0" smtClean="0"/>
              <a:t>Challenges to Conformity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67543"/>
            <a:ext cx="9296400" cy="4635138"/>
          </a:xfrm>
        </p:spPr>
        <p:txBody>
          <a:bodyPr>
            <a:normAutofit/>
          </a:bodyPr>
          <a:lstStyle/>
          <a:p>
            <a:r>
              <a:rPr lang="en-US" dirty="0"/>
              <a:t>While most wanted to fit in, </a:t>
            </a:r>
            <a:r>
              <a:rPr lang="en-US" b="1" dirty="0"/>
              <a:t>a few rejected the values of their parents</a:t>
            </a:r>
            <a:r>
              <a:rPr lang="en-US" dirty="0"/>
              <a:t> and society and </a:t>
            </a:r>
            <a:r>
              <a:rPr lang="en-US" b="1" dirty="0"/>
              <a:t>felt misunderstood and </a:t>
            </a:r>
            <a:r>
              <a:rPr lang="en-US" b="1" dirty="0" smtClean="0"/>
              <a:t>alone</a:t>
            </a:r>
          </a:p>
          <a:p>
            <a:r>
              <a:rPr lang="en-US" b="1" dirty="0" smtClean="0"/>
              <a:t>Jack Kerouac </a:t>
            </a:r>
            <a:r>
              <a:rPr lang="en-US" dirty="0" smtClean="0"/>
              <a:t>and</a:t>
            </a:r>
            <a:r>
              <a:rPr lang="en-US" b="1" dirty="0" smtClean="0"/>
              <a:t> Allen Ginsberg </a:t>
            </a:r>
            <a:r>
              <a:rPr lang="en-US" dirty="0" smtClean="0"/>
              <a:t>were two of the leaders of what became known as the</a:t>
            </a:r>
            <a:r>
              <a:rPr lang="en-US" b="1" dirty="0" smtClean="0"/>
              <a:t> “beat generation”</a:t>
            </a:r>
          </a:p>
          <a:p>
            <a:r>
              <a:rPr lang="en-US" dirty="0" smtClean="0"/>
              <a:t>Often dressed in ways that showed their disdain for pop culture and the conformity of others in society </a:t>
            </a:r>
          </a:p>
          <a:p>
            <a:r>
              <a:rPr lang="en-US" dirty="0" smtClean="0"/>
              <a:t>Popularized wearing black, with a beret and goatee</a:t>
            </a:r>
          </a:p>
          <a:p>
            <a:r>
              <a:rPr lang="en-US" dirty="0" smtClean="0"/>
              <a:t>Inspired the “hippies” that would arise a decade later </a:t>
            </a:r>
          </a:p>
          <a:p>
            <a:pPr marL="0" indent="0">
              <a:buNone/>
            </a:pPr>
            <a:r>
              <a:rPr lang="en-US" dirty="0" smtClean="0"/>
              <a:t>   during the anti-war movement of the 60’s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450" y="2840539"/>
            <a:ext cx="2278743" cy="38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18854</TotalTime>
  <Words>1073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1950’s  Part 2</vt:lpstr>
      <vt:lpstr>The Mood of the 1950’s</vt:lpstr>
      <vt:lpstr>Gender Roles</vt:lpstr>
      <vt:lpstr>Were they all “Happy Housewives”?</vt:lpstr>
      <vt:lpstr>Youth Culture</vt:lpstr>
      <vt:lpstr>The “Birth of the Teenager”</vt:lpstr>
      <vt:lpstr>Teen Culture</vt:lpstr>
      <vt:lpstr>Rock n’ Roll</vt:lpstr>
      <vt:lpstr>Challenges to Conformity</vt:lpstr>
      <vt:lpstr>Beatniks</vt:lpstr>
      <vt:lpstr>Resurgence in Religion</vt:lpstr>
      <vt:lpstr>“One Nation Under God”</vt:lpstr>
      <vt:lpstr>Politics</vt:lpstr>
      <vt:lpstr>Bomb Shelters</vt:lpstr>
      <vt:lpstr>“Duck and Cover”</vt:lpstr>
      <vt:lpstr>Write a Letter</vt:lpstr>
      <vt:lpstr>Beat Art &amp; Poetry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1950’s  Part 2</dc:title>
  <dc:creator>Erik Ljungberg</dc:creator>
  <cp:lastModifiedBy>Erik Ljungberg</cp:lastModifiedBy>
  <cp:revision>21</cp:revision>
  <cp:lastPrinted>2017-04-13T12:34:56Z</cp:lastPrinted>
  <dcterms:created xsi:type="dcterms:W3CDTF">2015-04-07T12:26:12Z</dcterms:created>
  <dcterms:modified xsi:type="dcterms:W3CDTF">2017-04-23T16:00:16Z</dcterms:modified>
</cp:coreProperties>
</file>