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97" r:id="rId3"/>
    <p:sldId id="260" r:id="rId4"/>
    <p:sldId id="298" r:id="rId5"/>
    <p:sldId id="261" r:id="rId6"/>
    <p:sldId id="299" r:id="rId7"/>
    <p:sldId id="295" r:id="rId8"/>
    <p:sldId id="300" r:id="rId9"/>
    <p:sldId id="296" r:id="rId10"/>
    <p:sldId id="262" r:id="rId11"/>
    <p:sldId id="279" r:id="rId12"/>
    <p:sldId id="257" r:id="rId13"/>
    <p:sldId id="258" r:id="rId14"/>
    <p:sldId id="259" r:id="rId15"/>
    <p:sldId id="301" r:id="rId16"/>
    <p:sldId id="282" r:id="rId17"/>
    <p:sldId id="263" r:id="rId18"/>
    <p:sldId id="283" r:id="rId19"/>
    <p:sldId id="264" r:id="rId20"/>
    <p:sldId id="284" r:id="rId21"/>
    <p:sldId id="280" r:id="rId22"/>
    <p:sldId id="302" r:id="rId23"/>
    <p:sldId id="285" r:id="rId24"/>
    <p:sldId id="303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81" autoAdjust="0"/>
  </p:normalViewPr>
  <p:slideViewPr>
    <p:cSldViewPr snapToGrid="0" snapToObjects="1">
      <p:cViewPr varScale="1">
        <p:scale>
          <a:sx n="72" d="100"/>
          <a:sy n="72" d="100"/>
        </p:scale>
        <p:origin x="4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4E3D-3FA7-4466-AAC1-784A9A69FE8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50189-48C1-4FC5-B386-859D7FBC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50189-48C1-4FC5-B386-859D7FBC23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6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14E-4616-2A45-A410-FC2E840F7E5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10C2-9D91-AC4A-B35B-37C2561C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14E-4616-2A45-A410-FC2E840F7E5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10C2-9D91-AC4A-B35B-37C2561C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14E-4616-2A45-A410-FC2E840F7E5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10C2-9D91-AC4A-B35B-37C2561C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14E-4616-2A45-A410-FC2E840F7E5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10C2-9D91-AC4A-B35B-37C2561C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14E-4616-2A45-A410-FC2E840F7E5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10C2-9D91-AC4A-B35B-37C2561C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14E-4616-2A45-A410-FC2E840F7E5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10C2-9D91-AC4A-B35B-37C2561C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14E-4616-2A45-A410-FC2E840F7E5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10C2-9D91-AC4A-B35B-37C2561C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14E-4616-2A45-A410-FC2E840F7E5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10C2-9D91-AC4A-B35B-37C2561C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14E-4616-2A45-A410-FC2E840F7E5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10C2-9D91-AC4A-B35B-37C2561C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14E-4616-2A45-A410-FC2E840F7E5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10C2-9D91-AC4A-B35B-37C2561C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14E-4616-2A45-A410-FC2E840F7E5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10C2-9D91-AC4A-B35B-37C2561C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C14E-4616-2A45-A410-FC2E840F7E5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610C2-9D91-AC4A-B35B-37C2561C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2446"/>
            <a:ext cx="7772400" cy="1198614"/>
          </a:xfrm>
        </p:spPr>
        <p:txBody>
          <a:bodyPr/>
          <a:lstStyle/>
          <a:p>
            <a:r>
              <a:rPr lang="en-US" dirty="0" smtClean="0"/>
              <a:t>The 1960’s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1060"/>
            <a:ext cx="6400800" cy="1404469"/>
          </a:xfrm>
        </p:spPr>
        <p:txBody>
          <a:bodyPr/>
          <a:lstStyle/>
          <a:p>
            <a:r>
              <a:rPr lang="en-US" dirty="0" smtClean="0"/>
              <a:t>John F. Kennedy (JFK)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76" y="3396694"/>
            <a:ext cx="5005758" cy="31713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18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477078"/>
            <a:ext cx="8400197" cy="56490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Kennedy White House was referred to as </a:t>
            </a:r>
            <a:r>
              <a:rPr lang="en-US" sz="2800" dirty="0" smtClean="0"/>
              <a:t>Camelot</a:t>
            </a:r>
            <a:r>
              <a:rPr lang="en-US" sz="2800" dirty="0" smtClean="0"/>
              <a:t> </a:t>
            </a:r>
            <a:r>
              <a:rPr lang="en-US" sz="2800" dirty="0" smtClean="0"/>
              <a:t>because JFK, his beautiful wife, Jackie, and their young children brought </a:t>
            </a:r>
            <a:r>
              <a:rPr lang="en-US" sz="2800" b="1" dirty="0" smtClean="0"/>
              <a:t>a sense of youth, </a:t>
            </a:r>
            <a:r>
              <a:rPr lang="en-US" sz="2800" b="1" i="1" dirty="0" smtClean="0"/>
              <a:t>magic and idealism </a:t>
            </a:r>
            <a:r>
              <a:rPr lang="en-US" sz="2800" b="1" dirty="0" smtClean="0"/>
              <a:t>to the Presidency </a:t>
            </a:r>
            <a:r>
              <a:rPr lang="en-US" sz="2800" dirty="0" smtClean="0"/>
              <a:t>(like legendary kingdom of King Arthur)</a:t>
            </a:r>
          </a:p>
          <a:p>
            <a:r>
              <a:rPr lang="en-US" sz="2800" dirty="0" smtClean="0"/>
              <a:t>A country whose power was used for the good of the people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535" y="3499810"/>
            <a:ext cx="5094356" cy="310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417638"/>
            <a:ext cx="8229600" cy="4216400"/>
          </a:xfrm>
        </p:spPr>
        <p:txBody>
          <a:bodyPr/>
          <a:lstStyle/>
          <a:p>
            <a:r>
              <a:rPr lang="en-US" dirty="0" smtClean="0"/>
              <a:t>Name used to describe Kennedy’s proposals to improve the economy, give aid to the poor, and breathe new life into the space program</a:t>
            </a:r>
            <a:endParaRPr lang="en-US" dirty="0"/>
          </a:p>
        </p:txBody>
      </p:sp>
      <p:pic>
        <p:nvPicPr>
          <p:cNvPr id="1026" name="Picture 2" descr="Image result for the new front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55" y="3351847"/>
            <a:ext cx="6377940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9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6435"/>
          </a:xfrm>
        </p:spPr>
        <p:txBody>
          <a:bodyPr/>
          <a:lstStyle/>
          <a:p>
            <a:r>
              <a:rPr lang="en-US" dirty="0" smtClean="0"/>
              <a:t>The Space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7166"/>
            <a:ext cx="8229600" cy="51189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/>
              <a:t>Cold War competition </a:t>
            </a:r>
            <a:r>
              <a:rPr lang="en-US" sz="2800" dirty="0" smtClean="0"/>
              <a:t>to see </a:t>
            </a:r>
            <a:r>
              <a:rPr lang="en-US" sz="2800" b="1" dirty="0" smtClean="0"/>
              <a:t>who had the best technology between the US and Soviets </a:t>
            </a:r>
            <a:r>
              <a:rPr lang="en-US" sz="2800" dirty="0" smtClean="0"/>
              <a:t>and </a:t>
            </a:r>
            <a:r>
              <a:rPr lang="en-US" sz="2800" b="1" dirty="0" smtClean="0"/>
              <a:t>who could put the first man in </a:t>
            </a:r>
            <a:r>
              <a:rPr lang="en-US" sz="2800" b="1" dirty="0" smtClean="0"/>
              <a:t>space</a:t>
            </a:r>
          </a:p>
          <a:p>
            <a:r>
              <a:rPr lang="en-US" sz="2800" dirty="0" smtClean="0"/>
              <a:t>Ultimately was about who was more powerful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44" y="3130866"/>
            <a:ext cx="2762906" cy="3447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328" y="3429000"/>
            <a:ext cx="4314472" cy="25089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7901"/>
          </a:xfrm>
        </p:spPr>
        <p:txBody>
          <a:bodyPr/>
          <a:lstStyle/>
          <a:p>
            <a:r>
              <a:rPr lang="en-US" dirty="0" smtClean="0"/>
              <a:t>Sputnik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74643"/>
            <a:ext cx="9250017" cy="52515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small </a:t>
            </a:r>
            <a:r>
              <a:rPr lang="en-US" sz="2800" b="1" dirty="0" smtClean="0"/>
              <a:t>satellite</a:t>
            </a:r>
            <a:r>
              <a:rPr lang="en-US" sz="2800" dirty="0" smtClean="0"/>
              <a:t> (only 184 pounds) </a:t>
            </a:r>
            <a:r>
              <a:rPr lang="en-US" sz="2800" b="1" dirty="0" smtClean="0"/>
              <a:t>put into orbit by the Soviets</a:t>
            </a:r>
          </a:p>
          <a:p>
            <a:r>
              <a:rPr lang="en-US" sz="2800" dirty="0" smtClean="0"/>
              <a:t>Sent shockwaves throughout America because it showed that our archenemy, </a:t>
            </a:r>
            <a:r>
              <a:rPr lang="en-US" sz="2800" b="1" dirty="0" smtClean="0"/>
              <a:t>the Soviets, were technologically superior to </a:t>
            </a:r>
            <a:r>
              <a:rPr lang="en-US" sz="2800" b="1" dirty="0" smtClean="0"/>
              <a:t>us</a:t>
            </a:r>
          </a:p>
          <a:p>
            <a:r>
              <a:rPr lang="en-US" sz="2800" dirty="0" smtClean="0"/>
              <a:t>It also now meant that the Soviets had the ability to arm a rocket with a nuclear weapon that could destroy America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60021"/>
            <a:ext cx="4096003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920" y="4161800"/>
            <a:ext cx="3533379" cy="26227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1726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Man in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7922"/>
            <a:ext cx="8686800" cy="5348241"/>
          </a:xfrm>
        </p:spPr>
        <p:txBody>
          <a:bodyPr/>
          <a:lstStyle/>
          <a:p>
            <a:r>
              <a:rPr lang="en-US" sz="2800" b="1" dirty="0" smtClean="0"/>
              <a:t>Soviets put first man in space</a:t>
            </a:r>
            <a:r>
              <a:rPr lang="en-US" sz="2800" dirty="0" smtClean="0"/>
              <a:t>, </a:t>
            </a:r>
            <a:r>
              <a:rPr lang="en-US" sz="2800" i="1" dirty="0" smtClean="0"/>
              <a:t>Yuri </a:t>
            </a:r>
            <a:r>
              <a:rPr lang="en-US" sz="2800" i="1" dirty="0" err="1" smtClean="0"/>
              <a:t>Gargarin</a:t>
            </a:r>
            <a:r>
              <a:rPr lang="en-US" sz="2800" dirty="0" smtClean="0"/>
              <a:t>, in 1961 a month before us (Alan Shepard)</a:t>
            </a:r>
          </a:p>
          <a:p>
            <a:r>
              <a:rPr lang="en-US" sz="2800" dirty="0" smtClean="0"/>
              <a:t>Encouraged Kennedy to </a:t>
            </a:r>
            <a:r>
              <a:rPr lang="en-US" sz="2800" b="1" dirty="0" smtClean="0"/>
              <a:t>challenge the nation to land a man on the moon </a:t>
            </a:r>
            <a:r>
              <a:rPr lang="en-US" sz="2800" dirty="0" smtClean="0"/>
              <a:t>before the decade is out</a:t>
            </a:r>
          </a:p>
          <a:p>
            <a:r>
              <a:rPr lang="en-US" sz="2800" dirty="0" smtClean="0"/>
              <a:t>Led to increased funding for </a:t>
            </a:r>
            <a:r>
              <a:rPr lang="en-US" sz="2800" b="1" dirty="0" smtClean="0"/>
              <a:t>NASA </a:t>
            </a:r>
          </a:p>
          <a:p>
            <a:r>
              <a:rPr lang="en-US" sz="2800" dirty="0" smtClean="0"/>
              <a:t>(National Aeronautics and Space Agency)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14799"/>
            <a:ext cx="3798006" cy="2669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742" y="3616657"/>
            <a:ext cx="2496517" cy="31679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24470" cy="1143000"/>
          </a:xfrm>
        </p:spPr>
        <p:txBody>
          <a:bodyPr/>
          <a:lstStyle/>
          <a:p>
            <a:r>
              <a:rPr lang="en-US" dirty="0" smtClean="0"/>
              <a:t>Fidel Castro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2799"/>
            <a:ext cx="9144000" cy="41081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Fidel Castro </a:t>
            </a:r>
            <a:r>
              <a:rPr lang="en-US" sz="2800" dirty="0"/>
              <a:t>had come to power in </a:t>
            </a:r>
            <a:r>
              <a:rPr lang="en-US" sz="2800" dirty="0" smtClean="0"/>
              <a:t>1959 </a:t>
            </a:r>
            <a:r>
              <a:rPr lang="en-US" sz="2800" dirty="0"/>
              <a:t>after overthrowing </a:t>
            </a:r>
            <a:r>
              <a:rPr lang="en-US" sz="2800" dirty="0" smtClean="0"/>
              <a:t>the US-backed </a:t>
            </a:r>
            <a:r>
              <a:rPr lang="en-US" sz="2800" dirty="0"/>
              <a:t>dictator Batista</a:t>
            </a:r>
          </a:p>
          <a:p>
            <a:r>
              <a:rPr lang="en-US" sz="2800" dirty="0"/>
              <a:t>Many poor Cubans supported this because he vowed to improve their </a:t>
            </a:r>
            <a:r>
              <a:rPr lang="en-US" sz="2800" dirty="0" smtClean="0"/>
              <a:t>lives</a:t>
            </a:r>
          </a:p>
          <a:p>
            <a:r>
              <a:rPr lang="en-US" sz="2800" dirty="0"/>
              <a:t>Castro took over many US companies operating in Cuba</a:t>
            </a:r>
          </a:p>
          <a:p>
            <a:r>
              <a:rPr lang="en-US" sz="2800" dirty="0"/>
              <a:t>When </a:t>
            </a:r>
            <a:r>
              <a:rPr lang="en-US" sz="2800" dirty="0" smtClean="0"/>
              <a:t>the US </a:t>
            </a:r>
            <a:r>
              <a:rPr lang="en-US" sz="2800" dirty="0"/>
              <a:t>broke off diplomatic relations, Castro developed ties with the Soviet Union  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460" y="154927"/>
            <a:ext cx="2226365" cy="29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05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Communism on our </a:t>
            </a:r>
            <a:br>
              <a:rPr lang="en-US" dirty="0" smtClean="0"/>
            </a:br>
            <a:r>
              <a:rPr lang="en-US" dirty="0" smtClean="0"/>
              <a:t>Doorstep?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dirty="0"/>
              <a:t>This frightened America because it meant we had a communist nation right next door &amp; we feared revolutions could occur in other poor Latin American nations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588" y="4302746"/>
            <a:ext cx="4081255" cy="2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71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182"/>
            <a:ext cx="8229600" cy="993934"/>
          </a:xfrm>
        </p:spPr>
        <p:txBody>
          <a:bodyPr/>
          <a:lstStyle/>
          <a:p>
            <a:r>
              <a:rPr lang="en-US" dirty="0" smtClean="0"/>
              <a:t>Bay of Pigs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982640"/>
            <a:ext cx="8862540" cy="5143524"/>
          </a:xfrm>
        </p:spPr>
        <p:txBody>
          <a:bodyPr>
            <a:normAutofit/>
          </a:bodyPr>
          <a:lstStyle/>
          <a:p>
            <a:r>
              <a:rPr lang="en-US" sz="2800" dirty="0"/>
              <a:t>Even </a:t>
            </a:r>
            <a:r>
              <a:rPr lang="en-US" sz="2800" dirty="0" smtClean="0"/>
              <a:t>before </a:t>
            </a:r>
            <a:r>
              <a:rPr lang="en-US" sz="2800" dirty="0"/>
              <a:t>Kennedy came to power a plan had been in place to use the CIA to train Cuban opponents of Castro in nearby Guatemala</a:t>
            </a:r>
          </a:p>
          <a:p>
            <a:r>
              <a:rPr lang="en-US" sz="2800" dirty="0"/>
              <a:t>When training was complete the Cubans would invade Cuba with American </a:t>
            </a:r>
            <a:r>
              <a:rPr lang="en-US" sz="2800" dirty="0" smtClean="0"/>
              <a:t>backup</a:t>
            </a:r>
            <a:endParaRPr lang="en-US" sz="2800" dirty="0" smtClean="0"/>
          </a:p>
          <a:p>
            <a:r>
              <a:rPr lang="en-US" sz="2800" dirty="0" smtClean="0"/>
              <a:t>On April </a:t>
            </a:r>
            <a:r>
              <a:rPr lang="en-US" sz="2800" dirty="0" smtClean="0"/>
              <a:t>17, </a:t>
            </a:r>
            <a:r>
              <a:rPr lang="en-US" sz="2800" dirty="0" smtClean="0"/>
              <a:t>1961,  </a:t>
            </a:r>
            <a:r>
              <a:rPr lang="en-US" sz="2800" dirty="0" smtClean="0"/>
              <a:t>just a few months after </a:t>
            </a:r>
            <a:r>
              <a:rPr lang="en-US" sz="2800" dirty="0" smtClean="0"/>
              <a:t>his inauguration</a:t>
            </a:r>
            <a:r>
              <a:rPr lang="en-US" sz="2800" dirty="0" smtClean="0"/>
              <a:t>, </a:t>
            </a:r>
            <a:r>
              <a:rPr lang="en-US" sz="2800" dirty="0" smtClean="0"/>
              <a:t>Kennedy faced his </a:t>
            </a:r>
            <a:r>
              <a:rPr lang="en-US" sz="2800" dirty="0" smtClean="0"/>
              <a:t>first serious foreign </a:t>
            </a:r>
            <a:r>
              <a:rPr lang="en-US" sz="2800" dirty="0" smtClean="0"/>
              <a:t>crisis when this </a:t>
            </a:r>
            <a:r>
              <a:rPr lang="en-US" sz="2800" b="1" dirty="0" smtClean="0"/>
              <a:t>attempt was made to invade Cuba and overthrow Castro</a:t>
            </a:r>
            <a:endParaRPr lang="en-US" sz="2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13" y="4838176"/>
            <a:ext cx="4282213" cy="1860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7896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Total</a:t>
            </a:r>
            <a:r>
              <a:rPr lang="en-US" dirty="0" smtClean="0"/>
              <a:t> </a:t>
            </a:r>
            <a:r>
              <a:rPr lang="en-US" dirty="0" smtClean="0"/>
              <a:t>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887896"/>
            <a:ext cx="9021170" cy="5676677"/>
          </a:xfrm>
        </p:spPr>
        <p:txBody>
          <a:bodyPr/>
          <a:lstStyle/>
          <a:p>
            <a:r>
              <a:rPr lang="en-US" sz="2800" dirty="0"/>
              <a:t>The secret leaked out and </a:t>
            </a:r>
            <a:r>
              <a:rPr lang="en-US" sz="2800" dirty="0" smtClean="0"/>
              <a:t>Castro was able to stop the US-backed troops from coming ashore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anticipated support of the Cuban people </a:t>
            </a:r>
            <a:r>
              <a:rPr lang="en-US" sz="2800" dirty="0" smtClean="0"/>
              <a:t>also never happened</a:t>
            </a:r>
          </a:p>
          <a:p>
            <a:r>
              <a:rPr lang="en-US" sz="2800" dirty="0" smtClean="0"/>
              <a:t>Rather than escalate the conflict with the use of massive US forces, Kennedy chose to accept defeat</a:t>
            </a:r>
            <a:endParaRPr lang="en-US" sz="2800" dirty="0"/>
          </a:p>
          <a:p>
            <a:r>
              <a:rPr lang="en-US" sz="2800" dirty="0"/>
              <a:t>1,200 soldiers were captured – </a:t>
            </a:r>
            <a:r>
              <a:rPr lang="en-US" sz="2800" b="1" dirty="0"/>
              <a:t>humiliating to the </a:t>
            </a:r>
            <a:r>
              <a:rPr lang="en-US" sz="2800" b="1" dirty="0" smtClean="0"/>
              <a:t>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910" y="4531057"/>
            <a:ext cx="3496173" cy="23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 of Pigs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909938"/>
            <a:ext cx="6121400" cy="402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65"/>
            <a:ext cx="8229600" cy="13248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 Torch has been passed to a new generation of Americans”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51583"/>
            <a:ext cx="9024730" cy="3896138"/>
          </a:xfrm>
        </p:spPr>
        <p:txBody>
          <a:bodyPr/>
          <a:lstStyle/>
          <a:p>
            <a:r>
              <a:rPr lang="en-US" dirty="0" smtClean="0"/>
              <a:t>As the 1950’s came to an end and the 60’s began, America elected a new and different kind of president.</a:t>
            </a:r>
          </a:p>
          <a:p>
            <a:r>
              <a:rPr lang="en-US" dirty="0" smtClean="0"/>
              <a:t>Instead of an older, protestant, male as our country has always had, Americans elected a young, catholic, named John F. Kennedy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90" y="1417638"/>
            <a:ext cx="4029350" cy="20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56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6287"/>
          </a:xfrm>
        </p:spPr>
        <p:txBody>
          <a:bodyPr/>
          <a:lstStyle/>
          <a:p>
            <a:r>
              <a:rPr lang="en-US" dirty="0" smtClean="0"/>
              <a:t>Effects of Bay of Pigs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996288"/>
            <a:ext cx="8939284" cy="58617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United States lost a great deal of prestige in the disastrous attack</a:t>
            </a:r>
          </a:p>
          <a:p>
            <a:r>
              <a:rPr lang="en-US" sz="2800" dirty="0" smtClean="0"/>
              <a:t>Invasion was clumsy and incompetent</a:t>
            </a:r>
          </a:p>
          <a:p>
            <a:r>
              <a:rPr lang="en-US" sz="2800" dirty="0" smtClean="0"/>
              <a:t>Our support of an effort to overthrow a legitimate government was exposed to the world</a:t>
            </a:r>
          </a:p>
          <a:p>
            <a:r>
              <a:rPr lang="en-US" sz="2800" dirty="0" smtClean="0"/>
              <a:t>Latin American countries angered and felt threatened </a:t>
            </a:r>
          </a:p>
          <a:p>
            <a:r>
              <a:rPr lang="en-US" sz="2800" dirty="0" smtClean="0"/>
              <a:t>European leaders </a:t>
            </a:r>
            <a:r>
              <a:rPr lang="en-US" sz="2800" b="1" dirty="0" smtClean="0"/>
              <a:t>questioned </a:t>
            </a:r>
            <a:r>
              <a:rPr lang="en-US" sz="2800" b="1" dirty="0" smtClean="0"/>
              <a:t>the new President’s leadership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811" y="4429125"/>
            <a:ext cx="2013429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897038"/>
          </a:xfrm>
        </p:spPr>
        <p:txBody>
          <a:bodyPr>
            <a:normAutofit/>
          </a:bodyPr>
          <a:lstStyle/>
          <a:p>
            <a:r>
              <a:rPr lang="en-US" dirty="0" smtClean="0"/>
              <a:t>Testing Kennedy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4487"/>
            <a:ext cx="9007522" cy="46816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</a:t>
            </a:r>
            <a:r>
              <a:rPr lang="en-US" sz="2800" dirty="0" smtClean="0"/>
              <a:t>our failure </a:t>
            </a:r>
            <a:r>
              <a:rPr lang="en-US" sz="2800" dirty="0" smtClean="0"/>
              <a:t>at </a:t>
            </a:r>
            <a:r>
              <a:rPr lang="en-US" sz="2800" dirty="0" smtClean="0"/>
              <a:t>the Bay </a:t>
            </a:r>
            <a:r>
              <a:rPr lang="en-US" sz="2800" dirty="0" smtClean="0"/>
              <a:t>of Pigs Kennedy needed to </a:t>
            </a:r>
            <a:r>
              <a:rPr lang="en-US" sz="2800" b="1" dirty="0" smtClean="0"/>
              <a:t>respond even more firmly </a:t>
            </a:r>
            <a:r>
              <a:rPr lang="en-US" sz="2800" dirty="0" smtClean="0"/>
              <a:t>to </a:t>
            </a:r>
            <a:r>
              <a:rPr lang="en-US" sz="2800" dirty="0" smtClean="0"/>
              <a:t>future Communist </a:t>
            </a:r>
            <a:r>
              <a:rPr lang="en-US" sz="2800" dirty="0" smtClean="0"/>
              <a:t>threats</a:t>
            </a:r>
          </a:p>
          <a:p>
            <a:r>
              <a:rPr lang="en-US" sz="2800" dirty="0" smtClean="0"/>
              <a:t>Kennedy feared that the Soviet leader, </a:t>
            </a:r>
            <a:r>
              <a:rPr lang="en-US" sz="2800" dirty="0" err="1" smtClean="0"/>
              <a:t>Kruschev</a:t>
            </a:r>
            <a:r>
              <a:rPr lang="en-US" sz="2800" dirty="0" smtClean="0"/>
              <a:t>, had a larger plan to take over Europe when he </a:t>
            </a:r>
            <a:r>
              <a:rPr lang="en-US" sz="2800" b="1" dirty="0" smtClean="0"/>
              <a:t>insisted that the US withdraw from Berlin </a:t>
            </a:r>
            <a:r>
              <a:rPr lang="en-US" sz="2800" dirty="0" smtClean="0"/>
              <a:t>by the end of the year</a:t>
            </a:r>
          </a:p>
          <a:p>
            <a:r>
              <a:rPr lang="en-US" sz="2800" dirty="0" smtClean="0"/>
              <a:t>In their first meeting (in 1961), Kennedy felt bullied by him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563" y="4654882"/>
            <a:ext cx="3296503" cy="22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Kennedy’s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2" y="1600200"/>
            <a:ext cx="8554278" cy="4525963"/>
          </a:xfrm>
        </p:spPr>
        <p:txBody>
          <a:bodyPr/>
          <a:lstStyle/>
          <a:p>
            <a:r>
              <a:rPr lang="en-US" dirty="0"/>
              <a:t>Kennedy </a:t>
            </a:r>
            <a:r>
              <a:rPr lang="en-US" dirty="0" smtClean="0"/>
              <a:t>was not going to be pushed around by </a:t>
            </a:r>
            <a:r>
              <a:rPr lang="en-US" dirty="0" err="1" smtClean="0"/>
              <a:t>Kruschev</a:t>
            </a:r>
            <a:r>
              <a:rPr lang="en-US" dirty="0" smtClean="0"/>
              <a:t> so he …</a:t>
            </a:r>
          </a:p>
          <a:p>
            <a:r>
              <a:rPr lang="en-US" dirty="0" smtClean="0"/>
              <a:t>Increased </a:t>
            </a:r>
            <a:r>
              <a:rPr lang="en-US" dirty="0"/>
              <a:t>our military </a:t>
            </a:r>
            <a:r>
              <a:rPr lang="en-US" dirty="0" smtClean="0"/>
              <a:t>spending</a:t>
            </a:r>
          </a:p>
          <a:p>
            <a:r>
              <a:rPr lang="en-US" dirty="0" smtClean="0"/>
              <a:t> </a:t>
            </a:r>
            <a:r>
              <a:rPr lang="en-US" dirty="0"/>
              <a:t>doubled </a:t>
            </a:r>
            <a:r>
              <a:rPr lang="en-US" dirty="0" smtClean="0"/>
              <a:t>the number </a:t>
            </a:r>
            <a:r>
              <a:rPr lang="en-US" dirty="0"/>
              <a:t>of men being drafted into armed </a:t>
            </a:r>
            <a:r>
              <a:rPr lang="en-US" dirty="0" smtClean="0"/>
              <a:t>services </a:t>
            </a:r>
          </a:p>
          <a:p>
            <a:r>
              <a:rPr lang="en-US" dirty="0" smtClean="0"/>
              <a:t>and </a:t>
            </a:r>
            <a:r>
              <a:rPr lang="en-US" dirty="0"/>
              <a:t>built fallout shelters across the country to show </a:t>
            </a:r>
            <a:r>
              <a:rPr lang="en-US" dirty="0" smtClean="0"/>
              <a:t>that America wouldn’t </a:t>
            </a:r>
            <a:r>
              <a:rPr lang="en-US" dirty="0"/>
              <a:t>be pushed around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95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1878"/>
          </a:xfrm>
        </p:spPr>
        <p:txBody>
          <a:bodyPr/>
          <a:lstStyle/>
          <a:p>
            <a:r>
              <a:rPr lang="en-US" dirty="0" smtClean="0"/>
              <a:t>Berlin </a:t>
            </a:r>
            <a:r>
              <a:rPr lang="en-US" dirty="0" smtClean="0"/>
              <a:t>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458"/>
            <a:ext cx="9144000" cy="5252706"/>
          </a:xfrm>
        </p:spPr>
        <p:txBody>
          <a:bodyPr/>
          <a:lstStyle/>
          <a:p>
            <a:r>
              <a:rPr lang="en-US" sz="2800" dirty="0" smtClean="0"/>
              <a:t>The Soviets </a:t>
            </a:r>
            <a:r>
              <a:rPr lang="en-US" sz="2800" dirty="0"/>
              <a:t>responded </a:t>
            </a:r>
            <a:r>
              <a:rPr lang="en-US" sz="2800" dirty="0" smtClean="0"/>
              <a:t>to this by </a:t>
            </a:r>
            <a:r>
              <a:rPr lang="en-US" sz="2800" dirty="0"/>
              <a:t>building the </a:t>
            </a:r>
            <a:r>
              <a:rPr lang="en-US" sz="2800" b="1" dirty="0"/>
              <a:t>Berlin Wall </a:t>
            </a:r>
            <a:r>
              <a:rPr lang="en-US" sz="2800" dirty="0" smtClean="0"/>
              <a:t>(in August 1961) </a:t>
            </a:r>
            <a:endParaRPr lang="en-US" sz="2800" dirty="0" smtClean="0"/>
          </a:p>
          <a:p>
            <a:r>
              <a:rPr lang="en-US" sz="2800" dirty="0" smtClean="0"/>
              <a:t>This wall would</a:t>
            </a:r>
            <a:r>
              <a:rPr lang="en-US" sz="2800" dirty="0" smtClean="0"/>
              <a:t> become </a:t>
            </a:r>
            <a:r>
              <a:rPr lang="en-US" sz="2800" dirty="0"/>
              <a:t>a symbol of the cold </a:t>
            </a:r>
            <a:r>
              <a:rPr lang="en-US" sz="2800" dirty="0" smtClean="0"/>
              <a:t>war over the next 40 years</a:t>
            </a:r>
            <a:endParaRPr lang="en-US" sz="2800" dirty="0" smtClean="0"/>
          </a:p>
          <a:p>
            <a:r>
              <a:rPr lang="en-US" sz="2800" dirty="0" smtClean="0"/>
              <a:t>Kennedy went on TV and told Americans that West Berlin was “the great testing place of Western courage and will” and that “we do not want to fight – but we have fought before”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2" descr="Image result for Berlin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54" y="4374860"/>
            <a:ext cx="4302125" cy="237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Wall Doesn’t Scare 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show his support for West Germany after the wall was erected, JFK traveled to West Berlin in an act of defiance toward the Soviets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23" y="3596309"/>
            <a:ext cx="5411550" cy="30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27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Berliner”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417638"/>
            <a:ext cx="8775511" cy="4708525"/>
          </a:xfrm>
        </p:spPr>
        <p:txBody>
          <a:bodyPr/>
          <a:lstStyle/>
          <a:p>
            <a:r>
              <a:rPr lang="en-US" sz="2800" dirty="0" smtClean="0"/>
              <a:t>Standing near the Berlin Wall in June 1963, Kennedy spoke to a cheering crowd of West Berliners that the United States “will risk its cities to defend yours because we need your freedom to protect ours”</a:t>
            </a:r>
          </a:p>
          <a:p>
            <a:r>
              <a:rPr lang="en-US" sz="2800" dirty="0" smtClean="0"/>
              <a:t>Concluded his speech to the German people with his now famous line, “</a:t>
            </a:r>
            <a:r>
              <a:rPr lang="en-US" sz="2800" dirty="0" err="1" smtClean="0"/>
              <a:t>Ich</a:t>
            </a:r>
            <a:r>
              <a:rPr lang="en-US" sz="2800" dirty="0" smtClean="0"/>
              <a:t> bin </a:t>
            </a:r>
            <a:r>
              <a:rPr lang="en-US" sz="2800" dirty="0" err="1" smtClean="0"/>
              <a:t>ein</a:t>
            </a:r>
            <a:r>
              <a:rPr lang="en-US" sz="2800" dirty="0" smtClean="0"/>
              <a:t> Berliner”. I am a Berliner.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93" y="4692722"/>
            <a:ext cx="3194999" cy="21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419100"/>
            <a:ext cx="91821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4889"/>
          </a:xfrm>
        </p:spPr>
        <p:txBody>
          <a:bodyPr/>
          <a:lstStyle/>
          <a:p>
            <a:r>
              <a:rPr lang="en-US" dirty="0" smtClean="0"/>
              <a:t>1960 Presidential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889"/>
            <a:ext cx="8229600" cy="52512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Between Eisenhower’s VP, </a:t>
            </a:r>
            <a:r>
              <a:rPr lang="en-US" sz="2800" b="1" i="1" dirty="0" smtClean="0"/>
              <a:t>Richard Nixon </a:t>
            </a:r>
            <a:r>
              <a:rPr lang="en-US" sz="2800" dirty="0" smtClean="0"/>
              <a:t>and a young Senator from MA, </a:t>
            </a:r>
            <a:r>
              <a:rPr lang="en-US" sz="2800" b="1" i="1" dirty="0" smtClean="0"/>
              <a:t>John F. </a:t>
            </a:r>
            <a:r>
              <a:rPr lang="en-US" sz="2800" b="1" i="1" dirty="0" smtClean="0"/>
              <a:t>Kennedy</a:t>
            </a:r>
          </a:p>
          <a:p>
            <a:r>
              <a:rPr lang="en-US" sz="2800" dirty="0" smtClean="0"/>
              <a:t>The first ever televised debate – with the hot studio lights, Nixon appeared tired, sweaty, and nervous</a:t>
            </a:r>
          </a:p>
          <a:p>
            <a:r>
              <a:rPr lang="en-US" sz="2800" dirty="0" smtClean="0"/>
              <a:t>Kennedy, in contrast, looked polished and relaxed 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491" y="3638526"/>
            <a:ext cx="4105018" cy="32194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Generational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4" y="1600200"/>
            <a:ext cx="8825948" cy="4525963"/>
          </a:xfrm>
        </p:spPr>
        <p:txBody>
          <a:bodyPr/>
          <a:lstStyle/>
          <a:p>
            <a:r>
              <a:rPr lang="en-US" dirty="0"/>
              <a:t>JFK won because he represented a new energy and enthusiasm for America  </a:t>
            </a:r>
          </a:p>
          <a:p>
            <a:r>
              <a:rPr lang="en-US" dirty="0" smtClean="0"/>
              <a:t>Became the youngest </a:t>
            </a:r>
            <a:r>
              <a:rPr lang="en-US" dirty="0"/>
              <a:t>President ever elected at 43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453" y="3561522"/>
            <a:ext cx="2471738" cy="315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6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JFK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3381"/>
            <a:ext cx="8229600" cy="3792782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Intelligent</a:t>
            </a:r>
          </a:p>
          <a:p>
            <a:r>
              <a:rPr lang="en-US" sz="2800" dirty="0" smtClean="0"/>
              <a:t>Handsome</a:t>
            </a:r>
          </a:p>
          <a:p>
            <a:r>
              <a:rPr lang="en-US" sz="2800" dirty="0" smtClean="0"/>
              <a:t>Athletic</a:t>
            </a:r>
          </a:p>
          <a:p>
            <a:r>
              <a:rPr lang="en-US" sz="2800" dirty="0" smtClean="0"/>
              <a:t>Witty</a:t>
            </a:r>
          </a:p>
          <a:p>
            <a:r>
              <a:rPr lang="en-US" sz="2800" dirty="0" smtClean="0"/>
              <a:t>A war hero</a:t>
            </a:r>
          </a:p>
          <a:p>
            <a:r>
              <a:rPr lang="en-US" sz="2800" dirty="0" smtClean="0"/>
              <a:t>A “regular guy</a:t>
            </a:r>
            <a:r>
              <a:rPr lang="en-US" sz="2800" dirty="0" smtClean="0"/>
              <a:t>”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899" y="1582632"/>
            <a:ext cx="4607070" cy="243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081684" cy="1417638"/>
          </a:xfrm>
        </p:spPr>
        <p:txBody>
          <a:bodyPr/>
          <a:lstStyle/>
          <a:p>
            <a:r>
              <a:rPr lang="en-US" dirty="0" smtClean="0"/>
              <a:t>A New 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2" y="4664765"/>
            <a:ext cx="8554278" cy="2451652"/>
          </a:xfrm>
        </p:spPr>
        <p:txBody>
          <a:bodyPr/>
          <a:lstStyle/>
          <a:p>
            <a:r>
              <a:rPr lang="en-US" dirty="0" smtClean="0"/>
              <a:t>With the ever-looming threat of communism and nuclear war, Kennedy brought </a:t>
            </a:r>
            <a:r>
              <a:rPr lang="en-US" b="1" dirty="0"/>
              <a:t>optimism</a:t>
            </a:r>
            <a:r>
              <a:rPr lang="en-US" dirty="0"/>
              <a:t> to an America who seemed to be losing the Cold War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122" y="291203"/>
            <a:ext cx="2680652" cy="40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0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74638"/>
            <a:ext cx="9601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Popular First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296400" cy="56232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administration was energetic and full of optimism</a:t>
            </a:r>
          </a:p>
          <a:p>
            <a:r>
              <a:rPr lang="en-US" sz="2800" dirty="0" smtClean="0"/>
              <a:t>Jacqueline Kennedy, the </a:t>
            </a:r>
            <a:r>
              <a:rPr lang="en-US" sz="2800" dirty="0" smtClean="0"/>
              <a:t>First Lady (President’s wife), </a:t>
            </a:r>
            <a:r>
              <a:rPr lang="en-US" sz="2800" dirty="0" smtClean="0"/>
              <a:t>charmed the country with her </a:t>
            </a:r>
            <a:r>
              <a:rPr lang="en-US" sz="2800" dirty="0" smtClean="0"/>
              <a:t>grace</a:t>
            </a:r>
          </a:p>
          <a:p>
            <a:r>
              <a:rPr lang="en-US" sz="2800" dirty="0" smtClean="0"/>
              <a:t>Their young children ran around the White House and filled it with life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Kennedy’s and their friends loved to play touch football on the lawn or take long hikes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4" y="4382135"/>
            <a:ext cx="3670935" cy="24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5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0904"/>
          </a:xfrm>
        </p:spPr>
        <p:txBody>
          <a:bodyPr/>
          <a:lstStyle/>
          <a:p>
            <a:r>
              <a:rPr lang="en-US" dirty="0" smtClean="0"/>
              <a:t>Inaugural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31096"/>
            <a:ext cx="8686800" cy="40021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his inspiring Inaugural address, Kennedy challenged Americans with his infamous line   “Ask not what your country can do for you, ask what you can do for your country”</a:t>
            </a:r>
          </a:p>
          <a:p>
            <a:r>
              <a:rPr lang="en-US" sz="2800" dirty="0" smtClean="0"/>
              <a:t>He wanted Americans to change the way that they viewed their government and look within to see what they could do to help make the country great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83" y="1060174"/>
            <a:ext cx="4545459" cy="22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6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Camelot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84404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0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7752</TotalTime>
  <Words>1079</Words>
  <Application>Microsoft Office PowerPoint</Application>
  <PresentationFormat>On-screen Show (4:3)</PresentationFormat>
  <Paragraphs>89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The 1960’s</vt:lpstr>
      <vt:lpstr>“The Torch has been passed to a new generation of Americans”</vt:lpstr>
      <vt:lpstr>1960 Presidential Election</vt:lpstr>
      <vt:lpstr>A Generational Shift</vt:lpstr>
      <vt:lpstr>JFK</vt:lpstr>
      <vt:lpstr>A New Hope</vt:lpstr>
      <vt:lpstr>A Popular First Family</vt:lpstr>
      <vt:lpstr>Inaugural Address</vt:lpstr>
      <vt:lpstr>Camelot</vt:lpstr>
      <vt:lpstr>PowerPoint Presentation</vt:lpstr>
      <vt:lpstr>The New Frontier</vt:lpstr>
      <vt:lpstr>The Space Race</vt:lpstr>
      <vt:lpstr>Sputnik</vt:lpstr>
      <vt:lpstr>1st Man in Space</vt:lpstr>
      <vt:lpstr>Fidel Castro</vt:lpstr>
      <vt:lpstr>Communism on our  Doorstep?</vt:lpstr>
      <vt:lpstr>Bay of Pigs</vt:lpstr>
      <vt:lpstr>A Total Disaster</vt:lpstr>
      <vt:lpstr>Bay of Pigs Invasion</vt:lpstr>
      <vt:lpstr>Effects of Bay of Pigs</vt:lpstr>
      <vt:lpstr>Testing Kennedy</vt:lpstr>
      <vt:lpstr>Kennedy’s Response</vt:lpstr>
      <vt:lpstr>Berlin Wall</vt:lpstr>
      <vt:lpstr>Your Wall Doesn’t Scare Me!</vt:lpstr>
      <vt:lpstr>“Ich bin ein Berliner”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1960’s</dc:title>
  <dc:creator>Kristine Ljungberg</dc:creator>
  <cp:lastModifiedBy>Erik Ljungberg</cp:lastModifiedBy>
  <cp:revision>51</cp:revision>
  <dcterms:created xsi:type="dcterms:W3CDTF">2014-04-13T00:32:00Z</dcterms:created>
  <dcterms:modified xsi:type="dcterms:W3CDTF">2017-04-27T17:38:22Z</dcterms:modified>
</cp:coreProperties>
</file>