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30"/>
  </p:handoutMasterIdLst>
  <p:sldIdLst>
    <p:sldId id="256" r:id="rId2"/>
    <p:sldId id="257" r:id="rId3"/>
    <p:sldId id="258" r:id="rId4"/>
    <p:sldId id="282" r:id="rId5"/>
    <p:sldId id="283" r:id="rId6"/>
    <p:sldId id="259" r:id="rId7"/>
    <p:sldId id="261" r:id="rId8"/>
    <p:sldId id="262" r:id="rId9"/>
    <p:sldId id="260" r:id="rId10"/>
    <p:sldId id="263" r:id="rId11"/>
    <p:sldId id="264" r:id="rId12"/>
    <p:sldId id="265" r:id="rId13"/>
    <p:sldId id="266" r:id="rId14"/>
    <p:sldId id="267" r:id="rId15"/>
    <p:sldId id="268" r:id="rId16"/>
    <p:sldId id="277" r:id="rId17"/>
    <p:sldId id="278" r:id="rId18"/>
    <p:sldId id="279" r:id="rId19"/>
    <p:sldId id="269" r:id="rId20"/>
    <p:sldId id="280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81" r:id="rId2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2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081" y="0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3E8168DF-DDD5-4977-A2EF-FF4A0E804649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312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081" y="8830312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33DBE940-D8E3-4D7E-AD93-80262C9277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7461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848600" y="0"/>
            <a:ext cx="1295399" cy="6858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  <a:alpha val="20000"/>
                </a:schemeClr>
              </a:gs>
              <a:gs pos="100000">
                <a:schemeClr val="bg1">
                  <a:lumMod val="85000"/>
                  <a:alpha val="20000"/>
                </a:schemeClr>
              </a:gs>
            </a:gsLst>
            <a:lin ang="21594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" y="2971800"/>
            <a:ext cx="5120640" cy="170992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morning" dir="t">
                <a:rot lat="0" lon="0" rev="2400000"/>
              </a:lightRig>
            </a:scene3d>
            <a:sp3d extrusionH="63500" contourW="6350">
              <a:bevelT w="19050" h="50800" prst="softRound"/>
              <a:contourClr>
                <a:schemeClr val="bg1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2"/>
                </a:solidFill>
                <a:effectLst>
                  <a:innerShdw blurRad="63500" dist="50800" dir="5400000">
                    <a:schemeClr val="bg1">
                      <a:alpha val="5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" y="4956048"/>
            <a:ext cx="5111496" cy="1004048"/>
          </a:xfrm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>
            <a:lvl1pPr marL="0" indent="0" algn="ctr">
              <a:spcBef>
                <a:spcPct val="0"/>
              </a:spcBef>
              <a:buNone/>
              <a:defRPr sz="1500" b="1" kern="1200">
                <a:solidFill>
                  <a:schemeClr val="tx1">
                    <a:tint val="7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ctr" defTabSz="914400" rtl="0" eaLnBrk="1" latinLnBrk="0" hangingPunct="1">
              <a:lnSpc>
                <a:spcPct val="120000"/>
              </a:lnSpc>
              <a:spcBef>
                <a:spcPts val="2400"/>
              </a:spcBef>
              <a:buClr>
                <a:schemeClr val="tx2"/>
              </a:buClr>
              <a:buSzPct val="100000"/>
              <a:buFont typeface="Wingdings 2" pitchFamily="18" charset="2"/>
              <a:buNone/>
            </a:pPr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479D4-AED7-0E40-BF1D-1756EEE64E21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C3C85-E430-DE46-A5D5-9901A2E46E1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titleSlideBev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4760260"/>
            <a:ext cx="5120640" cy="179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8259"/>
            <a:ext cx="7071837" cy="901700"/>
          </a:xfrm>
        </p:spPr>
        <p:txBody>
          <a:bodyPr bIns="0"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12988"/>
            <a:ext cx="6843713" cy="381317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00" y="1103406"/>
            <a:ext cx="7085908" cy="841188"/>
          </a:xfrm>
        </p:spPr>
        <p:txBody>
          <a:bodyPr tIns="0" b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479D4-AED7-0E40-BF1D-1756EEE64E21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C3C85-E430-DE46-A5D5-9901A2E46E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096435"/>
            <a:ext cx="7072313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4093" y="443753"/>
            <a:ext cx="6970059" cy="3977640"/>
          </a:xfrm>
          <a:noFill/>
          <a:ln>
            <a:noFill/>
          </a:ln>
          <a:scene3d>
            <a:camera prst="orthographicFront"/>
            <a:lightRig rig="balanced" dir="t"/>
          </a:scene3d>
          <a:sp3d extrusionH="63500">
            <a:bevelT w="38100" h="38100" prst="softRound"/>
            <a:contourClr>
              <a:schemeClr val="bg1"/>
            </a:contourClr>
          </a:sp3d>
        </p:spPr>
        <p:txBody>
          <a:bodyPr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5663173"/>
            <a:ext cx="7072313" cy="804862"/>
          </a:xfrm>
        </p:spPr>
        <p:txBody>
          <a:bodyPr lIns="109728">
            <a:normAutofit/>
          </a:bodyPr>
          <a:lstStyle>
            <a:lvl1pPr marL="0" indent="0">
              <a:spcBef>
                <a:spcPct val="0"/>
              </a:spcBef>
              <a:buNone/>
              <a:defRPr sz="15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479D4-AED7-0E40-BF1D-1756EEE64E21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C3C85-E430-DE46-A5D5-9901A2E46E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479D4-AED7-0E40-BF1D-1756EEE64E21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C3C85-E430-DE46-A5D5-9901A2E46E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24600" y="685800"/>
            <a:ext cx="1128713" cy="5440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685800"/>
            <a:ext cx="5867400" cy="5440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479D4-AED7-0E40-BF1D-1756EEE64E21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1341" y="6181538"/>
            <a:ext cx="806824" cy="365125"/>
          </a:xfrm>
        </p:spPr>
        <p:txBody>
          <a:bodyPr/>
          <a:lstStyle/>
          <a:p>
            <a:fld id="{160C3C85-E430-DE46-A5D5-9901A2E46E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995479D4-AED7-0E40-BF1D-1756EEE64E21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160C3C85-E430-DE46-A5D5-9901A2E46E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2971800"/>
            <a:ext cx="5122862" cy="1712259"/>
          </a:xfrm>
        </p:spPr>
        <p:txBody>
          <a:bodyPr anchor="b" anchorCtr="0">
            <a:noAutofit/>
            <a:scene3d>
              <a:camera prst="orthographicFront"/>
              <a:lightRig rig="morning" dir="t">
                <a:rot lat="0" lon="0" rev="2400000"/>
              </a:lightRig>
            </a:scene3d>
            <a:sp3d extrusionH="63500" contourW="6350">
              <a:bevelT w="19050" h="50800" prst="softRound"/>
              <a:contourClr>
                <a:schemeClr val="bg1"/>
              </a:contourClr>
            </a:sp3d>
          </a:bodyPr>
          <a:lstStyle>
            <a:lvl1pPr algn="ctr">
              <a:defRPr sz="4400" b="1" baseline="0">
                <a:solidFill>
                  <a:schemeClr val="tx2"/>
                </a:solidFill>
                <a:effectLst>
                  <a:innerShdw blurRad="63500" dist="50800" dir="5400000">
                    <a:schemeClr val="bg1">
                      <a:alpha val="50000"/>
                    </a:scheme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953000"/>
            <a:ext cx="5113896" cy="1001000"/>
          </a:xfrm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>
            <a:lvl1pPr marL="0" indent="0" algn="ctr">
              <a:lnSpc>
                <a:spcPct val="120000"/>
              </a:lnSpc>
              <a:spcBef>
                <a:spcPct val="0"/>
              </a:spcBef>
              <a:buNone/>
              <a:defRPr sz="1500" b="1" kern="1200">
                <a:solidFill>
                  <a:schemeClr val="tx1">
                    <a:tint val="7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tx2"/>
              </a:buClr>
              <a:buSzPct val="100000"/>
              <a:buFont typeface="Wingdings 2" pitchFamily="18" charset="2"/>
              <a:buNone/>
            </a:pPr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0" y="6356350"/>
            <a:ext cx="2133600" cy="365125"/>
          </a:xfrm>
        </p:spPr>
        <p:txBody>
          <a:bodyPr anchor="t" anchorCtr="0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95479D4-AED7-0E40-BF1D-1756EEE64E21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538" y="6356350"/>
            <a:ext cx="2130552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006353" y="9144"/>
            <a:ext cx="2743200" cy="6848856"/>
          </a:xfrm>
          <a:noFill/>
          <a:ln>
            <a:noFill/>
          </a:ln>
          <a:scene3d>
            <a:camera prst="orthographicFront"/>
            <a:lightRig rig="balanced" dir="t"/>
          </a:scene3d>
          <a:sp3d extrusionH="63500">
            <a:bevelT w="38100" h="38100" prst="softRound"/>
            <a:contourClr>
              <a:schemeClr val="bg1"/>
            </a:contourClr>
          </a:sp3d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>
            <a:lvl1pPr marL="0" indent="0" algn="l" defTabSz="914400" rtl="0" eaLnBrk="1" latinLnBrk="0" hangingPunct="1">
              <a:spcBef>
                <a:spcPts val="2400"/>
              </a:spcBef>
              <a:buClr>
                <a:schemeClr val="tx2"/>
              </a:buClr>
              <a:buSzPct val="10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9" name="Picture 8" descr="titleSlideBev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4760260"/>
            <a:ext cx="5120640" cy="17967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90800" y="6356350"/>
            <a:ext cx="667871" cy="365125"/>
          </a:xfrm>
        </p:spPr>
        <p:txBody>
          <a:bodyPr vert="horz" lIns="45720" tIns="45720" rIns="45720" bIns="45720" rtlCol="0">
            <a:noAutofit/>
            <a:scene3d>
              <a:camera prst="orthographicFront"/>
              <a:lightRig rig="morning" dir="t">
                <a:rot lat="0" lon="0" rev="2400000"/>
              </a:lightRig>
            </a:scene3d>
            <a:sp3d extrusionH="6350">
              <a:bevelT w="6350" h="6350" prst="softRound"/>
              <a:contourClr>
                <a:schemeClr val="bg1"/>
              </a:contourClr>
            </a:sp3d>
          </a:bodyPr>
          <a:lstStyle>
            <a:lvl1pPr marL="282575" indent="-282575" algn="ctr" defTabSz="914400" rtl="0" eaLnBrk="1" latinLnBrk="0" hangingPunct="1">
              <a:spcBef>
                <a:spcPts val="2400"/>
              </a:spcBef>
              <a:buClr>
                <a:schemeClr val="tx2"/>
              </a:buClr>
              <a:buSzPct val="100000"/>
              <a:buFont typeface="Wingdings 2" pitchFamily="18" charset="2"/>
              <a:buNone/>
              <a:defRPr kumimoji="0" sz="1200" b="1" i="0" u="none" strike="noStrike" kern="1200" cap="none" spc="0" normalizeH="0" baseline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160C3C85-E430-DE46-A5D5-9901A2E46E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524435"/>
            <a:ext cx="4845424" cy="731838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600200"/>
            <a:ext cx="4845424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995479D4-AED7-0E40-BF1D-1756EEE64E21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160C3C85-E430-DE46-A5D5-9901A2E46E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9144"/>
            <a:ext cx="2379663" cy="6848856"/>
          </a:xfrm>
          <a:noFill/>
          <a:ln>
            <a:noFill/>
          </a:ln>
          <a:scene3d>
            <a:camera prst="orthographicFront"/>
            <a:lightRig rig="balanced" dir="t"/>
          </a:scene3d>
          <a:sp3d extrusionH="63500">
            <a:bevelT w="38100" h="38100" prst="softRound"/>
            <a:contourClr>
              <a:schemeClr val="bg1"/>
            </a:contourClr>
          </a:sp3d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>
            <a:lvl1pPr marL="0" indent="0" algn="l" defTabSz="914400" rtl="0" eaLnBrk="1" latinLnBrk="0" hangingPunct="1">
              <a:spcBef>
                <a:spcPts val="2400"/>
              </a:spcBef>
              <a:buClr>
                <a:schemeClr val="tx2"/>
              </a:buClr>
              <a:buSzPct val="10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654300"/>
            <a:ext cx="7315200" cy="850900"/>
          </a:xfrm>
        </p:spPr>
        <p:txBody>
          <a:bodyPr anchor="b" anchorCtr="0">
            <a:normAutofit/>
          </a:bodyPr>
          <a:lstStyle>
            <a:lvl1pPr algn="ctr">
              <a:defRPr sz="4400" b="1" cap="none" baseline="0">
                <a:effectLst>
                  <a:innerShdw blurRad="63500" dist="50800" dir="5400000">
                    <a:schemeClr val="bg1">
                      <a:alpha val="50000"/>
                    </a:scheme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7099" y="3622344"/>
            <a:ext cx="7302501" cy="1105401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ct val="0"/>
              </a:spcBef>
              <a:buNone/>
              <a:defRPr sz="15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0" y="6356350"/>
            <a:ext cx="2133600" cy="365125"/>
          </a:xfrm>
        </p:spPr>
        <p:txBody>
          <a:bodyPr anchor="t" anchorCtr="0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95479D4-AED7-0E40-BF1D-1756EEE64E21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538" y="635635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Picture 8" descr="SectionHeader-Bev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048" y="3559792"/>
            <a:ext cx="7315200" cy="179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2035" y="1600200"/>
            <a:ext cx="3429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11706" y="1600200"/>
            <a:ext cx="3429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479D4-AED7-0E40-BF1D-1756EEE64E21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C3C85-E430-DE46-A5D5-9901A2E46E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omparisonBoxes.png"/>
          <p:cNvPicPr>
            <a:picLocks noChangeAspect="1"/>
          </p:cNvPicPr>
          <p:nvPr/>
        </p:nvPicPr>
        <p:blipFill>
          <a:blip r:embed="rId2"/>
          <a:srcRect l="4559" t="28431" r="57794" b="7647"/>
          <a:stretch>
            <a:fillRect/>
          </a:stretch>
        </p:blipFill>
        <p:spPr>
          <a:xfrm>
            <a:off x="363071" y="1949824"/>
            <a:ext cx="3474720" cy="4290753"/>
          </a:xfrm>
          <a:prstGeom prst="rect">
            <a:avLst/>
          </a:prstGeom>
        </p:spPr>
      </p:pic>
      <p:pic>
        <p:nvPicPr>
          <p:cNvPr id="11" name="Picture 10" descr="ComparisonBoxes.png"/>
          <p:cNvPicPr>
            <a:picLocks noChangeAspect="1"/>
          </p:cNvPicPr>
          <p:nvPr/>
        </p:nvPicPr>
        <p:blipFill>
          <a:blip r:embed="rId2"/>
          <a:srcRect l="4559" t="28431" r="57794" b="7647"/>
          <a:stretch>
            <a:fillRect/>
          </a:stretch>
        </p:blipFill>
        <p:spPr>
          <a:xfrm>
            <a:off x="3992880" y="1945341"/>
            <a:ext cx="3474720" cy="429075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972236"/>
            <a:ext cx="3429000" cy="4174564"/>
          </a:xfrm>
          <a:prstGeom prst="roundRect">
            <a:avLst>
              <a:gd name="adj" fmla="val 4119"/>
            </a:avLst>
          </a:prstGeom>
          <a:noFill/>
          <a:effectLst/>
          <a:scene3d>
            <a:camera prst="orthographicFront"/>
            <a:lightRig rig="soft" dir="t"/>
          </a:scene3d>
          <a:sp3d>
            <a:extrusionClr>
              <a:schemeClr val="bg1"/>
            </a:extrusionClr>
            <a:contourClr>
              <a:schemeClr val="bg1">
                <a:lumMod val="65000"/>
              </a:schemeClr>
            </a:contourClr>
          </a:sp3d>
        </p:spPr>
        <p:txBody>
          <a:bodyPr tIns="91440" bIns="91440">
            <a:norm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" y="1237129"/>
            <a:ext cx="3429000" cy="698033"/>
          </a:xfrm>
        </p:spPr>
        <p:txBody>
          <a:bodyPr tIns="0" bIns="0" anchor="b">
            <a:normAutofit/>
          </a:bodyPr>
          <a:lstStyle>
            <a:lvl1pPr marL="0" indent="0" algn="ctr">
              <a:lnSpc>
                <a:spcPts val="2900"/>
              </a:lnSpc>
              <a:spcBef>
                <a:spcPct val="0"/>
              </a:spcBef>
              <a:buNone/>
              <a:defRPr sz="26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11706" y="1237129"/>
            <a:ext cx="3429000" cy="698033"/>
          </a:xfrm>
        </p:spPr>
        <p:txBody>
          <a:bodyPr tIns="0" bIns="0" anchor="b">
            <a:normAutofit/>
          </a:bodyPr>
          <a:lstStyle>
            <a:lvl1pPr marL="0" indent="0" algn="ctr">
              <a:lnSpc>
                <a:spcPts val="2900"/>
              </a:lnSpc>
              <a:spcBef>
                <a:spcPct val="0"/>
              </a:spcBef>
              <a:buNone/>
              <a:defRPr sz="26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11706" y="1972236"/>
            <a:ext cx="3429000" cy="4174564"/>
          </a:xfrm>
          <a:prstGeom prst="roundRect">
            <a:avLst>
              <a:gd name="adj" fmla="val 2941"/>
            </a:avLst>
          </a:prstGeom>
          <a:noFill/>
          <a:effectLst/>
          <a:scene3d>
            <a:camera prst="orthographicFront"/>
            <a:lightRig rig="soft" dir="t"/>
          </a:scene3d>
          <a:sp3d>
            <a:extrusionClr>
              <a:schemeClr val="bg1"/>
            </a:extrusionClr>
            <a:contourClr>
              <a:schemeClr val="bg1">
                <a:lumMod val="65000"/>
              </a:schemeClr>
            </a:contourClr>
          </a:sp3d>
        </p:spPr>
        <p:txBody>
          <a:bodyPr vert="horz" lIns="91440" tIns="91440" rIns="91440" bIns="91440" rtlCol="0">
            <a:norm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>
            <a:lvl1pPr algn="l" defTabSz="914400" rtl="0" eaLnBrk="1" latinLnBrk="0" hangingPunct="1">
              <a:buSzPct val="100000"/>
              <a:buFont typeface="Wingdings 2" pitchFamily="18" charset="2"/>
              <a:buChar char="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buSzPct val="100000"/>
              <a:buFont typeface="Wingdings 2" pitchFamily="18" charset="2"/>
              <a:buChar char="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buSzPct val="100000"/>
              <a:buFont typeface="Wingdings 2" pitchFamily="18" charset="2"/>
              <a:buChar char="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buSzPct val="100000"/>
              <a:buFont typeface="Wingdings 2" pitchFamily="18" charset="2"/>
              <a:buChar char="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buSzPct val="100000"/>
              <a:buFont typeface="Wingdings 2" pitchFamily="18" charset="2"/>
              <a:buChar char="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479D4-AED7-0E40-BF1D-1756EEE64E21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C3C85-E430-DE46-A5D5-9901A2E46E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479D4-AED7-0E40-BF1D-1756EEE64E21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C3C85-E430-DE46-A5D5-9901A2E46E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479D4-AED7-0E40-BF1D-1756EEE64E21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C3C85-E430-DE46-A5D5-9901A2E46E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9624" y="524435"/>
            <a:ext cx="7086600" cy="731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morning" dir="t">
                <a:rot lat="0" lon="0" rev="2400000"/>
              </a:lightRig>
            </a:scene3d>
            <a:sp3d extrusionH="63500" contourW="6350">
              <a:bevelT w="19050" h="50800" prst="softRound"/>
              <a:contourClr>
                <a:schemeClr val="bg1"/>
              </a:contourClr>
            </a:sp3d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624" y="1600200"/>
            <a:ext cx="7086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62943" y="4694238"/>
            <a:ext cx="2133600" cy="365125"/>
          </a:xfrm>
          <a:prstGeom prst="rect">
            <a:avLst/>
          </a:prstGeom>
        </p:spPr>
        <p:txBody>
          <a:bodyPr vert="horz" lIns="45720" tIns="45720" rIns="45720" bIns="45720" rtlCol="0" anchor="ctr">
            <a:scene3d>
              <a:camera prst="orthographicFront"/>
              <a:lightRig rig="morning" dir="t">
                <a:rot lat="0" lon="0" rev="2400000"/>
              </a:lightRig>
            </a:scene3d>
            <a:sp3d extrusionH="6350">
              <a:bevelT w="6350" h="6350" prst="softRound"/>
              <a:contourClr>
                <a:schemeClr val="bg1"/>
              </a:contourClr>
            </a:sp3d>
          </a:bodyPr>
          <a:lstStyle>
            <a:lvl1pPr algn="l">
              <a:defRPr sz="180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</a:defRPr>
            </a:lvl1pPr>
          </a:lstStyle>
          <a:p>
            <a:fld id="{995479D4-AED7-0E40-BF1D-1756EEE64E21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1341" y="6181538"/>
            <a:ext cx="806824" cy="365125"/>
          </a:xfrm>
          <a:prstGeom prst="rect">
            <a:avLst/>
          </a:prstGeom>
        </p:spPr>
        <p:txBody>
          <a:bodyPr vert="horz" lIns="45720" tIns="45720" rIns="45720" bIns="45720" rtlCol="0" anchor="ctr">
            <a:scene3d>
              <a:camera prst="orthographicFront"/>
              <a:lightRig rig="morning" dir="t">
                <a:rot lat="0" lon="0" rev="2400000"/>
              </a:lightRig>
            </a:scene3d>
            <a:sp3d extrusionH="6350">
              <a:bevelT w="6350" h="6350" prst="softRound"/>
              <a:contourClr>
                <a:schemeClr val="bg1"/>
              </a:contourClr>
            </a:sp3d>
          </a:bodyPr>
          <a:lstStyle>
            <a:lvl1pPr algn="r">
              <a:defRPr sz="450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</a:defRPr>
            </a:lvl1pPr>
          </a:lstStyle>
          <a:p>
            <a:fld id="{160C3C85-E430-DE46-A5D5-9901A2E46E1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bevelDivider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772400" y="0"/>
            <a:ext cx="107156" cy="6858000"/>
          </a:xfrm>
          <a:prstGeom prst="rect">
            <a:avLst/>
          </a:prstGeom>
        </p:spPr>
      </p:pic>
      <p:sp>
        <p:nvSpPr>
          <p:cNvPr id="9" name="Footer Placeholder 7"/>
          <p:cNvSpPr>
            <a:spLocks noGrp="1"/>
          </p:cNvSpPr>
          <p:nvPr>
            <p:ph type="ftr" sz="quarter" idx="3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 vert="horz" lIns="45720" tIns="45720" rIns="45720" bIns="45720" rtlCol="0">
            <a:noAutofit/>
            <a:scene3d>
              <a:camera prst="orthographicFront"/>
              <a:lightRig rig="morning" dir="t">
                <a:rot lat="0" lon="0" rev="2400000"/>
              </a:lightRig>
            </a:scene3d>
            <a:sp3d extrusionH="6350">
              <a:bevelT w="6350" h="6350" prst="softRound"/>
              <a:contourClr>
                <a:schemeClr val="bg1"/>
              </a:contourClr>
            </a:sp3d>
          </a:bodyPr>
          <a:lstStyle>
            <a:lvl1pPr marL="282575" indent="-282575" algn="l" defTabSz="914400" rtl="0" eaLnBrk="1" latinLnBrk="0" hangingPunct="1">
              <a:spcBef>
                <a:spcPts val="2400"/>
              </a:spcBef>
              <a:buClr>
                <a:schemeClr val="tx2"/>
              </a:buClr>
              <a:buSzPct val="100000"/>
              <a:buFont typeface="Wingdings 2" pitchFamily="18" charset="2"/>
              <a:buNone/>
              <a:defRPr kumimoji="0" sz="2200" b="1" i="0" u="none" strike="noStrike" kern="1200" cap="none" spc="0" normalizeH="0" baseline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>
          <a:solidFill>
            <a:schemeClr val="tx2"/>
          </a:solidFill>
          <a:effectLst>
            <a:innerShdw blurRad="63500" dist="50800" dir="5400000">
              <a:schemeClr val="bg1">
                <a:alpha val="5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400"/>
        </a:spcBef>
        <a:buClr>
          <a:schemeClr val="tx2"/>
        </a:buClr>
        <a:buSzPct val="100000"/>
        <a:buFont typeface="Wingdings 2" pitchFamily="18" charset="2"/>
        <a:buChar char=""/>
        <a:defRPr sz="2600" kern="1200">
          <a:solidFill>
            <a:schemeClr val="tx1">
              <a:lumMod val="65000"/>
              <a:lumOff val="35000"/>
            </a:schemeClr>
          </a:solidFill>
          <a:effectLst>
            <a:outerShdw blurRad="50800" dist="127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tx2">
            <a:lumMod val="60000"/>
            <a:lumOff val="40000"/>
          </a:schemeClr>
        </a:buClr>
        <a:buSzPct val="100000"/>
        <a:buFont typeface="Wingdings 2" pitchFamily="18" charset="2"/>
        <a:buChar char=""/>
        <a:defRPr sz="2400" kern="1200">
          <a:solidFill>
            <a:schemeClr val="tx1">
              <a:lumMod val="65000"/>
              <a:lumOff val="35000"/>
            </a:schemeClr>
          </a:solidFill>
          <a:effectLst>
            <a:outerShdw blurRad="50800" dist="127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Clr>
          <a:schemeClr val="tx2"/>
        </a:buClr>
        <a:buSzPct val="100000"/>
        <a:buFont typeface="Wingdings 2" pitchFamily="18" charset="2"/>
        <a:buChar char=""/>
        <a:defRPr sz="2200" kern="1200">
          <a:solidFill>
            <a:schemeClr val="tx1">
              <a:lumMod val="65000"/>
              <a:lumOff val="35000"/>
            </a:schemeClr>
          </a:solidFill>
          <a:effectLst>
            <a:outerShdw blurRad="50800" dist="127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tx2">
            <a:lumMod val="60000"/>
            <a:lumOff val="40000"/>
          </a:schemeClr>
        </a:buClr>
        <a:buSzPct val="100000"/>
        <a:buFont typeface="Wingdings 2" pitchFamily="18" charset="2"/>
        <a:buChar char=""/>
        <a:defRPr sz="2000" kern="1200">
          <a:solidFill>
            <a:schemeClr val="tx1">
              <a:lumMod val="65000"/>
              <a:lumOff val="35000"/>
            </a:schemeClr>
          </a:solidFill>
          <a:effectLst>
            <a:outerShdw blurRad="50800" dist="127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Clr>
          <a:schemeClr val="tx2"/>
        </a:buClr>
        <a:buSzPct val="100000"/>
        <a:buFont typeface="Wingdings 2" pitchFamily="18" charset="2"/>
        <a:buChar char=""/>
        <a:defRPr sz="1800" kern="1200">
          <a:solidFill>
            <a:schemeClr val="tx1">
              <a:lumMod val="65000"/>
              <a:lumOff val="35000"/>
            </a:schemeClr>
          </a:solidFill>
          <a:effectLst>
            <a:outerShdw blurRad="50800" dist="127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" y="3212352"/>
            <a:ext cx="5120640" cy="1743696"/>
          </a:xfrm>
        </p:spPr>
        <p:txBody>
          <a:bodyPr/>
          <a:lstStyle/>
          <a:p>
            <a:r>
              <a:rPr lang="en-US" dirty="0" smtClean="0"/>
              <a:t>The Civil Rights Movement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0" y="673100"/>
            <a:ext cx="3543300" cy="229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paying jobs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Blacks were </a:t>
            </a:r>
            <a:r>
              <a:rPr lang="en-US" b="1" dirty="0" smtClean="0"/>
              <a:t>restricted to simple, low-paying jobs </a:t>
            </a:r>
          </a:p>
          <a:p>
            <a:r>
              <a:rPr lang="en-US" dirty="0" smtClean="0"/>
              <a:t>This </a:t>
            </a:r>
            <a:r>
              <a:rPr lang="en-US" b="1" dirty="0" smtClean="0"/>
              <a:t>forced</a:t>
            </a:r>
            <a:r>
              <a:rPr lang="en-US" dirty="0" smtClean="0"/>
              <a:t> them </a:t>
            </a:r>
            <a:r>
              <a:rPr lang="en-US" b="1" dirty="0" smtClean="0"/>
              <a:t>to live in ghettos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228" y="3779554"/>
            <a:ext cx="4078538" cy="27699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086600" cy="1255713"/>
          </a:xfrm>
        </p:spPr>
        <p:txBody>
          <a:bodyPr/>
          <a:lstStyle/>
          <a:p>
            <a:r>
              <a:rPr lang="en-US" sz="4000" dirty="0" smtClean="0"/>
              <a:t>Brown vs. Board of Education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028039"/>
            <a:ext cx="7086600" cy="382518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 1954 the Supreme Court ruled that </a:t>
            </a:r>
            <a:r>
              <a:rPr lang="en-US" sz="2400" b="1" dirty="0" smtClean="0"/>
              <a:t>separate black schools were </a:t>
            </a:r>
            <a:r>
              <a:rPr lang="en-US" sz="2400" b="1" i="1" dirty="0" smtClean="0"/>
              <a:t>not </a:t>
            </a:r>
            <a:r>
              <a:rPr lang="en-US" sz="2400" b="1" dirty="0" smtClean="0"/>
              <a:t>equal to white schools </a:t>
            </a:r>
          </a:p>
          <a:p>
            <a:r>
              <a:rPr lang="en-US" sz="2400" b="1" dirty="0" smtClean="0"/>
              <a:t>Schools had to be integrated</a:t>
            </a:r>
          </a:p>
          <a:p>
            <a:r>
              <a:rPr lang="en-US" sz="2400" b="1" dirty="0" smtClean="0"/>
              <a:t>Many white schools violently resisted </a:t>
            </a:r>
            <a:r>
              <a:rPr lang="en-US" sz="2400" dirty="0" smtClean="0"/>
              <a:t>and federal troops sometimes had to intervene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240" y="4066800"/>
            <a:ext cx="3795195" cy="2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Little Rock Nine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49624" y="1256274"/>
            <a:ext cx="7086600" cy="4869890"/>
          </a:xfrm>
        </p:spPr>
        <p:txBody>
          <a:bodyPr/>
          <a:lstStyle/>
          <a:p>
            <a:r>
              <a:rPr lang="en-US" b="1" dirty="0" smtClean="0"/>
              <a:t>9 black students who were escorted by National Guard troops </a:t>
            </a:r>
            <a:r>
              <a:rPr lang="en-US" dirty="0" smtClean="0"/>
              <a:t>into Central HS in Little Rock, Ark.  </a:t>
            </a:r>
            <a:r>
              <a:rPr lang="en-US" b="1" dirty="0" smtClean="0"/>
              <a:t>while white protesters shouted insults at them </a:t>
            </a:r>
            <a:endParaRPr lang="en-US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624" y="3589089"/>
            <a:ext cx="3126392" cy="25370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9834" y="3371362"/>
            <a:ext cx="3686390" cy="2754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624" y="0"/>
            <a:ext cx="7086600" cy="939333"/>
          </a:xfrm>
        </p:spPr>
        <p:txBody>
          <a:bodyPr/>
          <a:lstStyle/>
          <a:p>
            <a:r>
              <a:rPr lang="en-US" dirty="0" smtClean="0"/>
              <a:t>Rosa Parks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624" y="939334"/>
            <a:ext cx="7086600" cy="518683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black woman from Montgomery, AL who after a hard day’s work sat down in a seat at the front of the bus</a:t>
            </a:r>
          </a:p>
          <a:p>
            <a:r>
              <a:rPr lang="en-US" sz="2400" dirty="0" smtClean="0"/>
              <a:t>Was </a:t>
            </a:r>
            <a:r>
              <a:rPr lang="en-US" sz="2400" i="1" dirty="0" smtClean="0"/>
              <a:t>a crime not to give up your seat to a white person</a:t>
            </a:r>
          </a:p>
          <a:p>
            <a:r>
              <a:rPr lang="en-US" sz="2400" dirty="0" smtClean="0"/>
              <a:t>She </a:t>
            </a:r>
            <a:r>
              <a:rPr lang="en-US" sz="2400" b="1" dirty="0" smtClean="0"/>
              <a:t>refused to go to the back of the bus and was arrested and jailed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967" y="4242879"/>
            <a:ext cx="3835257" cy="2615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Montgomery Bus Boycott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In response to the arrest blacks in the city refused to ride the bus </a:t>
            </a:r>
            <a:r>
              <a:rPr lang="en-US" sz="2400" dirty="0" smtClean="0"/>
              <a:t>if they could not ride in the front, </a:t>
            </a:r>
            <a:r>
              <a:rPr lang="en-US" sz="2400" i="1" dirty="0" smtClean="0"/>
              <a:t>even though most of them depended on the busses</a:t>
            </a:r>
          </a:p>
          <a:p>
            <a:r>
              <a:rPr lang="en-US" sz="2400" b="1" dirty="0" smtClean="0"/>
              <a:t>Led by</a:t>
            </a:r>
            <a:r>
              <a:rPr lang="en-US" sz="2400" dirty="0" smtClean="0"/>
              <a:t> a young pastor named </a:t>
            </a:r>
            <a:r>
              <a:rPr lang="en-US" sz="2400" b="1" dirty="0" smtClean="0"/>
              <a:t>Martin Luther King Jr.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267" y="3915618"/>
            <a:ext cx="3957219" cy="2723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624" y="0"/>
            <a:ext cx="7086600" cy="939333"/>
          </a:xfrm>
        </p:spPr>
        <p:txBody>
          <a:bodyPr/>
          <a:lstStyle/>
          <a:p>
            <a:r>
              <a:rPr lang="en-US" dirty="0" smtClean="0"/>
              <a:t>Bus Boycott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624" y="939333"/>
            <a:ext cx="7086600" cy="518683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Lasted for </a:t>
            </a:r>
            <a:r>
              <a:rPr lang="en-US" sz="2400" b="1" dirty="0" smtClean="0"/>
              <a:t>over a year  </a:t>
            </a:r>
            <a:r>
              <a:rPr lang="en-US" sz="2400" dirty="0" smtClean="0"/>
              <a:t>- despite losing $ busses wouldn’t change policy</a:t>
            </a:r>
          </a:p>
          <a:p>
            <a:r>
              <a:rPr lang="en-US" sz="2400" dirty="0" smtClean="0"/>
              <a:t>50,000 blacks </a:t>
            </a:r>
            <a:r>
              <a:rPr lang="en-US" sz="2400" b="1" dirty="0" smtClean="0"/>
              <a:t>walked or rode bikes </a:t>
            </a:r>
            <a:r>
              <a:rPr lang="en-US" sz="2400" dirty="0" smtClean="0"/>
              <a:t>up to 12 miles a day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917" y="3312524"/>
            <a:ext cx="4505849" cy="3146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Attention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Finally Supreme Court ruled it </a:t>
            </a:r>
            <a:r>
              <a:rPr lang="en-US" sz="2400" b="1" dirty="0" smtClean="0"/>
              <a:t>unconstitutional</a:t>
            </a:r>
          </a:p>
          <a:p>
            <a:r>
              <a:rPr lang="en-US" sz="2400" b="1" dirty="0" smtClean="0"/>
              <a:t>Focused national attention on MLK Jr. </a:t>
            </a:r>
            <a:r>
              <a:rPr lang="en-US" sz="2400" dirty="0" smtClean="0"/>
              <a:t>and more importantly on the </a:t>
            </a:r>
            <a:r>
              <a:rPr lang="en-US" sz="2400" b="1" dirty="0" smtClean="0"/>
              <a:t>Civil Rights Movement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827" y="3416716"/>
            <a:ext cx="4687292" cy="309923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Freedom Riders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624" y="1448790"/>
            <a:ext cx="7086600" cy="467737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Despite ruling segregated public buses unconstitutional, southern states continued to ignore the law </a:t>
            </a:r>
          </a:p>
          <a:p>
            <a:r>
              <a:rPr lang="en-US" sz="2400" dirty="0" smtClean="0"/>
              <a:t>Black and White Civil rights activists rode interstate buses together to challenge local laws that still enforced segregation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188" y="4438650"/>
            <a:ext cx="4838495" cy="24193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624" y="1"/>
            <a:ext cx="7086600" cy="952448"/>
          </a:xfrm>
        </p:spPr>
        <p:txBody>
          <a:bodyPr/>
          <a:lstStyle/>
          <a:p>
            <a:r>
              <a:rPr lang="en-US" dirty="0" smtClean="0"/>
              <a:t>Met With Violence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669" y="952449"/>
            <a:ext cx="7086600" cy="4829787"/>
          </a:xfrm>
        </p:spPr>
        <p:txBody>
          <a:bodyPr>
            <a:normAutofit/>
          </a:bodyPr>
          <a:lstStyle/>
          <a:p>
            <a:r>
              <a:rPr lang="en-US" dirty="0" smtClean="0"/>
              <a:t>Often </a:t>
            </a:r>
            <a:r>
              <a:rPr lang="en-US" b="1" dirty="0" smtClean="0"/>
              <a:t>attacked by angry white mobs </a:t>
            </a:r>
            <a:r>
              <a:rPr lang="en-US" dirty="0" smtClean="0"/>
              <a:t>in the south before being arrested by police (who often first allowed the violent attacks)</a:t>
            </a:r>
          </a:p>
          <a:p>
            <a:r>
              <a:rPr lang="en-US" dirty="0" smtClean="0"/>
              <a:t>In some places, like Birmingham, AL, police cooperated with Ku Klux Klan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624" y="3640654"/>
            <a:ext cx="3718435" cy="29660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3859" y="3640654"/>
            <a:ext cx="3961755" cy="296600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Racial Violence in the 60’s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624" y="1365662"/>
            <a:ext cx="7086600" cy="476050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</a:t>
            </a:r>
            <a:r>
              <a:rPr lang="en-US" sz="2400" b="1" dirty="0" smtClean="0"/>
              <a:t>black church </a:t>
            </a:r>
            <a:r>
              <a:rPr lang="en-US" sz="2400" dirty="0" smtClean="0"/>
              <a:t>in Birmingham, AL was </a:t>
            </a:r>
            <a:r>
              <a:rPr lang="en-US" sz="2400" b="1" dirty="0" smtClean="0"/>
              <a:t>bombed</a:t>
            </a:r>
            <a:r>
              <a:rPr lang="en-US" sz="2400" dirty="0" smtClean="0"/>
              <a:t> </a:t>
            </a:r>
            <a:r>
              <a:rPr lang="en-US" sz="2400" b="1" dirty="0" smtClean="0"/>
              <a:t>killing 4 black girls</a:t>
            </a:r>
          </a:p>
          <a:p>
            <a:r>
              <a:rPr lang="en-US" sz="2400" dirty="0" smtClean="0"/>
              <a:t>2 white civil rights activists are killed while trying to register black voters</a:t>
            </a:r>
          </a:p>
          <a:p>
            <a:r>
              <a:rPr lang="en-US" sz="2400" b="1" dirty="0" smtClean="0"/>
              <a:t>Watts riots </a:t>
            </a:r>
            <a:r>
              <a:rPr lang="en-US" sz="2400" dirty="0" smtClean="0"/>
              <a:t>in LA after police brutality – lasted 6 days and 34 killed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624" y="4902200"/>
            <a:ext cx="3162300" cy="195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6865" y="4267200"/>
            <a:ext cx="22352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“American Dream”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624" y="1256274"/>
            <a:ext cx="7086600" cy="486989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1950’s </a:t>
            </a:r>
            <a:r>
              <a:rPr lang="en-US" sz="2400" dirty="0" smtClean="0"/>
              <a:t>was a prosperous time with </a:t>
            </a:r>
            <a:r>
              <a:rPr lang="en-US" sz="2400" b="1" dirty="0" smtClean="0"/>
              <a:t>suburbs</a:t>
            </a:r>
            <a:r>
              <a:rPr lang="en-US" sz="2400" dirty="0" smtClean="0"/>
              <a:t> popping up and </a:t>
            </a:r>
            <a:r>
              <a:rPr lang="en-US" sz="2400" b="1" dirty="0" smtClean="0"/>
              <a:t>new cars in the driveway</a:t>
            </a:r>
          </a:p>
          <a:p>
            <a:r>
              <a:rPr lang="en-US" sz="2400" dirty="0" smtClean="0"/>
              <a:t>A </a:t>
            </a:r>
            <a:r>
              <a:rPr lang="en-US" sz="2400" b="1" dirty="0" smtClean="0"/>
              <a:t>house of one’s own </a:t>
            </a:r>
            <a:r>
              <a:rPr lang="en-US" sz="2400" dirty="0" smtClean="0"/>
              <a:t>with a little plot of land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4300" y="3144589"/>
            <a:ext cx="2933338" cy="35737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Selma</a:t>
            </a:r>
            <a:br>
              <a:rPr lang="en-US" dirty="0" smtClean="0"/>
            </a:br>
            <a:r>
              <a:rPr lang="en-US" dirty="0" smtClean="0"/>
              <a:t>Freedom March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624" y="2172260"/>
            <a:ext cx="7086600" cy="482904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Town in Alabama where racism and discrimination were strong</a:t>
            </a:r>
          </a:p>
          <a:p>
            <a:r>
              <a:rPr lang="en-US" dirty="0" smtClean="0"/>
              <a:t>Though the town had a large black population, they were kept from voting by Jim Crow laws that required them to pass a difficult test in order to vote – most could not</a:t>
            </a:r>
          </a:p>
          <a:p>
            <a:r>
              <a:rPr lang="en-US" dirty="0" smtClean="0"/>
              <a:t>“Bloody Sunday” – attack by state troopers and members of Alabama posses perpetrated on peaceful protest marchers who tried to cross the Edmund </a:t>
            </a:r>
            <a:r>
              <a:rPr lang="en-US" dirty="0" err="1" smtClean="0"/>
              <a:t>Pettus</a:t>
            </a:r>
            <a:r>
              <a:rPr lang="en-US" dirty="0" smtClean="0"/>
              <a:t> Bridge on March 7, 1965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9899" y="193441"/>
            <a:ext cx="2771775" cy="185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4100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Martin Luther King Jr.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minister from Montgomery, AL who was the </a:t>
            </a:r>
            <a:r>
              <a:rPr lang="en-US" b="1" dirty="0" smtClean="0"/>
              <a:t>leader of the National Civil Rights Movement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4" y="3386588"/>
            <a:ext cx="4300904" cy="2739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043157"/>
            <a:ext cx="7086600" cy="508300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Strategy used by MLK Jr. that he learned from </a:t>
            </a:r>
            <a:r>
              <a:rPr lang="en-US" sz="2400" b="1" dirty="0" smtClean="0"/>
              <a:t>Gandhi </a:t>
            </a:r>
            <a:r>
              <a:rPr lang="en-US" sz="2400" dirty="0" smtClean="0"/>
              <a:t>in India</a:t>
            </a:r>
          </a:p>
          <a:p>
            <a:r>
              <a:rPr lang="en-US" sz="2400" b="1" dirty="0" smtClean="0"/>
              <a:t>Nonviolent resistance </a:t>
            </a:r>
            <a:r>
              <a:rPr lang="en-US" sz="2400" dirty="0" smtClean="0"/>
              <a:t>– </a:t>
            </a:r>
            <a:r>
              <a:rPr lang="en-US" sz="2400" i="1" dirty="0" smtClean="0"/>
              <a:t>disobey a law, but in a peaceful way </a:t>
            </a:r>
          </a:p>
          <a:p>
            <a:r>
              <a:rPr lang="en-US" sz="2400" dirty="0" smtClean="0"/>
              <a:t>For example, </a:t>
            </a:r>
            <a:r>
              <a:rPr lang="en-US" sz="2400" b="1" dirty="0" smtClean="0"/>
              <a:t>“Sit-ins” </a:t>
            </a:r>
            <a:r>
              <a:rPr lang="en-US" sz="2400" dirty="0" smtClean="0"/>
              <a:t>– blacks </a:t>
            </a:r>
            <a:r>
              <a:rPr lang="en-US" sz="2400" b="1" dirty="0" smtClean="0"/>
              <a:t>would sit at a lunch counter that was reserved only for whites </a:t>
            </a:r>
            <a:r>
              <a:rPr lang="en-US" sz="2400" dirty="0" smtClean="0"/>
              <a:t>until the police came and arrested them 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086600" cy="1255713"/>
          </a:xfrm>
        </p:spPr>
        <p:txBody>
          <a:bodyPr/>
          <a:lstStyle/>
          <a:p>
            <a:r>
              <a:rPr lang="en-US" dirty="0" smtClean="0"/>
              <a:t>Civil Disobedience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9533" y="4343400"/>
            <a:ext cx="32258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“I have a Dream”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March on Washington </a:t>
            </a:r>
            <a:r>
              <a:rPr lang="en-US" sz="2400" dirty="0" smtClean="0"/>
              <a:t>– a huge rally for Civil Rights in D.C. in August 1963 in which </a:t>
            </a:r>
            <a:r>
              <a:rPr lang="en-US" sz="2400" b="1" dirty="0" smtClean="0"/>
              <a:t>MLK Jr. gave his famous speech</a:t>
            </a:r>
          </a:p>
          <a:p>
            <a:r>
              <a:rPr lang="en-US" sz="2400" b="1" dirty="0" smtClean="0"/>
              <a:t>Dream </a:t>
            </a:r>
            <a:r>
              <a:rPr lang="en-US" sz="2400" dirty="0" smtClean="0"/>
              <a:t>was to live in a country where </a:t>
            </a:r>
            <a:r>
              <a:rPr lang="en-US" sz="2400" b="1" dirty="0" smtClean="0"/>
              <a:t>blacks and whites could live together in harmony and equality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540" y="4043064"/>
            <a:ext cx="4351683" cy="2814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April 4, 1968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MLK Jr</a:t>
            </a:r>
            <a:r>
              <a:rPr lang="en-US" dirty="0" smtClean="0"/>
              <a:t>. was </a:t>
            </a:r>
            <a:r>
              <a:rPr lang="en-US" b="1" dirty="0" smtClean="0"/>
              <a:t>killed by an assassin </a:t>
            </a:r>
            <a:r>
              <a:rPr lang="en-US" dirty="0" smtClean="0"/>
              <a:t>while standing on his </a:t>
            </a:r>
            <a:r>
              <a:rPr lang="en-US" b="1" dirty="0" smtClean="0"/>
              <a:t>hotel balcony </a:t>
            </a:r>
            <a:r>
              <a:rPr lang="en-US" dirty="0" smtClean="0"/>
              <a:t>in Tennessee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886" y="2794000"/>
            <a:ext cx="5626100" cy="4064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624" y="524435"/>
            <a:ext cx="7086600" cy="443131"/>
          </a:xfrm>
        </p:spPr>
        <p:txBody>
          <a:bodyPr/>
          <a:lstStyle/>
          <a:p>
            <a:r>
              <a:rPr lang="en-US" dirty="0" smtClean="0"/>
              <a:t>Malcolm 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624" y="1285048"/>
            <a:ext cx="7086600" cy="484111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Wanted rights for blacks as well, but not by “kissing up to the white man and begging for them”</a:t>
            </a:r>
          </a:p>
          <a:p>
            <a:r>
              <a:rPr lang="en-US" sz="2400" dirty="0" smtClean="0"/>
              <a:t>said </a:t>
            </a:r>
            <a:r>
              <a:rPr lang="en-US" sz="2400" b="1" dirty="0" smtClean="0"/>
              <a:t>blacks should be separate, not integrated - if we want respect we need to demand it from the white man</a:t>
            </a:r>
          </a:p>
          <a:p>
            <a:r>
              <a:rPr lang="en-US" sz="2400" dirty="0" smtClean="0"/>
              <a:t>Assassinated in 1965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6756" y="4341295"/>
            <a:ext cx="3961399" cy="251670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Panthers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militant black political party that rejected peaceful attempts at gaining respect and wanted </a:t>
            </a:r>
            <a:r>
              <a:rPr lang="en-US" b="1" dirty="0" smtClean="0"/>
              <a:t>equality “by any means necessary”   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9436" y="3382963"/>
            <a:ext cx="2794000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624" y="3491174"/>
            <a:ext cx="4191000" cy="32512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</a:t>
            </a:r>
            <a:r>
              <a:rPr lang="en-US" b="1" dirty="0" smtClean="0"/>
              <a:t>take pride in being black </a:t>
            </a:r>
            <a:r>
              <a:rPr lang="en-US" dirty="0" smtClean="0"/>
              <a:t>– not to try to be like white people to fit in to their society</a:t>
            </a:r>
          </a:p>
          <a:p>
            <a:r>
              <a:rPr lang="en-US" dirty="0" smtClean="0"/>
              <a:t>“black is beautiful”</a:t>
            </a:r>
          </a:p>
          <a:p>
            <a:r>
              <a:rPr lang="en-US" b="1" dirty="0" smtClean="0"/>
              <a:t>African Americans should unite</a:t>
            </a:r>
            <a:r>
              <a:rPr lang="en-US" dirty="0" smtClean="0"/>
              <a:t>, take charge of their own destiny, and </a:t>
            </a:r>
            <a:r>
              <a:rPr lang="en-US" b="1" dirty="0" smtClean="0"/>
              <a:t>reject white society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6354" y="4436545"/>
            <a:ext cx="36830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9538"/>
          </a:xfrm>
        </p:spPr>
        <p:txBody>
          <a:bodyPr/>
          <a:lstStyle/>
          <a:p>
            <a:r>
              <a:rPr lang="en-US" dirty="0" smtClean="0"/>
              <a:t>Civil Rights Act of 1964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9538"/>
            <a:ext cx="8229600" cy="52166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Part of </a:t>
            </a:r>
            <a:r>
              <a:rPr lang="en-US" sz="2800" dirty="0" err="1" smtClean="0"/>
              <a:t>LBJ’s</a:t>
            </a:r>
            <a:r>
              <a:rPr lang="en-US" sz="2800" dirty="0" smtClean="0"/>
              <a:t> Great Society, it </a:t>
            </a:r>
            <a:r>
              <a:rPr lang="en-US" sz="2800" b="1" dirty="0" smtClean="0"/>
              <a:t>banned segregation and discrimination in public facilities </a:t>
            </a:r>
            <a:r>
              <a:rPr lang="en-US" sz="2800" dirty="0" smtClean="0"/>
              <a:t>like restaurants and hotels</a:t>
            </a:r>
          </a:p>
          <a:p>
            <a:r>
              <a:rPr lang="en-US" sz="2800" dirty="0" smtClean="0"/>
              <a:t>Also </a:t>
            </a:r>
            <a:r>
              <a:rPr lang="en-US" sz="2800" b="1" dirty="0" smtClean="0"/>
              <a:t>prevented employers from hiring people based on race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94" y="3514840"/>
            <a:ext cx="4060237" cy="30551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9305" y="3167767"/>
            <a:ext cx="2719607" cy="369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70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9444"/>
          </a:xfrm>
        </p:spPr>
        <p:txBody>
          <a:bodyPr/>
          <a:lstStyle/>
          <a:p>
            <a:r>
              <a:rPr lang="en-US" dirty="0" smtClean="0"/>
              <a:t>But not for everyone…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9444"/>
            <a:ext cx="8229600" cy="4926719"/>
          </a:xfrm>
        </p:spPr>
        <p:txBody>
          <a:bodyPr/>
          <a:lstStyle/>
          <a:p>
            <a:r>
              <a:rPr lang="en-US" dirty="0" smtClean="0"/>
              <a:t>Only if you were </a:t>
            </a:r>
            <a:r>
              <a:rPr lang="en-US" b="1" dirty="0" smtClean="0"/>
              <a:t>white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46300"/>
            <a:ext cx="8382000" cy="471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 Rights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27" y="1600200"/>
            <a:ext cx="7517081" cy="4525963"/>
          </a:xfrm>
        </p:spPr>
        <p:txBody>
          <a:bodyPr/>
          <a:lstStyle/>
          <a:p>
            <a:r>
              <a:rPr lang="en-US" dirty="0"/>
              <a:t>The civil rights movement was a struggle by African Americans in the mid-1950s to late 1960s </a:t>
            </a:r>
            <a:r>
              <a:rPr lang="en-US" b="1" dirty="0"/>
              <a:t>to achieve Civil Rights equal to those of whites</a:t>
            </a:r>
            <a:r>
              <a:rPr lang="en-US" dirty="0"/>
              <a:t>, including equal opportunity in employment, housing, and education, as well as the right to vote, the right of equal access to public facilities, and the right to be free </a:t>
            </a:r>
            <a:r>
              <a:rPr lang="en-US" dirty="0" smtClean="0"/>
              <a:t>of racial discrimination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834" y="4697555"/>
            <a:ext cx="3420543" cy="196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457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Equal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624" y="2933205"/>
            <a:ext cx="7086600" cy="4476998"/>
          </a:xfrm>
        </p:spPr>
        <p:txBody>
          <a:bodyPr/>
          <a:lstStyle/>
          <a:p>
            <a:r>
              <a:rPr lang="en-US" dirty="0"/>
              <a:t> This movement sought to restore to African Americans the rights of citizenship guaranteed by the Fourteenth and Fifteenth </a:t>
            </a:r>
            <a:r>
              <a:rPr lang="en-US" dirty="0" smtClean="0"/>
              <a:t>Amendments (right for all citizens to be treated equally and to be able to vote)</a:t>
            </a:r>
          </a:p>
          <a:p>
            <a:r>
              <a:rPr lang="en-US" dirty="0" smtClean="0"/>
              <a:t>These rights had been eroded </a:t>
            </a:r>
            <a:r>
              <a:rPr lang="en-US" dirty="0"/>
              <a:t>by segregationist Jim Crow Laws in the South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302" y="524435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480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858838"/>
          </a:xfrm>
        </p:spPr>
        <p:txBody>
          <a:bodyPr/>
          <a:lstStyle/>
          <a:p>
            <a:r>
              <a:rPr lang="en-US" dirty="0" smtClean="0"/>
              <a:t>Executive Order 9981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858838"/>
            <a:ext cx="8229600" cy="526732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Signed by President Truman in 1948</a:t>
            </a:r>
          </a:p>
          <a:p>
            <a:r>
              <a:rPr lang="en-US" sz="2400" dirty="0" smtClean="0"/>
              <a:t>Required </a:t>
            </a:r>
            <a:r>
              <a:rPr lang="en-US" sz="2400" b="1" dirty="0" smtClean="0"/>
              <a:t>equality of treatment and opportunity to all people in the armed services </a:t>
            </a:r>
            <a:r>
              <a:rPr lang="en-US" sz="2400" dirty="0" smtClean="0"/>
              <a:t>regardless of race</a:t>
            </a:r>
          </a:p>
          <a:p>
            <a:r>
              <a:rPr lang="en-US" sz="2400" b="1" dirty="0" smtClean="0"/>
              <a:t>Began a gradual revolution </a:t>
            </a:r>
            <a:r>
              <a:rPr lang="en-US" sz="2400" dirty="0" smtClean="0"/>
              <a:t>in American society – beginning of desegregation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056" y="3840026"/>
            <a:ext cx="3642710" cy="2821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Racial Prejudice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Still deeply ingrained in American life</a:t>
            </a:r>
            <a:r>
              <a:rPr lang="en-US" dirty="0" smtClean="0"/>
              <a:t>, particularly in the South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7" y="3429000"/>
            <a:ext cx="3827643" cy="29055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Legal discrimination?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Facilities were </a:t>
            </a:r>
            <a:r>
              <a:rPr lang="en-US" b="1" dirty="0" smtClean="0"/>
              <a:t>supposed to be “separate but equal”</a:t>
            </a:r>
          </a:p>
          <a:p>
            <a:r>
              <a:rPr lang="en-US" dirty="0" smtClean="0"/>
              <a:t>Schools were separate, but never equal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350" y="3827463"/>
            <a:ext cx="3543300" cy="229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Poor Treatment in North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After both world wars blacks </a:t>
            </a:r>
            <a:r>
              <a:rPr lang="en-US" sz="2400" b="1" dirty="0" smtClean="0"/>
              <a:t>migrated in large numbers</a:t>
            </a:r>
            <a:r>
              <a:rPr lang="en-US" sz="2400" dirty="0" smtClean="0"/>
              <a:t> from the south </a:t>
            </a:r>
            <a:r>
              <a:rPr lang="en-US" sz="2400" b="1" dirty="0" smtClean="0"/>
              <a:t>to work in northern factories</a:t>
            </a:r>
          </a:p>
          <a:p>
            <a:r>
              <a:rPr lang="en-US" sz="2400" dirty="0" smtClean="0"/>
              <a:t>Owners liked cheap labor, but many </a:t>
            </a:r>
            <a:r>
              <a:rPr lang="en-US" sz="2400" b="1" dirty="0" smtClean="0"/>
              <a:t>whites, fearing they would lose their jobs to them, met them with hostility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352" y="4405109"/>
            <a:ext cx="4273871" cy="2262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al">
  <a:themeElements>
    <a:clrScheme name="Metal">
      <a:dk1>
        <a:sysClr val="windowText" lastClr="000000"/>
      </a:dk1>
      <a:lt1>
        <a:sysClr val="window" lastClr="FFFFFF"/>
      </a:lt1>
      <a:dk2>
        <a:srgbClr val="32363B"/>
      </a:dk2>
      <a:lt2>
        <a:srgbClr val="CACFD3"/>
      </a:lt2>
      <a:accent1>
        <a:srgbClr val="6283AD"/>
      </a:accent1>
      <a:accent2>
        <a:srgbClr val="324966"/>
      </a:accent2>
      <a:accent3>
        <a:srgbClr val="5B9EA4"/>
      </a:accent3>
      <a:accent4>
        <a:srgbClr val="1D5B57"/>
      </a:accent4>
      <a:accent5>
        <a:srgbClr val="1B4430"/>
      </a:accent5>
      <a:accent6>
        <a:srgbClr val="2F3C35"/>
      </a:accent6>
      <a:hlink>
        <a:srgbClr val="ED7307"/>
      </a:hlink>
      <a:folHlink>
        <a:srgbClr val="6D6F71"/>
      </a:folHlink>
    </a:clrScheme>
    <a:fontScheme name="Metal">
      <a:majorFont>
        <a:latin typeface="Eurostile"/>
        <a:ea typeface=""/>
        <a:cs typeface=""/>
        <a:font script="Jpan" typeface="ＭＳ Ｐゴシック"/>
      </a:majorFont>
      <a:minorFont>
        <a:latin typeface="Eurostile"/>
        <a:ea typeface=""/>
        <a:cs typeface=""/>
        <a:font script="Jpan" typeface="ＭＳ Ｐゴシック"/>
      </a:minorFont>
    </a:fontScheme>
    <a:fmtScheme name="Metal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0000"/>
              </a:schemeClr>
            </a:gs>
            <a:gs pos="100000">
              <a:schemeClr val="phClr">
                <a:tint val="70000"/>
                <a:shade val="94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60000"/>
                <a:satMod val="130000"/>
              </a:schemeClr>
            </a:gs>
            <a:gs pos="100000">
              <a:schemeClr val="phClr">
                <a:tint val="70000"/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38100" dist="12700" dir="5400000" rotWithShape="0">
              <a:srgbClr val="FFFFFF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3000000"/>
            </a:lightRig>
          </a:scene3d>
          <a:sp3d contourW="15875" prstMaterial="matte">
            <a:bevelT w="63500" h="50800" prst="angle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Metal.thmx</Template>
  <TotalTime>6328</TotalTime>
  <Words>998</Words>
  <Application>Microsoft Office PowerPoint</Application>
  <PresentationFormat>On-screen Show (4:3)</PresentationFormat>
  <Paragraphs>83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Eurostile</vt:lpstr>
      <vt:lpstr>Wingdings 2</vt:lpstr>
      <vt:lpstr>Metal</vt:lpstr>
      <vt:lpstr>The Civil Rights Movement</vt:lpstr>
      <vt:lpstr>The “American Dream”</vt:lpstr>
      <vt:lpstr>But not for everyone…</vt:lpstr>
      <vt:lpstr>Civil Rights Movement</vt:lpstr>
      <vt:lpstr>Equal Rights</vt:lpstr>
      <vt:lpstr>Executive Order 9981 </vt:lpstr>
      <vt:lpstr>Racial Prejudice</vt:lpstr>
      <vt:lpstr>Legal discrimination?</vt:lpstr>
      <vt:lpstr>Poor Treatment in North </vt:lpstr>
      <vt:lpstr>Low paying jobs</vt:lpstr>
      <vt:lpstr>Brown vs. Board of Education</vt:lpstr>
      <vt:lpstr>Little Rock Nine</vt:lpstr>
      <vt:lpstr>Rosa Parks</vt:lpstr>
      <vt:lpstr>Montgomery Bus Boycott</vt:lpstr>
      <vt:lpstr>Bus Boycott</vt:lpstr>
      <vt:lpstr>National Attention</vt:lpstr>
      <vt:lpstr>Freedom Riders</vt:lpstr>
      <vt:lpstr>Met With Violence</vt:lpstr>
      <vt:lpstr>Racial Violence in the 60’s</vt:lpstr>
      <vt:lpstr>Selma Freedom March </vt:lpstr>
      <vt:lpstr>Martin Luther King Jr.</vt:lpstr>
      <vt:lpstr>Civil Disobedience</vt:lpstr>
      <vt:lpstr>“I have a Dream”</vt:lpstr>
      <vt:lpstr>April 4, 1968</vt:lpstr>
      <vt:lpstr>Malcolm X</vt:lpstr>
      <vt:lpstr>Black Panthers</vt:lpstr>
      <vt:lpstr>Black Power</vt:lpstr>
      <vt:lpstr>Civil Rights Act of 1964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Civil Rights Movement</dc:title>
  <dc:creator>Kristine Ljungberg</dc:creator>
  <cp:lastModifiedBy>Erik Ljungberg</cp:lastModifiedBy>
  <cp:revision>19</cp:revision>
  <cp:lastPrinted>2017-05-05T17:33:11Z</cp:lastPrinted>
  <dcterms:created xsi:type="dcterms:W3CDTF">2014-04-18T20:27:17Z</dcterms:created>
  <dcterms:modified xsi:type="dcterms:W3CDTF">2017-05-05T17:48:22Z</dcterms:modified>
</cp:coreProperties>
</file>