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0"/>
  </p:handoutMasterIdLst>
  <p:sldIdLst>
    <p:sldId id="256" r:id="rId2"/>
    <p:sldId id="257" r:id="rId3"/>
    <p:sldId id="258" r:id="rId4"/>
    <p:sldId id="304" r:id="rId5"/>
    <p:sldId id="305" r:id="rId6"/>
    <p:sldId id="306" r:id="rId7"/>
    <p:sldId id="259" r:id="rId8"/>
    <p:sldId id="307" r:id="rId9"/>
    <p:sldId id="260" r:id="rId10"/>
    <p:sldId id="261" r:id="rId11"/>
    <p:sldId id="308" r:id="rId12"/>
    <p:sldId id="262" r:id="rId13"/>
    <p:sldId id="263" r:id="rId14"/>
    <p:sldId id="314" r:id="rId15"/>
    <p:sldId id="309" r:id="rId16"/>
    <p:sldId id="264" r:id="rId17"/>
    <p:sldId id="265" r:id="rId18"/>
    <p:sldId id="266" r:id="rId19"/>
    <p:sldId id="310" r:id="rId20"/>
    <p:sldId id="319" r:id="rId21"/>
    <p:sldId id="315" r:id="rId22"/>
    <p:sldId id="316" r:id="rId23"/>
    <p:sldId id="317" r:id="rId24"/>
    <p:sldId id="318" r:id="rId25"/>
    <p:sldId id="282" r:id="rId26"/>
    <p:sldId id="283" r:id="rId27"/>
    <p:sldId id="311" r:id="rId28"/>
    <p:sldId id="320" r:id="rId29"/>
    <p:sldId id="312" r:id="rId30"/>
    <p:sldId id="284" r:id="rId31"/>
    <p:sldId id="321" r:id="rId32"/>
    <p:sldId id="285" r:id="rId33"/>
    <p:sldId id="323" r:id="rId34"/>
    <p:sldId id="269" r:id="rId35"/>
    <p:sldId id="290" r:id="rId36"/>
    <p:sldId id="313" r:id="rId37"/>
    <p:sldId id="270" r:id="rId38"/>
    <p:sldId id="271" r:id="rId39"/>
    <p:sldId id="272" r:id="rId40"/>
    <p:sldId id="273" r:id="rId41"/>
    <p:sldId id="274" r:id="rId42"/>
    <p:sldId id="279" r:id="rId43"/>
    <p:sldId id="275" r:id="rId44"/>
    <p:sldId id="276" r:id="rId45"/>
    <p:sldId id="299" r:id="rId46"/>
    <p:sldId id="300" r:id="rId47"/>
    <p:sldId id="277" r:id="rId48"/>
    <p:sldId id="301" r:id="rId49"/>
    <p:sldId id="278" r:id="rId50"/>
    <p:sldId id="280" r:id="rId51"/>
    <p:sldId id="302" r:id="rId52"/>
    <p:sldId id="281" r:id="rId53"/>
    <p:sldId id="286" r:id="rId54"/>
    <p:sldId id="287" r:id="rId55"/>
    <p:sldId id="267" r:id="rId56"/>
    <p:sldId id="298" r:id="rId57"/>
    <p:sldId id="268" r:id="rId58"/>
    <p:sldId id="322" r:id="rId59"/>
    <p:sldId id="288" r:id="rId60"/>
    <p:sldId id="289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303" r:id="rId6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29808C-845D-4024-A580-1DEF96A81A1F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B3B480-6E57-4DEA-8B17-F596DA945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829D-C7E7-A74C-906D-DE933F560E9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36C0-5C08-3641-922D-FD3F2F53A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Vietnam</a:t>
            </a:r>
            <a:br>
              <a:rPr lang="en-US" dirty="0" smtClean="0"/>
            </a:br>
            <a:r>
              <a:rPr lang="en-US" sz="2800" dirty="0" smtClean="0"/>
              <a:t>1955 - 1975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0180"/>
            <a:ext cx="8382000" cy="473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Coup/Overthrow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Kennedy knew that the S. Vietnamese ruler was going to be overthrown anyway and feared a communist takeover, so he </a:t>
            </a:r>
            <a:r>
              <a:rPr lang="en-US" b="1" dirty="0" smtClean="0"/>
              <a:t>supported a military coup that ousted him from power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38" y="4056845"/>
            <a:ext cx="3824856" cy="243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1964 Presidential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LBJ tried to keep the war from becoming an issue</a:t>
            </a:r>
          </a:p>
          <a:p>
            <a:r>
              <a:rPr lang="en-US" sz="2800" dirty="0" smtClean="0"/>
              <a:t>“We are not about to send American boys nine or ten thousand miles away from home to do what Asian boys ought to be doing for themselves” (but didn’t send “advisors”)</a:t>
            </a:r>
          </a:p>
          <a:p>
            <a:r>
              <a:rPr lang="en-US" sz="2800" dirty="0" smtClean="0"/>
              <a:t>Tried to paint his opponent, Barry Goldwater, as a dangerous radical who would lead the nation into nuclear war (“Daisy Ad”)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60" y="4937760"/>
            <a:ext cx="306990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Tonkin - 1964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A few months before the election LBJ made a dramatic announcement that North Vietnamese torpedo boats had </a:t>
            </a:r>
            <a:r>
              <a:rPr lang="en-US" b="1" dirty="0" smtClean="0"/>
              <a:t>attacked US surveillance ships</a:t>
            </a:r>
            <a:r>
              <a:rPr lang="en-US" dirty="0" smtClean="0"/>
              <a:t> (some doubted this claim) in international waters 30 miles from </a:t>
            </a:r>
            <a:r>
              <a:rPr lang="en-US" dirty="0"/>
              <a:t>N</a:t>
            </a:r>
            <a:r>
              <a:rPr lang="en-US" dirty="0" smtClean="0"/>
              <a:t>orth Vietnam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702" y="4003100"/>
            <a:ext cx="3164098" cy="257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922"/>
          </a:xfrm>
        </p:spPr>
        <p:txBody>
          <a:bodyPr/>
          <a:lstStyle/>
          <a:p>
            <a:r>
              <a:rPr lang="en-US" dirty="0" smtClean="0"/>
              <a:t>Tonkin Gulf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5074603"/>
          </a:xfrm>
        </p:spPr>
        <p:txBody>
          <a:bodyPr/>
          <a:lstStyle/>
          <a:p>
            <a:r>
              <a:rPr lang="en-US" dirty="0" smtClean="0"/>
              <a:t>LBJ asked Congress and obtained </a:t>
            </a:r>
            <a:r>
              <a:rPr lang="en-US" b="1" dirty="0" smtClean="0"/>
              <a:t>authority to  expand American involvement </a:t>
            </a:r>
            <a:r>
              <a:rPr lang="en-US" dirty="0" smtClean="0"/>
              <a:t>in Vietnam by sending as many troops as needed to prevent further aggression </a:t>
            </a:r>
          </a:p>
          <a:p>
            <a:r>
              <a:rPr lang="en-US" dirty="0" smtClean="0"/>
              <a:t>Basically gave the President complete control over what the U.S. did in Vietnam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0" y="4305738"/>
            <a:ext cx="3337560" cy="255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Excuse for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b="1" dirty="0" smtClean="0"/>
              <a:t>incident was used to deepen American involvement in Vietnam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American </a:t>
            </a:r>
            <a:r>
              <a:rPr lang="en-US" b="1" dirty="0" smtClean="0"/>
              <a:t>ground troops enter </a:t>
            </a:r>
            <a:r>
              <a:rPr lang="en-US" dirty="0" smtClean="0"/>
              <a:t>in 1965</a:t>
            </a:r>
          </a:p>
          <a:p>
            <a:r>
              <a:rPr lang="en-US" dirty="0" smtClean="0"/>
              <a:t>Begins what will become a lengthy and controversial war with more and more young Americans being sent to fight in a foreign land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55" y="4866322"/>
            <a:ext cx="4377690" cy="199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 Chi Minh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/>
          <a:lstStyle/>
          <a:p>
            <a:r>
              <a:rPr lang="en-US" dirty="0" smtClean="0"/>
              <a:t>North Vietnamese troops, weapons and supplies poured into the South via this route that passed through Laos and Cambodia (off limits to American troops)</a:t>
            </a:r>
          </a:p>
          <a:p>
            <a:r>
              <a:rPr lang="en-US" dirty="0" smtClean="0"/>
              <a:t>By 1965 it looked like North Vietnam and the communists were close to victory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51960"/>
            <a:ext cx="4000499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97"/>
            <a:ext cx="8229600" cy="1143000"/>
          </a:xfrm>
        </p:spPr>
        <p:txBody>
          <a:bodyPr/>
          <a:lstStyle/>
          <a:p>
            <a:r>
              <a:rPr lang="en-US" dirty="0" smtClean="0"/>
              <a:t>Escalation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304"/>
            <a:ext cx="8229600" cy="49988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number of troops in Vietnam gradually increased throughout the 1960’s</a:t>
            </a:r>
          </a:p>
          <a:p>
            <a:r>
              <a:rPr lang="en-US" dirty="0" smtClean="0"/>
              <a:t>Start of 1965 – only </a:t>
            </a:r>
            <a:r>
              <a:rPr lang="en-US" b="1" dirty="0" smtClean="0"/>
              <a:t>25,000</a:t>
            </a:r>
          </a:p>
          <a:p>
            <a:r>
              <a:rPr lang="en-US" b="1" dirty="0" smtClean="0"/>
              <a:t>By the end of the year 184,000</a:t>
            </a:r>
          </a:p>
          <a:p>
            <a:r>
              <a:rPr lang="en-US" dirty="0" smtClean="0"/>
              <a:t>1966 – 375,000</a:t>
            </a:r>
          </a:p>
          <a:p>
            <a:r>
              <a:rPr lang="en-US" dirty="0" smtClean="0"/>
              <a:t>1968 – </a:t>
            </a:r>
            <a:r>
              <a:rPr lang="en-US" b="1" dirty="0" smtClean="0"/>
              <a:t>500,000</a:t>
            </a:r>
          </a:p>
          <a:p>
            <a:endParaRPr lang="en-US" b="1" dirty="0" smtClean="0"/>
          </a:p>
          <a:p>
            <a:r>
              <a:rPr lang="en-US" b="1" dirty="0" smtClean="0"/>
              <a:t>Also stepped up </a:t>
            </a:r>
          </a:p>
          <a:p>
            <a:pPr marL="0" indent="0">
              <a:buNone/>
            </a:pPr>
            <a:r>
              <a:rPr lang="en-US" b="1" dirty="0" smtClean="0"/>
              <a:t>   bombing of North</a:t>
            </a:r>
          </a:p>
          <a:p>
            <a:pPr marL="0" indent="0">
              <a:buNone/>
            </a:pPr>
            <a:r>
              <a:rPr lang="en-US" b="1" dirty="0" smtClean="0"/>
              <a:t>-  North only intensified</a:t>
            </a:r>
          </a:p>
          <a:p>
            <a:pPr marL="0" indent="0">
              <a:buNone/>
            </a:pPr>
            <a:r>
              <a:rPr lang="en-US" b="1" dirty="0" smtClean="0"/>
              <a:t>   their efforts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14799"/>
            <a:ext cx="3915177" cy="248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 Cong (VC)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b="1" dirty="0" smtClean="0"/>
              <a:t>Communist guerillas </a:t>
            </a:r>
            <a:r>
              <a:rPr lang="en-US" dirty="0" smtClean="0"/>
              <a:t>in the south that, with the support of the North Vietnamese  (NVA) </a:t>
            </a:r>
            <a:r>
              <a:rPr lang="en-US" b="1" dirty="0" smtClean="0"/>
              <a:t>fought against South Vietnam</a:t>
            </a:r>
          </a:p>
          <a:p>
            <a:r>
              <a:rPr lang="en-US" dirty="0" smtClean="0"/>
              <a:t>Masters at moving through and blending in to the local terrain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04" y="3656327"/>
            <a:ext cx="3934496" cy="300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95343"/>
          </a:xfrm>
        </p:spPr>
        <p:txBody>
          <a:bodyPr/>
          <a:lstStyle/>
          <a:p>
            <a:r>
              <a:rPr lang="en-US" dirty="0" smtClean="0"/>
              <a:t>Why so difficult to defeat?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5344"/>
            <a:ext cx="8229600" cy="5130820"/>
          </a:xfrm>
        </p:spPr>
        <p:txBody>
          <a:bodyPr/>
          <a:lstStyle/>
          <a:p>
            <a:r>
              <a:rPr lang="en-US" dirty="0" smtClean="0"/>
              <a:t>Despite being outgunned (with more advanced weapons) and outnumbered, the VC had advantages</a:t>
            </a:r>
          </a:p>
          <a:p>
            <a:r>
              <a:rPr lang="en-US" dirty="0" smtClean="0"/>
              <a:t>Could be </a:t>
            </a:r>
            <a:r>
              <a:rPr lang="en-US" b="1" dirty="0" smtClean="0"/>
              <a:t>“invisible” </a:t>
            </a:r>
            <a:r>
              <a:rPr lang="en-US" dirty="0" smtClean="0"/>
              <a:t>because they knew the terrain – sniper fire and then disappear</a:t>
            </a:r>
          </a:p>
          <a:p>
            <a:r>
              <a:rPr lang="en-US" dirty="0" smtClean="0"/>
              <a:t>Had </a:t>
            </a:r>
            <a:r>
              <a:rPr lang="en-US" b="1" dirty="0" smtClean="0"/>
              <a:t>supporters in the South </a:t>
            </a:r>
            <a:r>
              <a:rPr lang="en-US" dirty="0" smtClean="0"/>
              <a:t>so could move around easily</a:t>
            </a:r>
          </a:p>
          <a:p>
            <a:r>
              <a:rPr lang="en-US" dirty="0" smtClean="0"/>
              <a:t>Were </a:t>
            </a:r>
            <a:r>
              <a:rPr lang="en-US" b="1" dirty="0" smtClean="0"/>
              <a:t>willing to die </a:t>
            </a:r>
            <a:r>
              <a:rPr lang="en-US" dirty="0" smtClean="0"/>
              <a:t>for their cause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32" y="4404575"/>
            <a:ext cx="2694658" cy="245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&amp; Destroy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 previous wars (such as WWII), success was not determined by land captured, but rather by the body count</a:t>
            </a:r>
          </a:p>
          <a:p>
            <a:r>
              <a:rPr lang="en-US" dirty="0" smtClean="0"/>
              <a:t>A successful mission was one in which a large number of VC and NVA were killed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0829" y="7913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70" y="4489450"/>
            <a:ext cx="5052060" cy="218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Korea?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communist North </a:t>
            </a:r>
            <a:r>
              <a:rPr lang="en-US" dirty="0" smtClean="0"/>
              <a:t>and a </a:t>
            </a:r>
            <a:r>
              <a:rPr lang="en-US" b="1" dirty="0" smtClean="0"/>
              <a:t>non-communist South</a:t>
            </a:r>
            <a:r>
              <a:rPr lang="en-US" dirty="0" smtClean="0"/>
              <a:t> just like in Korea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3051527"/>
            <a:ext cx="31750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Unclear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hill or other location might be overtaken only to be abandoned a few days or weeks later </a:t>
            </a:r>
          </a:p>
          <a:p>
            <a:r>
              <a:rPr lang="en-US" dirty="0" smtClean="0"/>
              <a:t>Didn’t capture an area and keep it</a:t>
            </a:r>
          </a:p>
          <a:p>
            <a:r>
              <a:rPr lang="en-US" dirty="0" smtClean="0"/>
              <a:t>How do you know when you’ve “won”?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07" y="4617720"/>
            <a:ext cx="5061586" cy="19881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Enemy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of the most challenging aspect of this war was not knowing who was a friend and who was an enemy</a:t>
            </a:r>
          </a:p>
          <a:p>
            <a:r>
              <a:rPr lang="en-US" dirty="0" smtClean="0"/>
              <a:t>VC dressed same as civilians</a:t>
            </a:r>
          </a:p>
          <a:p>
            <a:r>
              <a:rPr lang="en-US" dirty="0" smtClean="0"/>
              <a:t>A 9-year old child could shoot and kill you or an elderly woman might be hiding weapons in her hut</a:t>
            </a:r>
          </a:p>
          <a:p>
            <a:r>
              <a:rPr lang="en-US" dirty="0" smtClean="0"/>
              <a:t>Darkness of nighttime was especially challenging as you could be killed before you knew what hit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940" y="5348923"/>
            <a:ext cx="1553527" cy="14125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52"/>
            <a:ext cx="8229600" cy="434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674"/>
            <a:ext cx="8229600" cy="55714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South Vietnamese (for whom we were supposedly fighting for) seemed indifferent to their efforts</a:t>
            </a:r>
          </a:p>
          <a:p>
            <a:r>
              <a:rPr lang="en-US" sz="2800" dirty="0" smtClean="0"/>
              <a:t>Fighting conditions – carried heavy weapons  through 10-foot-tall elephant grass and across flooded rice paddies that were infested with poisonous snakes and insects</a:t>
            </a:r>
          </a:p>
          <a:p>
            <a:r>
              <a:rPr lang="en-US" sz="2800" dirty="0" smtClean="0"/>
              <a:t>Lack of conventional tactics made defeating VC very difficult – often escaped before able to be captured or killed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4675191"/>
            <a:ext cx="4186237" cy="20218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Ugly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540"/>
            <a:ext cx="8229600" cy="5234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Saturation bombing tore North Vietnam apart – bombing destroyed the country and contributed to over a million deaths (man civilian)</a:t>
            </a:r>
          </a:p>
          <a:p>
            <a:r>
              <a:rPr lang="en-US" sz="2800" dirty="0" smtClean="0"/>
              <a:t> American soldiers constantly faced the hazards of Viet Cong booby traps, diseases and surprise attacks</a:t>
            </a:r>
          </a:p>
          <a:p>
            <a:r>
              <a:rPr lang="en-US" sz="2800" dirty="0" smtClean="0"/>
              <a:t>VC used South Vietnamese as human shields. Americans would fire back into villages of innocent civilians – made them not trust Americans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701540"/>
            <a:ext cx="4777740" cy="19964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believed early on that VC would be easily defeated by the might of America</a:t>
            </a:r>
          </a:p>
          <a:p>
            <a:r>
              <a:rPr lang="en-US" sz="2800" dirty="0" smtClean="0"/>
              <a:t>Did not count on the resilience and determination of VC and NVA</a:t>
            </a:r>
          </a:p>
          <a:p>
            <a:r>
              <a:rPr lang="en-US" sz="2800" dirty="0" smtClean="0"/>
              <a:t>Thought we were on the brink of driving them out of South Vietnam and victory would come soon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70" y="4627879"/>
            <a:ext cx="5052059" cy="22066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20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Tet</a:t>
            </a:r>
            <a:r>
              <a:rPr lang="en-US" dirty="0" smtClean="0"/>
              <a:t>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1203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series of massive attacks by the Viet Cong against the South (January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1968 – Vietnamese Lunar New Year)</a:t>
            </a:r>
          </a:p>
          <a:p>
            <a:r>
              <a:rPr lang="en-US" sz="2800" dirty="0" smtClean="0"/>
              <a:t>Most importantly, it was a </a:t>
            </a:r>
            <a:r>
              <a:rPr lang="en-US" sz="2800" b="1" dirty="0" smtClean="0"/>
              <a:t>psychological defeat because Americans began to see that the war was unwinnable</a:t>
            </a:r>
          </a:p>
          <a:p>
            <a:r>
              <a:rPr lang="en-US" sz="2800" dirty="0" smtClean="0"/>
              <a:t>Those being sent to Vietnam after this knew they were going to fight for a </a:t>
            </a:r>
            <a:r>
              <a:rPr lang="en-US" sz="2800" b="1" dirty="0" smtClean="0"/>
              <a:t>lost cause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40" y="4854205"/>
            <a:ext cx="3979747" cy="17066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32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casualties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By 1968 over </a:t>
            </a:r>
            <a:r>
              <a:rPr lang="en-US" b="1" dirty="0" smtClean="0"/>
              <a:t>1,000 Americans </a:t>
            </a:r>
            <a:r>
              <a:rPr lang="en-US" dirty="0" smtClean="0"/>
              <a:t>were being killed </a:t>
            </a:r>
            <a:r>
              <a:rPr lang="en-US" b="1" dirty="0" smtClean="0"/>
              <a:t>each month </a:t>
            </a:r>
            <a:r>
              <a:rPr lang="en-US" dirty="0" smtClean="0"/>
              <a:t>in Vietnam</a:t>
            </a:r>
          </a:p>
          <a:p>
            <a:r>
              <a:rPr lang="en-US" dirty="0" smtClean="0"/>
              <a:t>60% of these deaths are 21yrs. old or younger</a:t>
            </a:r>
          </a:p>
          <a:p>
            <a:r>
              <a:rPr lang="en-US" dirty="0" smtClean="0"/>
              <a:t>Yet, this same year 4 times as many young men are drafted as the year before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97" y="3981137"/>
            <a:ext cx="30861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87537"/>
            <a:ext cx="36322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Television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Unlike WWII, news coverage is not subject to government censorship</a:t>
            </a:r>
          </a:p>
          <a:p>
            <a:r>
              <a:rPr lang="en-US" sz="2800" dirty="0" smtClean="0"/>
              <a:t>50 million Americans tune in nightly</a:t>
            </a:r>
          </a:p>
          <a:p>
            <a:r>
              <a:rPr lang="en-US" sz="2800" dirty="0" smtClean="0"/>
              <a:t>These is the first unrestricted view of graphic images of war</a:t>
            </a:r>
          </a:p>
          <a:p>
            <a:r>
              <a:rPr lang="en-US" sz="2800" dirty="0" smtClean="0"/>
              <a:t>Over 50% of Americans knew someone who was killed or wounded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40" y="4329112"/>
            <a:ext cx="4389120" cy="22088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Images of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891723"/>
          </a:xfrm>
        </p:spPr>
        <p:txBody>
          <a:bodyPr/>
          <a:lstStyle/>
          <a:p>
            <a:r>
              <a:rPr lang="en-US" dirty="0" smtClean="0"/>
              <a:t>90% of evening news is dedicated to Vietnam War after the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</a:p>
          <a:p>
            <a:r>
              <a:rPr lang="en-US" dirty="0" smtClean="0"/>
              <a:t>Images of horror are broadcast into homes of millions of Americans</a:t>
            </a:r>
          </a:p>
          <a:p>
            <a:r>
              <a:rPr lang="en-US" dirty="0" smtClean="0"/>
              <a:t>Famous image of prisoner being shot dead in the street becomes a symbol of the war’s brutality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4572000"/>
            <a:ext cx="4366260" cy="20799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Changing Public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With each year that the war drags on public opinion turns more and more against it</a:t>
            </a:r>
          </a:p>
          <a:p>
            <a:r>
              <a:rPr lang="en-US" dirty="0" smtClean="0"/>
              <a:t>No longer just the “hippies” and young people opposed to it</a:t>
            </a:r>
          </a:p>
          <a:p>
            <a:r>
              <a:rPr lang="en-US" dirty="0" smtClean="0"/>
              <a:t>Angered turned toward returning Vets</a:t>
            </a:r>
          </a:p>
          <a:p>
            <a:r>
              <a:rPr lang="en-US" dirty="0" smtClean="0"/>
              <a:t>Stories of atrocities in Vietnam are revealed in US media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0" y="4435792"/>
            <a:ext cx="4503420" cy="2262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Eisenhower’s theory that </a:t>
            </a:r>
            <a:r>
              <a:rPr lang="en-US" b="1" dirty="0" smtClean="0"/>
              <a:t>if one country falls to communism then all those near it will soon follow</a:t>
            </a:r>
          </a:p>
          <a:p>
            <a:r>
              <a:rPr lang="en-US" dirty="0" smtClean="0"/>
              <a:t>Used this as justification for American involvement in Vietnam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4464050"/>
            <a:ext cx="39116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chemical used to destroy Viet Cong hiding places by killing leaves and thick jungle plants</a:t>
            </a:r>
          </a:p>
          <a:p>
            <a:r>
              <a:rPr lang="en-US" dirty="0" smtClean="0"/>
              <a:t>Also killed crops and caused health problems in humans, including</a:t>
            </a:r>
            <a:r>
              <a:rPr lang="en-US" b="1" dirty="0" smtClean="0"/>
              <a:t> American soldiers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896" y="423672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Napalm </a:t>
            </a:r>
            <a:r>
              <a:rPr lang="en-US" dirty="0" smtClean="0"/>
              <a:t> - jellylike substance that burns uncontrollably (at up to 3,600 degrees) when dropped from planes</a:t>
            </a:r>
          </a:p>
          <a:p>
            <a:r>
              <a:rPr lang="en-US" dirty="0" smtClean="0"/>
              <a:t>Hot enough to melt steel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58" y="4047010"/>
            <a:ext cx="4619261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8182"/>
          </a:xfrm>
        </p:spPr>
        <p:txBody>
          <a:bodyPr/>
          <a:lstStyle/>
          <a:p>
            <a:r>
              <a:rPr lang="en-US" dirty="0" smtClean="0"/>
              <a:t>My Lai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2886"/>
            <a:ext cx="8229600" cy="52632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March 1968, American troops entered the South Vietnamese village of My Lai</a:t>
            </a:r>
          </a:p>
          <a:p>
            <a:r>
              <a:rPr lang="en-US" sz="2800" dirty="0" smtClean="0"/>
              <a:t>Had heard that Viet Cong forces were hiding in the village, but instead found only women, children, and old men</a:t>
            </a:r>
          </a:p>
          <a:p>
            <a:r>
              <a:rPr lang="en-US" sz="2800" dirty="0" smtClean="0"/>
              <a:t>Several soldiers, already on edge, tired, and frustrated by guerilla tactics opened fire killing at least 175 innocent civilians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014" y="4274820"/>
            <a:ext cx="3251200" cy="23545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Toll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Symbolized the brutality of the war</a:t>
            </a:r>
          </a:p>
          <a:p>
            <a:r>
              <a:rPr lang="en-US" dirty="0" smtClean="0"/>
              <a:t>Many saw Americans as just as bad</a:t>
            </a:r>
          </a:p>
          <a:p>
            <a:r>
              <a:rPr lang="en-US" b="1" dirty="0" smtClean="0"/>
              <a:t>Many vets called “baby killers” after this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66" y="3607294"/>
            <a:ext cx="3180254" cy="282740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461"/>
          </a:xfrm>
        </p:spPr>
        <p:txBody>
          <a:bodyPr/>
          <a:lstStyle/>
          <a:p>
            <a:r>
              <a:rPr lang="en-US" dirty="0" err="1" smtClean="0"/>
              <a:t>LBJ’s</a:t>
            </a:r>
            <a:r>
              <a:rPr lang="en-US" dirty="0" smtClean="0"/>
              <a:t>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524"/>
            <a:ext cx="8229600" cy="4799639"/>
          </a:xfrm>
        </p:spPr>
        <p:txBody>
          <a:bodyPr/>
          <a:lstStyle/>
          <a:p>
            <a:r>
              <a:rPr lang="en-US" b="1" dirty="0" smtClean="0"/>
              <a:t>LBJ failed to win the “hearts and minds” of the American people</a:t>
            </a:r>
            <a:r>
              <a:rPr lang="en-US" dirty="0" smtClean="0"/>
              <a:t> because he chose to use the draft to supply troops and people believed it was a pointless war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5" y="4111531"/>
            <a:ext cx="3850004" cy="26241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LBJ’s</a:t>
            </a:r>
            <a:r>
              <a:rPr lang="en-US" dirty="0" smtClean="0"/>
              <a:t> Surprise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would </a:t>
            </a:r>
            <a:r>
              <a:rPr lang="en-US" b="1" dirty="0" smtClean="0"/>
              <a:t>stop bombing North Vietnam so that peace negotiations could begin</a:t>
            </a:r>
          </a:p>
          <a:p>
            <a:r>
              <a:rPr lang="en-US" dirty="0" smtClean="0"/>
              <a:t>He </a:t>
            </a:r>
            <a:r>
              <a:rPr lang="en-US" b="1" dirty="0" smtClean="0"/>
              <a:t>would not run for reelection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37" y="3776663"/>
            <a:ext cx="4288665" cy="270141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9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Peace With Honor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540"/>
            <a:ext cx="8229600" cy="52346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Richard Nixon runs for President in 1968 claiming that he has a plan for peace to end the war</a:t>
            </a:r>
          </a:p>
          <a:p>
            <a:r>
              <a:rPr lang="en-US" dirty="0" smtClean="0"/>
              <a:t>Becomes evident after he is elected that peace is not at hand as he had promised</a:t>
            </a:r>
          </a:p>
          <a:p>
            <a:r>
              <a:rPr lang="en-US" dirty="0" smtClean="0"/>
              <a:t>Protestors become frustrated with Nixon and the failed peace talks in Paris (2 years)</a:t>
            </a:r>
          </a:p>
          <a:p>
            <a:r>
              <a:rPr lang="en-US" dirty="0" smtClean="0"/>
              <a:t>In early 1970 Nixon secretly authorizes sending American troops into Cambodia (previously forbidden) to stop ability of NVA from launching attacks into South Vietnam</a:t>
            </a:r>
          </a:p>
          <a:p>
            <a:r>
              <a:rPr lang="en-US" dirty="0" smtClean="0"/>
              <a:t>A political gamble because it looks like an invasion of Cambodia/expansion of the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5646420"/>
            <a:ext cx="1257300" cy="10966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Those who </a:t>
            </a:r>
            <a:r>
              <a:rPr lang="en-US" b="1" dirty="0" smtClean="0"/>
              <a:t>had money could avoid the draft </a:t>
            </a:r>
            <a:r>
              <a:rPr lang="en-US" dirty="0" smtClean="0"/>
              <a:t>either by enrolling in college or fleeing to Canada or other countries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poor and minorities </a:t>
            </a:r>
            <a:r>
              <a:rPr lang="en-US" dirty="0" smtClean="0"/>
              <a:t>made up the bulk of the soldiers </a:t>
            </a:r>
            <a:r>
              <a:rPr lang="en-US" b="1" dirty="0" smtClean="0"/>
              <a:t>drafted </a:t>
            </a:r>
            <a:r>
              <a:rPr lang="en-US" dirty="0" smtClean="0"/>
              <a:t>because wealthy could get deferments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130" y="4521200"/>
            <a:ext cx="34925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more body bags were seen on TV coming home from Vietnam the </a:t>
            </a:r>
            <a:r>
              <a:rPr lang="en-US" b="1" dirty="0" smtClean="0"/>
              <a:t>anti-war movement began to gain momentum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1" y="3429000"/>
            <a:ext cx="4314423" cy="308771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2632"/>
          </a:xfrm>
        </p:spPr>
        <p:txBody>
          <a:bodyPr/>
          <a:lstStyle/>
          <a:p>
            <a:r>
              <a:rPr lang="en-US" dirty="0" smtClean="0"/>
              <a:t>College campuses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632"/>
            <a:ext cx="8229600" cy="4993531"/>
          </a:xfrm>
        </p:spPr>
        <p:txBody>
          <a:bodyPr/>
          <a:lstStyle/>
          <a:p>
            <a:r>
              <a:rPr lang="en-US" b="1" dirty="0" smtClean="0"/>
              <a:t>Large demonstrations </a:t>
            </a:r>
            <a:r>
              <a:rPr lang="en-US" dirty="0" smtClean="0"/>
              <a:t>against the war were held on college campuses across the country</a:t>
            </a:r>
          </a:p>
          <a:p>
            <a:r>
              <a:rPr lang="en-US" dirty="0" smtClean="0"/>
              <a:t>Many campuses had to temporarily close down because </a:t>
            </a:r>
            <a:r>
              <a:rPr lang="en-US" b="1" dirty="0" smtClean="0"/>
              <a:t>protests became more violent </a:t>
            </a:r>
            <a:r>
              <a:rPr lang="en-US" dirty="0" smtClean="0"/>
              <a:t>– </a:t>
            </a:r>
            <a:r>
              <a:rPr lang="en-US" b="1" dirty="0" smtClean="0"/>
              <a:t>burned draft cards </a:t>
            </a:r>
            <a:r>
              <a:rPr lang="en-US" dirty="0" smtClean="0"/>
              <a:t>and chanted “Hell no we won’t go” </a:t>
            </a:r>
          </a:p>
          <a:p>
            <a:r>
              <a:rPr lang="en-US" dirty="0" smtClean="0"/>
              <a:t>Many returning Vets joined the Anti-War movement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92" y="4056845"/>
            <a:ext cx="4040210" cy="2555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94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Vietnam had a history of nationalism going back 2,000 years</a:t>
            </a:r>
          </a:p>
          <a:p>
            <a:r>
              <a:rPr lang="en-US" dirty="0" smtClean="0"/>
              <a:t>Spent much of that time resisting takeover by their larger neighbor, China</a:t>
            </a:r>
          </a:p>
          <a:p>
            <a:r>
              <a:rPr lang="en-US" dirty="0" smtClean="0"/>
              <a:t>1800’s became a colony of France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4525962"/>
            <a:ext cx="6286500" cy="20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Generation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“battle” between young people and “anyone over 30”</a:t>
            </a:r>
          </a:p>
          <a:p>
            <a:r>
              <a:rPr lang="en-US" b="1" dirty="0" smtClean="0"/>
              <a:t>Two different ways of viewing the world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Don’t trust anyone over 30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4165481"/>
            <a:ext cx="33909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3429000"/>
            <a:ext cx="25273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Counterculture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people in the 60’s who </a:t>
            </a:r>
            <a:r>
              <a:rPr lang="en-US" b="1" dirty="0" smtClean="0"/>
              <a:t>rejected the values of the rest of society </a:t>
            </a:r>
            <a:r>
              <a:rPr lang="en-US" dirty="0" smtClean="0"/>
              <a:t>-  a different interpretation of the American dream</a:t>
            </a:r>
          </a:p>
          <a:p>
            <a:r>
              <a:rPr lang="en-US" dirty="0" smtClean="0"/>
              <a:t>Believed in </a:t>
            </a:r>
            <a:r>
              <a:rPr lang="en-US" b="1" dirty="0" smtClean="0"/>
              <a:t>peace and love </a:t>
            </a:r>
            <a:r>
              <a:rPr lang="en-US" dirty="0" smtClean="0"/>
              <a:t>and wanted to </a:t>
            </a:r>
            <a:r>
              <a:rPr lang="en-US" b="1" dirty="0" smtClean="0"/>
              <a:t>end the war in Vietnam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809" y="410633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4" y="240255"/>
            <a:ext cx="23241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74" y="3975100"/>
            <a:ext cx="2819400" cy="288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511" y="874813"/>
            <a:ext cx="2235200" cy="328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511" y="4393239"/>
            <a:ext cx="3492500" cy="2107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733" y="1435100"/>
            <a:ext cx="24892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derogatory term used for </a:t>
            </a:r>
            <a:r>
              <a:rPr lang="en-US" b="1" dirty="0" smtClean="0"/>
              <a:t>those who acted and dressed a particular way </a:t>
            </a:r>
            <a:r>
              <a:rPr lang="en-US" dirty="0" smtClean="0"/>
              <a:t>(abbreviated form of “hipster”)</a:t>
            </a:r>
          </a:p>
          <a:p>
            <a:r>
              <a:rPr lang="en-US" dirty="0" smtClean="0"/>
              <a:t>Emphasized </a:t>
            </a:r>
            <a:r>
              <a:rPr lang="en-US" b="1" dirty="0" smtClean="0"/>
              <a:t>change and experimentation </a:t>
            </a:r>
            <a:r>
              <a:rPr lang="en-US" dirty="0" smtClean="0"/>
              <a:t>that the older generation saw as </a:t>
            </a:r>
            <a:r>
              <a:rPr lang="en-US" i="1" dirty="0" smtClean="0"/>
              <a:t>immoral</a:t>
            </a:r>
            <a:r>
              <a:rPr lang="en-US" dirty="0" smtClean="0"/>
              <a:t> and even </a:t>
            </a:r>
            <a:r>
              <a:rPr lang="en-US" i="1" dirty="0" smtClean="0"/>
              <a:t>Un-American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47" y="4408153"/>
            <a:ext cx="2540000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Embraced </a:t>
            </a:r>
            <a:r>
              <a:rPr lang="en-US" b="1" dirty="0" smtClean="0"/>
              <a:t>human sexuality, women’s rights</a:t>
            </a:r>
            <a:r>
              <a:rPr lang="en-US" dirty="0" smtClean="0"/>
              <a:t>, and </a:t>
            </a:r>
            <a:r>
              <a:rPr lang="en-US" b="1" dirty="0" smtClean="0"/>
              <a:t>experimentation</a:t>
            </a:r>
            <a:r>
              <a:rPr lang="en-US" dirty="0" smtClean="0"/>
              <a:t> with recreational use of </a:t>
            </a:r>
            <a:r>
              <a:rPr lang="en-US" b="1" dirty="0" smtClean="0"/>
              <a:t>marijuana and LSD</a:t>
            </a:r>
          </a:p>
          <a:p>
            <a:r>
              <a:rPr lang="en-US" dirty="0" smtClean="0"/>
              <a:t>Young people in </a:t>
            </a:r>
            <a:r>
              <a:rPr lang="en-US" b="1" dirty="0" smtClean="0"/>
              <a:t>long hair </a:t>
            </a:r>
            <a:r>
              <a:rPr lang="en-US" dirty="0" smtClean="0"/>
              <a:t>(men too) wore what seemed to older people like “</a:t>
            </a:r>
            <a:r>
              <a:rPr lang="en-US" b="1" dirty="0" smtClean="0"/>
              <a:t>bizarre” gypsy/homeless outfits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16" y="4203700"/>
            <a:ext cx="30607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1416676"/>
            <a:ext cx="7984901" cy="370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11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0" y="1030310"/>
            <a:ext cx="6735650" cy="486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119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of the 60’s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Many musicians came to impact the counterculture movement including the </a:t>
            </a:r>
            <a:r>
              <a:rPr lang="en-US" b="1" dirty="0" smtClean="0"/>
              <a:t>Beatles, </a:t>
            </a:r>
            <a:r>
              <a:rPr lang="en-US" b="1" dirty="0" err="1" smtClean="0"/>
              <a:t>Jimi</a:t>
            </a:r>
            <a:r>
              <a:rPr lang="en-US" b="1" dirty="0" smtClean="0"/>
              <a:t> Hendrix, and the Grateful Dead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429000"/>
            <a:ext cx="30861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906" y="3862211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" y="1711681"/>
            <a:ext cx="4085688" cy="238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Dylan &amp; Janis Joplin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979569"/>
            <a:ext cx="2933767" cy="270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29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889"/>
          </a:xfrm>
        </p:spPr>
        <p:txBody>
          <a:bodyPr/>
          <a:lstStyle/>
          <a:p>
            <a:r>
              <a:rPr lang="en-US" dirty="0" smtClean="0"/>
              <a:t>Government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1890"/>
            <a:ext cx="8686800" cy="51242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government assumed that the counterculture movement was backed by the </a:t>
            </a:r>
            <a:r>
              <a:rPr lang="en-US" sz="2800" b="1" dirty="0" smtClean="0"/>
              <a:t>communists</a:t>
            </a:r>
          </a:p>
          <a:p>
            <a:r>
              <a:rPr lang="en-US" sz="2800" dirty="0" smtClean="0"/>
              <a:t>Used the FBI and even CIA to </a:t>
            </a:r>
            <a:r>
              <a:rPr lang="en-US" sz="2800" b="1" dirty="0" smtClean="0"/>
              <a:t>infiltrate antiwar organizations</a:t>
            </a:r>
          </a:p>
          <a:p>
            <a:r>
              <a:rPr lang="en-US" sz="2800" dirty="0" smtClean="0"/>
              <a:t>In reality, most were everyday 20-29 year-olds who simply were disgusted and outraged by the war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05" y="4043967"/>
            <a:ext cx="1983078" cy="25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922"/>
          </a:xfrm>
        </p:spPr>
        <p:txBody>
          <a:bodyPr/>
          <a:lstStyle/>
          <a:p>
            <a:r>
              <a:rPr lang="en-US" dirty="0" smtClean="0"/>
              <a:t>Post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5074603"/>
          </a:xfrm>
        </p:spPr>
        <p:txBody>
          <a:bodyPr/>
          <a:lstStyle/>
          <a:p>
            <a:r>
              <a:rPr lang="en-US" dirty="0" smtClean="0"/>
              <a:t>Ho Chi Minh, a nationalist who sympathized with communist ideas, led the Vietnamese independence movement</a:t>
            </a:r>
          </a:p>
          <a:p>
            <a:r>
              <a:rPr lang="en-US" dirty="0" smtClean="0"/>
              <a:t>US, however, only saw him as a communist and therefore an enemy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55" y="3757668"/>
            <a:ext cx="3416780" cy="28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F. Kennedy (RFK)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Brother of JFK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most electable anti-war candidate for President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66" y="2877711"/>
            <a:ext cx="29972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Kennedy Assassination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537138"/>
            <a:ext cx="6652259" cy="347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2885" y="1436183"/>
            <a:ext cx="7070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Assassinated 2 months after MLK Jr. in </a:t>
            </a:r>
            <a:r>
              <a:rPr lang="en-US" sz="2800" dirty="0" smtClean="0">
                <a:solidFill>
                  <a:prstClr val="black"/>
                </a:solidFill>
              </a:rPr>
              <a:t>1968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5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1968 Democratic National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228"/>
            <a:ext cx="8229600" cy="508393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10,000 anti-war protestors gathered in Chicago </a:t>
            </a:r>
            <a:r>
              <a:rPr lang="en-US" sz="2800" dirty="0" smtClean="0"/>
              <a:t>to oppose the Democratic candidate, Hubert Humphrey who was not against the war</a:t>
            </a:r>
          </a:p>
          <a:p>
            <a:r>
              <a:rPr lang="en-US" sz="2800" b="1" dirty="0" smtClean="0"/>
              <a:t>Republican candidate Richard Nixon wins the election with promise to end the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3773510"/>
            <a:ext cx="3190543" cy="291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572" y="3992451"/>
            <a:ext cx="4984124" cy="256074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D’etente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888"/>
            <a:ext cx="8229600" cy="4838276"/>
          </a:xfrm>
        </p:spPr>
        <p:txBody>
          <a:bodyPr/>
          <a:lstStyle/>
          <a:p>
            <a:r>
              <a:rPr lang="en-US" dirty="0" smtClean="0"/>
              <a:t>Richard Nixon’s </a:t>
            </a:r>
            <a:r>
              <a:rPr lang="en-US" b="1" dirty="0" smtClean="0"/>
              <a:t>strategy to get us out of the war</a:t>
            </a:r>
          </a:p>
          <a:p>
            <a:r>
              <a:rPr lang="en-US" dirty="0" smtClean="0"/>
              <a:t>Means “normalizing” relations</a:t>
            </a:r>
          </a:p>
          <a:p>
            <a:r>
              <a:rPr lang="en-US" b="1" dirty="0" smtClean="0"/>
              <a:t>Played nice with China and Soviet Union </a:t>
            </a:r>
            <a:r>
              <a:rPr lang="en-US" dirty="0" smtClean="0"/>
              <a:t>to reduce the tension</a:t>
            </a:r>
          </a:p>
          <a:p>
            <a:r>
              <a:rPr lang="en-US" dirty="0" smtClean="0"/>
              <a:t>Trade and arms limitation</a:t>
            </a:r>
          </a:p>
          <a:p>
            <a:pPr>
              <a:buNone/>
            </a:pPr>
            <a:r>
              <a:rPr lang="en-US" dirty="0" smtClean="0"/>
              <a:t>   agreement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08" y="4165600"/>
            <a:ext cx="2915292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“Saving Face”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Nixon tried to get both sides to have </a:t>
            </a:r>
            <a:r>
              <a:rPr lang="en-US" sz="2800" b="1" i="1" dirty="0" smtClean="0"/>
              <a:t>“peace with honor”</a:t>
            </a:r>
          </a:p>
          <a:p>
            <a:r>
              <a:rPr lang="en-US" sz="2800" dirty="0" smtClean="0"/>
              <a:t>This way no one has to lose this Cold War battle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President to visit China since WWII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38" y="3876540"/>
            <a:ext cx="3533104" cy="276937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582"/>
          </a:xfrm>
        </p:spPr>
        <p:txBody>
          <a:bodyPr/>
          <a:lstStyle/>
          <a:p>
            <a:r>
              <a:rPr lang="en-US" dirty="0" err="1" smtClean="0"/>
              <a:t>Vietnamization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372"/>
            <a:ext cx="8229600" cy="4889791"/>
          </a:xfrm>
        </p:spPr>
        <p:txBody>
          <a:bodyPr/>
          <a:lstStyle/>
          <a:p>
            <a:r>
              <a:rPr lang="en-US" dirty="0" smtClean="0"/>
              <a:t>When it became clear that the war was dragging on and more and more Americans were being killed, </a:t>
            </a:r>
            <a:r>
              <a:rPr lang="en-US" b="1" dirty="0" smtClean="0"/>
              <a:t>Nixon decided to turn the war over to South Vietnam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1" y="3464417"/>
            <a:ext cx="3142446" cy="323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9739" y="377588"/>
            <a:ext cx="45720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Would continue to supply weapons and training, but </a:t>
            </a:r>
            <a:r>
              <a:rPr lang="en-US" sz="3200" b="1" dirty="0">
                <a:solidFill>
                  <a:prstClr val="black"/>
                </a:solidFill>
              </a:rPr>
              <a:t>reduced American soldiers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Between 1968 and 1972 went from 500,000 to only 39,000 Americans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8" y="4373216"/>
            <a:ext cx="5923720" cy="23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640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this strategy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– the </a:t>
            </a:r>
            <a:r>
              <a:rPr lang="en-US" b="1" dirty="0" smtClean="0"/>
              <a:t>South Vietnamese couldn’t hold off the North on their own</a:t>
            </a:r>
          </a:p>
          <a:p>
            <a:r>
              <a:rPr lang="en-US" dirty="0" smtClean="0"/>
              <a:t>South Vietnamese didn’t support their own government and had little will to fight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4" y="4030663"/>
            <a:ext cx="5512158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/>
          <a:lstStyle/>
          <a:p>
            <a:r>
              <a:rPr lang="en-US" dirty="0" smtClean="0"/>
              <a:t>In early 1970 Nixon secretly authorizes sending American troops into Cambodia (previously forbidden) to stop ability of NVA from launching attacks into South Vietnam (along Ho Chi Minh Trail)</a:t>
            </a:r>
          </a:p>
          <a:p>
            <a:r>
              <a:rPr lang="en-US" dirty="0" smtClean="0"/>
              <a:t>A political gamble because it looks like an invasion of Cambodia/expansion of the war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4814887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Kent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Next day student’s across the country protest this on college campuses</a:t>
            </a:r>
          </a:p>
          <a:p>
            <a:r>
              <a:rPr lang="en-US" sz="2800" dirty="0" smtClean="0"/>
              <a:t>Demonstrators at Kent State in Ohio become violent</a:t>
            </a:r>
          </a:p>
          <a:p>
            <a:r>
              <a:rPr lang="en-US" sz="2800" dirty="0" smtClean="0"/>
              <a:t>Inexperienced </a:t>
            </a:r>
            <a:r>
              <a:rPr lang="en-US" sz="2800" b="1" dirty="0" smtClean="0"/>
              <a:t>National Guard troops </a:t>
            </a:r>
            <a:r>
              <a:rPr lang="en-US" sz="2800" dirty="0" smtClean="0"/>
              <a:t>were called in to “restore order” </a:t>
            </a:r>
          </a:p>
          <a:p>
            <a:r>
              <a:rPr lang="en-US" sz="2800" dirty="0" smtClean="0"/>
              <a:t>In span of 13 seconds 67 shots are  </a:t>
            </a:r>
            <a:r>
              <a:rPr lang="en-US" sz="2800" b="1" dirty="0" smtClean="0"/>
              <a:t>fired on the crowd killing 4 students </a:t>
            </a:r>
            <a:r>
              <a:rPr lang="en-US" sz="2800" dirty="0" smtClean="0"/>
              <a:t>and injuring 9 others (incl. one permanently paralyzed)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00563"/>
            <a:ext cx="35052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4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Geneva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5166043"/>
          </a:xfrm>
        </p:spPr>
        <p:txBody>
          <a:bodyPr/>
          <a:lstStyle/>
          <a:p>
            <a:r>
              <a:rPr lang="en-US" dirty="0" smtClean="0"/>
              <a:t>While France and Vietnam fought, representatives from those countries, along with the US, Soviet Union, and other SE Asian countries met in Geneva, Switzerland to discuss the situation</a:t>
            </a:r>
          </a:p>
          <a:p>
            <a:r>
              <a:rPr lang="en-US" dirty="0" smtClean="0"/>
              <a:t>Divided Vietnam into 2 separate countries in July, 1954</a:t>
            </a:r>
            <a:endParaRPr lang="en-US" dirty="0"/>
          </a:p>
        </p:txBody>
      </p:sp>
      <p:sp>
        <p:nvSpPr>
          <p:cNvPr id="4" name="AutoShape 2" descr="Image result for Geneva Confer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4249738"/>
            <a:ext cx="4549140" cy="22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/>
          <a:lstStyle/>
          <a:p>
            <a:r>
              <a:rPr lang="en-US" dirty="0" smtClean="0"/>
              <a:t>Public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229600" cy="530320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Public reaction is horrified &amp; widespread</a:t>
            </a:r>
          </a:p>
          <a:p>
            <a:r>
              <a:rPr lang="en-US" sz="2800" b="1" dirty="0" smtClean="0"/>
              <a:t>4 million college students go on strike</a:t>
            </a:r>
          </a:p>
          <a:p>
            <a:r>
              <a:rPr lang="en-US" sz="2800" b="1" dirty="0" smtClean="0"/>
              <a:t>450 colleges &amp; high schools forced to shut down</a:t>
            </a:r>
          </a:p>
          <a:p>
            <a:r>
              <a:rPr lang="en-US" sz="2800" b="1" dirty="0" smtClean="0"/>
              <a:t>100,000 demonstrators marched on Washington in protest</a:t>
            </a:r>
          </a:p>
          <a:p>
            <a:r>
              <a:rPr lang="en-US" sz="2800" dirty="0" smtClean="0"/>
              <a:t>Nixon withdrew troops from Cambodia (which the war had spilled into), but stepped up bombing raids</a:t>
            </a:r>
          </a:p>
          <a:p>
            <a:r>
              <a:rPr lang="en-US" sz="2800" b="1" dirty="0" smtClean="0"/>
              <a:t>Congress took back the Tonkin Gulf Resolution </a:t>
            </a:r>
            <a:r>
              <a:rPr lang="en-US" sz="2800" dirty="0" smtClean="0"/>
              <a:t>in protest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27" y="4914583"/>
            <a:ext cx="3609328" cy="179409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987"/>
          </a:xfrm>
        </p:spPr>
        <p:txBody>
          <a:bodyPr/>
          <a:lstStyle/>
          <a:p>
            <a:r>
              <a:rPr lang="en-US" dirty="0" smtClean="0"/>
              <a:t>Loss of Morale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988"/>
            <a:ext cx="8229600" cy="506217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Honorable Exit</a:t>
            </a:r>
            <a:r>
              <a:rPr lang="en-US" sz="2400" dirty="0" smtClean="0"/>
              <a:t> becomes goal instead of victory – soldiers just try to ride out their time and get back home to their families</a:t>
            </a:r>
            <a:endParaRPr lang="en-US" sz="2400" b="1" dirty="0" smtClean="0"/>
          </a:p>
          <a:p>
            <a:r>
              <a:rPr lang="en-US" sz="2400" b="1" dirty="0" smtClean="0"/>
              <a:t>Troops</a:t>
            </a:r>
            <a:r>
              <a:rPr lang="en-US" sz="2400" dirty="0" smtClean="0"/>
              <a:t> that remained in Vietnam in the early 1970’s </a:t>
            </a:r>
            <a:r>
              <a:rPr lang="en-US" sz="2400" b="1" dirty="0" smtClean="0"/>
              <a:t>began to feel like pawns </a:t>
            </a:r>
            <a:r>
              <a:rPr lang="en-US" sz="2400" dirty="0" smtClean="0"/>
              <a:t>in a lost cause and many lost their morale</a:t>
            </a:r>
          </a:p>
          <a:p>
            <a:r>
              <a:rPr lang="en-US" sz="2400" dirty="0" smtClean="0"/>
              <a:t>Lots of </a:t>
            </a:r>
            <a:r>
              <a:rPr lang="en-US" sz="2400" b="1" dirty="0" smtClean="0"/>
              <a:t>drug and alcohol abuse </a:t>
            </a:r>
            <a:r>
              <a:rPr lang="en-US" sz="2400" dirty="0" smtClean="0"/>
              <a:t>(50% admit to trying marijuana, opium or heroin)</a:t>
            </a:r>
            <a:endParaRPr lang="en-US" sz="2400" b="1" dirty="0" smtClean="0"/>
          </a:p>
          <a:p>
            <a:r>
              <a:rPr lang="en-US" sz="2400" dirty="0" smtClean="0"/>
              <a:t>Many became openly rebellious refusing to risk their lives in battles that they saw as pointless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3" y="439420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2632"/>
          </a:xfrm>
        </p:spPr>
        <p:txBody>
          <a:bodyPr/>
          <a:lstStyle/>
          <a:p>
            <a:r>
              <a:rPr lang="en-US" dirty="0" smtClean="0"/>
              <a:t>Nixon’s reelection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632"/>
            <a:ext cx="8229600" cy="4993531"/>
          </a:xfrm>
        </p:spPr>
        <p:txBody>
          <a:bodyPr/>
          <a:lstStyle/>
          <a:p>
            <a:r>
              <a:rPr lang="en-US" dirty="0" smtClean="0"/>
              <a:t>Guaranteed his reelection by promising that </a:t>
            </a:r>
            <a:r>
              <a:rPr lang="en-US" b="1" i="1" dirty="0" smtClean="0"/>
              <a:t>“peace is at hand”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93" y="2501900"/>
            <a:ext cx="62992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finally get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Signed a </a:t>
            </a:r>
            <a:r>
              <a:rPr lang="en-US" b="1" dirty="0" smtClean="0"/>
              <a:t>peace agreement with North Vietnam in 1973 </a:t>
            </a:r>
            <a:r>
              <a:rPr lang="en-US" dirty="0" smtClean="0"/>
              <a:t>which withdrew our troops and returned POW’s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56" y="3429000"/>
            <a:ext cx="25908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703" y="3636963"/>
            <a:ext cx="32639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471"/>
          </a:xfrm>
        </p:spPr>
        <p:txBody>
          <a:bodyPr/>
          <a:lstStyle/>
          <a:p>
            <a:r>
              <a:rPr lang="en-US" dirty="0" smtClean="0"/>
              <a:t>POW’s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472"/>
            <a:ext cx="8229600" cy="5010692"/>
          </a:xfrm>
        </p:spPr>
        <p:txBody>
          <a:bodyPr/>
          <a:lstStyle/>
          <a:p>
            <a:r>
              <a:rPr lang="en-US" b="1" dirty="0" smtClean="0"/>
              <a:t>P</a:t>
            </a:r>
            <a:r>
              <a:rPr lang="en-US" dirty="0" smtClean="0"/>
              <a:t>risoners </a:t>
            </a:r>
            <a:r>
              <a:rPr lang="en-US" b="1" dirty="0" smtClean="0"/>
              <a:t>O</a:t>
            </a:r>
            <a:r>
              <a:rPr lang="en-US" dirty="0" smtClean="0"/>
              <a:t>f </a:t>
            </a:r>
            <a:r>
              <a:rPr lang="en-US" b="1" dirty="0" smtClean="0"/>
              <a:t>W</a:t>
            </a:r>
            <a:r>
              <a:rPr lang="en-US" dirty="0" smtClean="0"/>
              <a:t>ar – soldiers captured during the war</a:t>
            </a:r>
          </a:p>
          <a:p>
            <a:r>
              <a:rPr lang="en-US" b="1" dirty="0" smtClean="0"/>
              <a:t>Many sat in miserable North Vietnamese prisons for nearly a decade</a:t>
            </a:r>
          </a:p>
          <a:p>
            <a:r>
              <a:rPr lang="en-US" dirty="0" smtClean="0"/>
              <a:t>Some were never found or returned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4314584"/>
            <a:ext cx="35687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Saigon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Nixon’s presidency fell apart </a:t>
            </a:r>
            <a:r>
              <a:rPr lang="en-US" sz="2800" b="1" dirty="0" smtClean="0"/>
              <a:t>South Vietnam was defeated by the North Vietnamese (April 1975) because Congress refused to send any more aid </a:t>
            </a:r>
            <a:r>
              <a:rPr lang="en-US" sz="2800" dirty="0" smtClean="0"/>
              <a:t>to South Vietnam since it had been such an </a:t>
            </a:r>
            <a:r>
              <a:rPr lang="en-US" sz="2800" i="1" dirty="0" smtClean="0"/>
              <a:t>ugly and pointless war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186" y="3709115"/>
            <a:ext cx="4416380" cy="300721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most unpopular and divisive war in American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565"/>
            <a:ext cx="8229600" cy="4787598"/>
          </a:xfrm>
        </p:spPr>
        <p:txBody>
          <a:bodyPr/>
          <a:lstStyle/>
          <a:p>
            <a:r>
              <a:rPr lang="en-US" dirty="0" smtClean="0"/>
              <a:t>We spent $150 billion </a:t>
            </a:r>
          </a:p>
          <a:p>
            <a:r>
              <a:rPr lang="en-US" dirty="0" smtClean="0"/>
              <a:t>Lost 58,000 American soldiers</a:t>
            </a:r>
          </a:p>
          <a:p>
            <a:r>
              <a:rPr lang="en-US" b="1" dirty="0" smtClean="0"/>
              <a:t>Ended up losing the war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96" y="3237011"/>
            <a:ext cx="5715538" cy="3620989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8310"/>
          </a:xfrm>
        </p:spPr>
        <p:txBody>
          <a:bodyPr/>
          <a:lstStyle/>
          <a:p>
            <a:r>
              <a:rPr lang="en-US" dirty="0" smtClean="0"/>
              <a:t>Impact on our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310"/>
            <a:ext cx="8229600" cy="5027853"/>
          </a:xfrm>
        </p:spPr>
        <p:txBody>
          <a:bodyPr/>
          <a:lstStyle/>
          <a:p>
            <a:r>
              <a:rPr lang="en-US" dirty="0" smtClean="0"/>
              <a:t>People </a:t>
            </a:r>
            <a:r>
              <a:rPr lang="en-US" b="1" dirty="0" smtClean="0"/>
              <a:t>lost faith in the government and our nation’s leaders </a:t>
            </a:r>
            <a:r>
              <a:rPr lang="en-US" dirty="0" smtClean="0"/>
              <a:t>as a result of this war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29" y="2290139"/>
            <a:ext cx="63500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nprior" panose="02000400000000000000" pitchFamily="2" charset="0"/>
              </a:rPr>
              <a:t>Timeline</a:t>
            </a:r>
            <a:endParaRPr lang="en-US" dirty="0">
              <a:latin typeface="Arnprior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timeline of events beginning with </a:t>
            </a:r>
            <a:r>
              <a:rPr lang="en-US" i="1" dirty="0" smtClean="0"/>
              <a:t>American involvement in Vietnam </a:t>
            </a:r>
            <a:r>
              <a:rPr lang="en-US" dirty="0" smtClean="0"/>
              <a:t>and ending with the </a:t>
            </a:r>
            <a:r>
              <a:rPr lang="en-US" i="1" dirty="0" smtClean="0"/>
              <a:t>fall of Saigon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You should include a total of 10 labeled events, each with a drawing or visual of some sort that represents each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0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 dirty="0" smtClean="0"/>
              <a:t>South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894902"/>
            <a:ext cx="8229600" cy="5237163"/>
          </a:xfrm>
        </p:spPr>
        <p:txBody>
          <a:bodyPr/>
          <a:lstStyle/>
          <a:p>
            <a:r>
              <a:rPr lang="en-US" dirty="0" smtClean="0"/>
              <a:t>President </a:t>
            </a:r>
            <a:r>
              <a:rPr lang="en-US" b="1" dirty="0" smtClean="0"/>
              <a:t>Kennedy supported </a:t>
            </a:r>
            <a:r>
              <a:rPr lang="en-US" dirty="0" smtClean="0"/>
              <a:t>the unpopular and </a:t>
            </a:r>
            <a:r>
              <a:rPr lang="en-US" b="1" dirty="0" smtClean="0"/>
              <a:t>corrupt ruler of South Vietnam </a:t>
            </a:r>
            <a:r>
              <a:rPr lang="en-US" dirty="0" smtClean="0"/>
              <a:t>(Ngo </a:t>
            </a:r>
            <a:r>
              <a:rPr lang="en-US" dirty="0" err="1" smtClean="0"/>
              <a:t>Dinh</a:t>
            </a:r>
            <a:r>
              <a:rPr lang="en-US" dirty="0" smtClean="0"/>
              <a:t> Diem) because he was pro-American</a:t>
            </a:r>
          </a:p>
          <a:p>
            <a:r>
              <a:rPr lang="en-US" dirty="0" smtClean="0"/>
              <a:t>We opposed elections to unify the country because we feared the people would vote in the popular communist Ho Chi Minh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02" y="4533850"/>
            <a:ext cx="4349285" cy="23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 and Unpopular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S. Vietnamese ruler lacked support in his own country and imprisoned those who criticized </a:t>
            </a:r>
            <a:r>
              <a:rPr lang="en-US" dirty="0" smtClean="0"/>
              <a:t>him</a:t>
            </a:r>
          </a:p>
          <a:p>
            <a:r>
              <a:rPr lang="en-US" dirty="0" smtClean="0"/>
              <a:t>Money that was sent by the US to aid South Vietnam went to corrupt officers instead of to the people it was supposed to benefit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4892992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8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Monks on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455"/>
            <a:ext cx="8229600" cy="5322709"/>
          </a:xfrm>
        </p:spPr>
        <p:txBody>
          <a:bodyPr/>
          <a:lstStyle/>
          <a:p>
            <a:r>
              <a:rPr lang="en-US" dirty="0" smtClean="0"/>
              <a:t>Buddhist monks doused themselves in gasoline and set themselves on fire in the streets of Vietnam</a:t>
            </a:r>
            <a:r>
              <a:rPr lang="en-US" b="1" dirty="0" smtClean="0"/>
              <a:t> to protest the South Vietnamese ruler’s treatment of Buddhists </a:t>
            </a:r>
            <a:r>
              <a:rPr lang="en-US" dirty="0" smtClean="0"/>
              <a:t>(he was Catholic)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1" y="3402023"/>
            <a:ext cx="4500880" cy="302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2511</Words>
  <Application>Microsoft Office PowerPoint</Application>
  <PresentationFormat>On-screen Show (4:3)</PresentationFormat>
  <Paragraphs>226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Arnprior</vt:lpstr>
      <vt:lpstr>Calibri</vt:lpstr>
      <vt:lpstr>Office Theme</vt:lpstr>
      <vt:lpstr>Vietnam 1955 - 1975</vt:lpstr>
      <vt:lpstr>Another Korea?</vt:lpstr>
      <vt:lpstr>Domino Theory</vt:lpstr>
      <vt:lpstr>Background</vt:lpstr>
      <vt:lpstr>Post WWII</vt:lpstr>
      <vt:lpstr>Geneva Conference</vt:lpstr>
      <vt:lpstr>South Vietnam</vt:lpstr>
      <vt:lpstr>Corrupt and Unpopular</vt:lpstr>
      <vt:lpstr>Monks on Fire</vt:lpstr>
      <vt:lpstr>Coup/Overthrow</vt:lpstr>
      <vt:lpstr>1964 Presidential Election</vt:lpstr>
      <vt:lpstr>Gulf of Tonkin - 1964</vt:lpstr>
      <vt:lpstr>Tonkin Gulf Resolution</vt:lpstr>
      <vt:lpstr>Excuse for War</vt:lpstr>
      <vt:lpstr>Ho Chi Minh Trail</vt:lpstr>
      <vt:lpstr>Escalation</vt:lpstr>
      <vt:lpstr>Viet Cong (VC)</vt:lpstr>
      <vt:lpstr>Why so difficult to defeat?</vt:lpstr>
      <vt:lpstr>Search &amp; Destroy</vt:lpstr>
      <vt:lpstr>Unclear Objectives</vt:lpstr>
      <vt:lpstr>Enemy is Everywhere</vt:lpstr>
      <vt:lpstr>Other Challenges</vt:lpstr>
      <vt:lpstr>An Ugly War</vt:lpstr>
      <vt:lpstr>A Quick War?</vt:lpstr>
      <vt:lpstr>Tet Offensive</vt:lpstr>
      <vt:lpstr>American casualties</vt:lpstr>
      <vt:lpstr>The 1st Television War</vt:lpstr>
      <vt:lpstr>Images of Violence</vt:lpstr>
      <vt:lpstr>Changing Public Opinion</vt:lpstr>
      <vt:lpstr>Agent Orange</vt:lpstr>
      <vt:lpstr>Napalm</vt:lpstr>
      <vt:lpstr>My Lai Massacre</vt:lpstr>
      <vt:lpstr>The Toll of War</vt:lpstr>
      <vt:lpstr>LBJ’s failure</vt:lpstr>
      <vt:lpstr>LBJ’s Surprise announcements</vt:lpstr>
      <vt:lpstr>Peace With Honor </vt:lpstr>
      <vt:lpstr>Avoiding the Draft</vt:lpstr>
      <vt:lpstr>Body Bags</vt:lpstr>
      <vt:lpstr>College campuses</vt:lpstr>
      <vt:lpstr>The Generation Gap</vt:lpstr>
      <vt:lpstr> Counterculture Movement</vt:lpstr>
      <vt:lpstr>PowerPoint Presentation</vt:lpstr>
      <vt:lpstr>Hippies</vt:lpstr>
      <vt:lpstr>Hippies cont.</vt:lpstr>
      <vt:lpstr>PowerPoint Presentation</vt:lpstr>
      <vt:lpstr>PowerPoint Presentation</vt:lpstr>
      <vt:lpstr>Music of the 60’s</vt:lpstr>
      <vt:lpstr>Bob Dylan &amp; Janis Joplin</vt:lpstr>
      <vt:lpstr>Government Reaction</vt:lpstr>
      <vt:lpstr>Robert F. Kennedy (RFK)</vt:lpstr>
      <vt:lpstr>Another Kennedy Assassination</vt:lpstr>
      <vt:lpstr>1968 Democratic National Convention</vt:lpstr>
      <vt:lpstr>D’etente</vt:lpstr>
      <vt:lpstr>“Saving Face”</vt:lpstr>
      <vt:lpstr>Vietnamization</vt:lpstr>
      <vt:lpstr>PowerPoint Presentation</vt:lpstr>
      <vt:lpstr>Did this strategy work?</vt:lpstr>
      <vt:lpstr>Cambodia</vt:lpstr>
      <vt:lpstr>Kent State University</vt:lpstr>
      <vt:lpstr>Public Reaction</vt:lpstr>
      <vt:lpstr>Loss of Morale</vt:lpstr>
      <vt:lpstr>Nixon’s reelection</vt:lpstr>
      <vt:lpstr>How did we finally get out?</vt:lpstr>
      <vt:lpstr>POW’s</vt:lpstr>
      <vt:lpstr>The fall of Saigon</vt:lpstr>
      <vt:lpstr>The most unpopular and divisive war in American history</vt:lpstr>
      <vt:lpstr>Impact on our Government</vt:lpstr>
      <vt:lpstr>Timeline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</dc:title>
  <dc:creator>Kristine Ljungberg</dc:creator>
  <cp:lastModifiedBy>Erik Ljungberg</cp:lastModifiedBy>
  <cp:revision>44</cp:revision>
  <cp:lastPrinted>2015-06-01T15:21:04Z</cp:lastPrinted>
  <dcterms:created xsi:type="dcterms:W3CDTF">2015-05-30T15:12:14Z</dcterms:created>
  <dcterms:modified xsi:type="dcterms:W3CDTF">2015-06-01T16:14:35Z</dcterms:modified>
</cp:coreProperties>
</file>