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83" r:id="rId12"/>
    <p:sldId id="289" r:id="rId13"/>
    <p:sldId id="291" r:id="rId14"/>
    <p:sldId id="290" r:id="rId15"/>
    <p:sldId id="265" r:id="rId16"/>
    <p:sldId id="294" r:id="rId17"/>
    <p:sldId id="292" r:id="rId18"/>
    <p:sldId id="293" r:id="rId19"/>
    <p:sldId id="266" r:id="rId20"/>
    <p:sldId id="267" r:id="rId21"/>
    <p:sldId id="268" r:id="rId22"/>
    <p:sldId id="297" r:id="rId23"/>
    <p:sldId id="298" r:id="rId24"/>
    <p:sldId id="299" r:id="rId25"/>
    <p:sldId id="300" r:id="rId26"/>
    <p:sldId id="269" r:id="rId27"/>
    <p:sldId id="270" r:id="rId28"/>
    <p:sldId id="274" r:id="rId29"/>
    <p:sldId id="295" r:id="rId30"/>
    <p:sldId id="271" r:id="rId31"/>
    <p:sldId id="272" r:id="rId32"/>
    <p:sldId id="296" r:id="rId33"/>
    <p:sldId id="273" r:id="rId34"/>
    <p:sldId id="301" r:id="rId35"/>
    <p:sldId id="275" r:id="rId36"/>
    <p:sldId id="303" r:id="rId37"/>
    <p:sldId id="302" r:id="rId38"/>
    <p:sldId id="276" r:id="rId39"/>
    <p:sldId id="277" r:id="rId40"/>
    <p:sldId id="278" r:id="rId41"/>
    <p:sldId id="279" r:id="rId42"/>
    <p:sldId id="304" r:id="rId43"/>
    <p:sldId id="280" r:id="rId44"/>
    <p:sldId id="281" r:id="rId45"/>
    <p:sldId id="305" r:id="rId46"/>
    <p:sldId id="282" r:id="rId47"/>
    <p:sldId id="284" r:id="rId48"/>
    <p:sldId id="285" r:id="rId49"/>
    <p:sldId id="287" r:id="rId50"/>
    <p:sldId id="286" r:id="rId5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CF18432-5765-48D7-BC9D-A5DE3F66BBC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3D92929-C9CE-4094-A9DD-2F8E69E0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DDA6-E2AF-2A4A-9DC2-8C3C457F5FB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07B2-2033-F243-8121-8523913BB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32508"/>
            <a:ext cx="7772400" cy="2611684"/>
          </a:xfrm>
        </p:spPr>
        <p:txBody>
          <a:bodyPr/>
          <a:lstStyle/>
          <a:p>
            <a:r>
              <a:rPr lang="en-US" dirty="0" smtClean="0"/>
              <a:t>Woodstock, The Moon, &amp; Watergate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2" y="1939636"/>
            <a:ext cx="4967785" cy="473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“hippie movement”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3"/>
          </a:xfrm>
        </p:spPr>
        <p:txBody>
          <a:bodyPr/>
          <a:lstStyle/>
          <a:p>
            <a:r>
              <a:rPr lang="en-US" dirty="0" smtClean="0"/>
              <a:t>Despite the </a:t>
            </a:r>
            <a:r>
              <a:rPr lang="en-US" b="1" dirty="0" smtClean="0"/>
              <a:t>stereotype of all being on drugs</a:t>
            </a:r>
            <a:r>
              <a:rPr lang="en-US" dirty="0" smtClean="0"/>
              <a:t>, the focus of most “hippies” was on kindness, affection, looking out for one’s fellow humans, tolerance, caring for the environment, and in general </a:t>
            </a:r>
            <a:r>
              <a:rPr lang="en-US" b="1" dirty="0" smtClean="0"/>
              <a:t>living in peaceful coexistence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4258398"/>
            <a:ext cx="225085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4" y="3839298"/>
            <a:ext cx="264223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0" y="1417638"/>
            <a:ext cx="681228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 everybody a hippie in the 60’s?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Contrary to common belief, not everybody was a hippie in the 60’s, not even all young people</a:t>
            </a:r>
          </a:p>
          <a:p>
            <a:r>
              <a:rPr lang="en-US" dirty="0" smtClean="0"/>
              <a:t>In fact, the hippies were often viewed with scorn by many in society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18" y="3903473"/>
            <a:ext cx="2294103" cy="29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88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Woodstock Music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62566"/>
            <a:ext cx="8857396" cy="3275463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As the 60’s drew to a close, organizers planned a music festival on a </a:t>
            </a:r>
            <a:r>
              <a:rPr lang="en-US" dirty="0" smtClean="0">
                <a:solidFill>
                  <a:prstClr val="black"/>
                </a:solidFill>
              </a:rPr>
              <a:t>dairy farm </a:t>
            </a:r>
            <a:r>
              <a:rPr lang="en-US" dirty="0">
                <a:solidFill>
                  <a:prstClr val="black"/>
                </a:solidFill>
              </a:rPr>
              <a:t>in upstate New York</a:t>
            </a:r>
          </a:p>
          <a:p>
            <a:r>
              <a:rPr lang="en-US" dirty="0" smtClean="0"/>
              <a:t>Originally billed as 3 Days of Peace and Music, this festival would go on to become the most iconic gathering of musicians in American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53" y="156010"/>
            <a:ext cx="2932430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0"/>
            <a:ext cx="8925636" cy="928048"/>
          </a:xfrm>
        </p:spPr>
        <p:txBody>
          <a:bodyPr>
            <a:normAutofit/>
          </a:bodyPr>
          <a:lstStyle/>
          <a:p>
            <a:r>
              <a:rPr lang="en-US" dirty="0" smtClean="0"/>
              <a:t>Larger than 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805218"/>
            <a:ext cx="8789157" cy="5320946"/>
          </a:xfrm>
        </p:spPr>
        <p:txBody>
          <a:bodyPr/>
          <a:lstStyle/>
          <a:p>
            <a:r>
              <a:rPr lang="en-US" dirty="0" smtClean="0"/>
              <a:t>When thousands more people showed up than anticipated, they made </a:t>
            </a:r>
            <a:r>
              <a:rPr lang="en-US" dirty="0"/>
              <a:t>the decision to open the concert to everyone, free of charge. </a:t>
            </a:r>
            <a:endParaRPr lang="en-US" dirty="0" smtClean="0"/>
          </a:p>
          <a:p>
            <a:r>
              <a:rPr lang="en-US" dirty="0" smtClean="0"/>
              <a:t>Close </a:t>
            </a:r>
            <a:r>
              <a:rPr lang="en-US" dirty="0"/>
              <a:t>to half a million people attended Woodstock, jamming the roads </a:t>
            </a:r>
            <a:r>
              <a:rPr lang="en-US" dirty="0" smtClean="0"/>
              <a:t>with </a:t>
            </a:r>
            <a:r>
              <a:rPr lang="en-US" dirty="0"/>
              <a:t>eight miles of traffic.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95" y="4095349"/>
            <a:ext cx="6868305" cy="27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Sex, Drugs, and Rock &amp;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066800"/>
            <a:ext cx="8963891" cy="50593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b="1" dirty="0" smtClean="0"/>
              <a:t>open-air rock music festival ran </a:t>
            </a:r>
            <a:r>
              <a:rPr lang="en-US" dirty="0" smtClean="0"/>
              <a:t>from August 15-17, 1969</a:t>
            </a:r>
          </a:p>
          <a:p>
            <a:r>
              <a:rPr lang="en-US" dirty="0"/>
              <a:t>Soaked by rain and wallowing in the muddy </a:t>
            </a:r>
            <a:r>
              <a:rPr lang="en-US" dirty="0" smtClean="0"/>
              <a:t>mess, </a:t>
            </a:r>
            <a:r>
              <a:rPr lang="en-US" dirty="0"/>
              <a:t>young fans best described as “hippies” euphorically </a:t>
            </a:r>
            <a:r>
              <a:rPr lang="en-US" dirty="0" smtClean="0"/>
              <a:t>indulged in music, drugs, and sex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8" y="3710331"/>
            <a:ext cx="8506691" cy="314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502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Peace and Chaos?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34519"/>
            <a:ext cx="9143999" cy="4107976"/>
          </a:xfrm>
        </p:spPr>
        <p:txBody>
          <a:bodyPr>
            <a:normAutofit/>
          </a:bodyPr>
          <a:lstStyle/>
          <a:p>
            <a:r>
              <a:rPr lang="en-US" dirty="0"/>
              <a:t>With not enough bathroom facilities and first-aid tents to accommodate such a huge crowd, many described the atmosphere at the festival as chaotic.</a:t>
            </a:r>
          </a:p>
          <a:p>
            <a:r>
              <a:rPr lang="en-US" dirty="0"/>
              <a:t> There were surprisingly few episodes of violence, though one teenager was accidentally run over and killed by a tractor and another died from a drug overdose.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164" y="274638"/>
            <a:ext cx="4320177" cy="28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3521122"/>
            <a:ext cx="8495731" cy="4612944"/>
          </a:xfrm>
        </p:spPr>
        <p:txBody>
          <a:bodyPr/>
          <a:lstStyle/>
          <a:p>
            <a:r>
              <a:rPr lang="en-US" sz="2800" dirty="0" smtClean="0"/>
              <a:t>Musicians such as Janis </a:t>
            </a:r>
            <a:r>
              <a:rPr lang="en-US" sz="2800" dirty="0"/>
              <a:t>Joplin, Arlo </a:t>
            </a:r>
            <a:r>
              <a:rPr lang="en-US" sz="2800" dirty="0" smtClean="0"/>
              <a:t>Guthrie, </a:t>
            </a:r>
            <a:r>
              <a:rPr lang="en-US" sz="2800" dirty="0" err="1"/>
              <a:t>Creedence</a:t>
            </a:r>
            <a:r>
              <a:rPr lang="en-US" sz="2800" dirty="0"/>
              <a:t> Clearwater Revival, </a:t>
            </a:r>
            <a:r>
              <a:rPr lang="en-US" sz="2800" dirty="0" smtClean="0"/>
              <a:t>The Who, and The </a:t>
            </a:r>
            <a:r>
              <a:rPr lang="en-US" sz="2800" dirty="0"/>
              <a:t>Grateful </a:t>
            </a:r>
            <a:r>
              <a:rPr lang="en-US" sz="2800" dirty="0" smtClean="0"/>
              <a:t>Dead took the stage</a:t>
            </a:r>
          </a:p>
          <a:p>
            <a:r>
              <a:rPr lang="en-US" sz="2800" dirty="0"/>
              <a:t>The most memorable moment of the concert for many fans was the closing performance by Jimi Hendrix, who gave a rambling, rocking solo guitar performance of “The Star Spangled Banner.”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50" y="274638"/>
            <a:ext cx="4284900" cy="28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6412"/>
          </a:xfrm>
        </p:spPr>
        <p:txBody>
          <a:bodyPr/>
          <a:lstStyle/>
          <a:p>
            <a:r>
              <a:rPr lang="en-US" dirty="0" smtClean="0"/>
              <a:t>Woodstock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009934"/>
            <a:ext cx="8509379" cy="584806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number of musicians performed songs expressing their opposition to the Vietnam War, a sentiment that was enthusiastically shared by the vast majority of the audience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Later, the term “Woodstock Nation” would be used as a general term to describe the youth counterculture of the 1960s.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34" y="4743165"/>
            <a:ext cx="3137771" cy="21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73"/>
            <a:ext cx="8229600" cy="1253865"/>
          </a:xfrm>
        </p:spPr>
        <p:txBody>
          <a:bodyPr/>
          <a:lstStyle/>
          <a:p>
            <a:r>
              <a:rPr lang="en-US" dirty="0" smtClean="0"/>
              <a:t>A Fitting end to the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1296538"/>
            <a:ext cx="8884692" cy="4829626"/>
          </a:xfrm>
        </p:spPr>
        <p:txBody>
          <a:bodyPr/>
          <a:lstStyle/>
          <a:p>
            <a:r>
              <a:rPr lang="en-US" dirty="0" smtClean="0"/>
              <a:t>Came to </a:t>
            </a:r>
            <a:r>
              <a:rPr lang="en-US" b="1" dirty="0" smtClean="0"/>
              <a:t>symbolize that generation’s rebellion against the establishment </a:t>
            </a:r>
            <a:r>
              <a:rPr lang="en-US" dirty="0" smtClean="0"/>
              <a:t>and it’s war in Vietnam</a:t>
            </a:r>
          </a:p>
          <a:p>
            <a:r>
              <a:rPr lang="en-US" dirty="0" smtClean="0"/>
              <a:t>Music of the 60’s </a:t>
            </a:r>
            <a:r>
              <a:rPr lang="en-US" b="1" dirty="0" smtClean="0"/>
              <a:t>unified youth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Also </a:t>
            </a:r>
            <a:r>
              <a:rPr lang="en-US" b="1" dirty="0" smtClean="0"/>
              <a:t>symbolized a generation’s hope for a better world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5547"/>
            <a:ext cx="3973132" cy="21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55547"/>
            <a:ext cx="3886199" cy="21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435"/>
          </a:xfrm>
        </p:spPr>
        <p:txBody>
          <a:bodyPr/>
          <a:lstStyle/>
          <a:p>
            <a:r>
              <a:rPr lang="en-US" dirty="0" smtClean="0"/>
              <a:t>Not a Warm Welcome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074"/>
            <a:ext cx="8229600" cy="4990090"/>
          </a:xfrm>
        </p:spPr>
        <p:txBody>
          <a:bodyPr/>
          <a:lstStyle/>
          <a:p>
            <a:r>
              <a:rPr lang="en-US" dirty="0" smtClean="0"/>
              <a:t>Unlike WWII (the “Good War”), Vietnam vets were </a:t>
            </a:r>
            <a:r>
              <a:rPr lang="en-US" b="1" dirty="0" smtClean="0"/>
              <a:t>not welcomed home with parades</a:t>
            </a:r>
          </a:p>
          <a:p>
            <a:r>
              <a:rPr lang="en-US" dirty="0" smtClean="0"/>
              <a:t>Viewed by the public with guilt and suspicion – some saw soldiers as </a:t>
            </a:r>
            <a:r>
              <a:rPr lang="en-US" b="1" dirty="0" smtClean="0"/>
              <a:t>“baby killers”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0" y="3487016"/>
            <a:ext cx="62293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8229600" cy="791571"/>
          </a:xfrm>
        </p:spPr>
        <p:txBody>
          <a:bodyPr/>
          <a:lstStyle/>
          <a:p>
            <a:r>
              <a:rPr lang="en-US" dirty="0" smtClean="0"/>
              <a:t>Man on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6"/>
            <a:ext cx="8686800" cy="5184467"/>
          </a:xfrm>
        </p:spPr>
        <p:txBody>
          <a:bodyPr>
            <a:normAutofit/>
          </a:bodyPr>
          <a:lstStyle/>
          <a:p>
            <a:r>
              <a:rPr lang="en-US" b="1" dirty="0" smtClean="0"/>
              <a:t>Kennedy promised </a:t>
            </a:r>
            <a:r>
              <a:rPr lang="en-US" dirty="0" smtClean="0"/>
              <a:t>in 1961 to put a man on the moon by the end of the decade</a:t>
            </a:r>
          </a:p>
          <a:p>
            <a:r>
              <a:rPr lang="en-US" b="1" dirty="0" smtClean="0"/>
              <a:t>No one believed it was possible </a:t>
            </a:r>
            <a:r>
              <a:rPr lang="en-US" dirty="0" smtClean="0"/>
              <a:t>since we </a:t>
            </a:r>
            <a:r>
              <a:rPr lang="en-US" b="1" dirty="0" smtClean="0"/>
              <a:t>had always come in 2</a:t>
            </a:r>
            <a:r>
              <a:rPr lang="en-US" b="1" baseline="30000" dirty="0" smtClean="0"/>
              <a:t>nd</a:t>
            </a:r>
            <a:r>
              <a:rPr lang="en-US" b="1" dirty="0" smtClean="0"/>
              <a:t> place in the space race </a:t>
            </a:r>
            <a:r>
              <a:rPr lang="en-US" dirty="0" smtClean="0"/>
              <a:t>to the Soviet Union</a:t>
            </a:r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25" y="3398292"/>
            <a:ext cx="4803176" cy="3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656"/>
            <a:ext cx="8229600" cy="916853"/>
          </a:xfrm>
        </p:spPr>
        <p:txBody>
          <a:bodyPr/>
          <a:lstStyle/>
          <a:p>
            <a:r>
              <a:rPr lang="en-US" dirty="0" smtClean="0"/>
              <a:t>One Small Step…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4510"/>
            <a:ext cx="8857397" cy="5031654"/>
          </a:xfrm>
        </p:spPr>
        <p:txBody>
          <a:bodyPr/>
          <a:lstStyle/>
          <a:p>
            <a:r>
              <a:rPr lang="en-US" sz="2800" dirty="0" smtClean="0"/>
              <a:t>On </a:t>
            </a:r>
            <a:r>
              <a:rPr lang="en-US" sz="2800" b="1" dirty="0" smtClean="0"/>
              <a:t>July 20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, 1969 </a:t>
            </a:r>
            <a:r>
              <a:rPr lang="en-US" sz="2800" dirty="0" smtClean="0"/>
              <a:t>people were glued to their TVs as they watched live pictures of 2 American astronauts (Neil Armstrong and Buzz Aldrin) </a:t>
            </a:r>
            <a:r>
              <a:rPr lang="en-US" sz="2800" b="1" dirty="0" smtClean="0"/>
              <a:t>setting foot on the moon</a:t>
            </a:r>
          </a:p>
          <a:p>
            <a:r>
              <a:rPr lang="en-US" sz="2800" b="1" dirty="0" smtClean="0"/>
              <a:t>“The Eagle has landed” </a:t>
            </a:r>
            <a:r>
              <a:rPr lang="en-US" sz="2800" dirty="0" smtClean="0"/>
              <a:t>(the name of the spaceship)</a:t>
            </a:r>
          </a:p>
          <a:p>
            <a:r>
              <a:rPr lang="en-US" sz="2800" b="1" dirty="0" smtClean="0"/>
              <a:t>“That’s one small step for man, and one giant leap for mankind”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57" y="3712191"/>
            <a:ext cx="4661187" cy="314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23982" cy="1143000"/>
          </a:xfrm>
        </p:spPr>
        <p:txBody>
          <a:bodyPr/>
          <a:lstStyle/>
          <a:p>
            <a:r>
              <a:rPr lang="en-US" dirty="0" smtClean="0"/>
              <a:t>Richard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480179"/>
            <a:ext cx="8925636" cy="3753134"/>
          </a:xfrm>
        </p:spPr>
        <p:txBody>
          <a:bodyPr/>
          <a:lstStyle/>
          <a:p>
            <a:r>
              <a:rPr lang="en-US" dirty="0" smtClean="0"/>
              <a:t>After losing his earlier bid for the presidency to JFK in 1960, his election in 1968 was particularly sweet</a:t>
            </a:r>
          </a:p>
          <a:p>
            <a:r>
              <a:rPr lang="en-US" dirty="0" smtClean="0"/>
              <a:t>The country needed strong leadership in 1968 and someone to unify the country</a:t>
            </a:r>
          </a:p>
          <a:p>
            <a:r>
              <a:rPr lang="en-US" dirty="0" smtClean="0"/>
              <a:t>Unfortunately, Nixon was a very divisive politician, rather than a unifier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16" y="138160"/>
            <a:ext cx="2660531" cy="31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55493" cy="2345732"/>
          </a:xfrm>
        </p:spPr>
        <p:txBody>
          <a:bodyPr>
            <a:normAutofit/>
          </a:bodyPr>
          <a:lstStyle/>
          <a:p>
            <a:r>
              <a:rPr lang="en-US" dirty="0" smtClean="0"/>
              <a:t>Not your Typical Politician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3411940"/>
            <a:ext cx="8802806" cy="3794078"/>
          </a:xfrm>
        </p:spPr>
        <p:txBody>
          <a:bodyPr>
            <a:normAutofit/>
          </a:bodyPr>
          <a:lstStyle/>
          <a:p>
            <a:r>
              <a:rPr lang="en-US" dirty="0" smtClean="0"/>
              <a:t>Unlike most politicians, Nixon was a reserved and remote man.</a:t>
            </a:r>
          </a:p>
          <a:p>
            <a:r>
              <a:rPr lang="en-US" dirty="0" smtClean="0"/>
              <a:t>Uncomfortable with people, he often seemed stiff and lacking in humor and charm. </a:t>
            </a:r>
          </a:p>
          <a:p>
            <a:r>
              <a:rPr lang="en-US" dirty="0" smtClean="0"/>
              <a:t>As a result, many Americans neither trusted nor liked him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65" y="274638"/>
            <a:ext cx="3411235" cy="27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73606" cy="2127368"/>
          </a:xfrm>
        </p:spPr>
        <p:txBody>
          <a:bodyPr>
            <a:normAutofit/>
          </a:bodyPr>
          <a:lstStyle/>
          <a:p>
            <a:r>
              <a:rPr lang="en-US" dirty="0" smtClean="0"/>
              <a:t>Nixon’s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" y="2620370"/>
            <a:ext cx="8850573" cy="4237630"/>
          </a:xfrm>
        </p:spPr>
        <p:txBody>
          <a:bodyPr/>
          <a:lstStyle/>
          <a:p>
            <a:r>
              <a:rPr lang="en-US" dirty="0" smtClean="0"/>
              <a:t>Despite his skillful handling of the vice presidency under Eisenhower, Nixon never seemed quite comfortable in his role as a public figure</a:t>
            </a:r>
          </a:p>
          <a:p>
            <a:r>
              <a:rPr lang="en-US" dirty="0" smtClean="0"/>
              <a:t>He had few close friends, and insulated himself from the press and other people</a:t>
            </a:r>
          </a:p>
          <a:p>
            <a:r>
              <a:rPr lang="en-US" dirty="0" smtClean="0"/>
              <a:t>One of his close aides stated that there was “a mean side to his nature” and he would say or do anything to defeat his enemies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339" y="165456"/>
            <a:ext cx="3525007" cy="23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“Enemies List”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1624"/>
            <a:ext cx="8980227" cy="3398292"/>
          </a:xfrm>
        </p:spPr>
        <p:txBody>
          <a:bodyPr/>
          <a:lstStyle/>
          <a:p>
            <a:r>
              <a:rPr lang="en-US" dirty="0" smtClean="0"/>
              <a:t>Nixon’s enemies were his political opponents, the press corps, and leaders of the antiwar movement.</a:t>
            </a:r>
          </a:p>
          <a:p>
            <a:r>
              <a:rPr lang="en-US" dirty="0" smtClean="0"/>
              <a:t>He was highly suspicious of anyone who he viewed as an “enemy” and would go to great lengths to exact revenge on those who crossed him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76" y="1412105"/>
            <a:ext cx="3310151" cy="27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1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Pentagon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821"/>
            <a:ext cx="8686800" cy="528034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series of </a:t>
            </a:r>
            <a:r>
              <a:rPr lang="en-US" sz="3000" b="1" dirty="0" smtClean="0"/>
              <a:t>secret articles </a:t>
            </a:r>
            <a:r>
              <a:rPr lang="en-US" sz="3000" dirty="0" smtClean="0"/>
              <a:t>that were published and  </a:t>
            </a:r>
            <a:r>
              <a:rPr lang="en-US" sz="3000" b="1" dirty="0" smtClean="0"/>
              <a:t>damaged the government </a:t>
            </a:r>
            <a:r>
              <a:rPr lang="en-US" sz="3000" dirty="0" smtClean="0"/>
              <a:t>(in the NY Times 1971)</a:t>
            </a:r>
            <a:endParaRPr lang="en-US" sz="3000" b="1" dirty="0" smtClean="0"/>
          </a:p>
          <a:p>
            <a:r>
              <a:rPr lang="en-US" sz="3000" dirty="0" smtClean="0"/>
              <a:t>Classified documents showed how </a:t>
            </a:r>
            <a:r>
              <a:rPr lang="en-US" sz="3000" b="1" dirty="0" smtClean="0"/>
              <a:t>government officials lied to both the public and Congress about the war in Vietnam – </a:t>
            </a:r>
            <a:r>
              <a:rPr lang="en-US" sz="3000" dirty="0" smtClean="0"/>
              <a:t>shocked the public and added to the growing antiwar movement</a:t>
            </a:r>
          </a:p>
          <a:p>
            <a:r>
              <a:rPr lang="en-US" sz="3000" b="1" dirty="0" smtClean="0"/>
              <a:t>Presidents made secret decisions and                            waged undercover war against                                  </a:t>
            </a:r>
            <a:r>
              <a:rPr lang="en-US" sz="3000" b="1" dirty="0" err="1" smtClean="0"/>
              <a:t>N.Vietnam</a:t>
            </a:r>
            <a:r>
              <a:rPr lang="en-US" sz="3000" b="1" dirty="0" smtClean="0"/>
              <a:t> in the early 60’s</a:t>
            </a:r>
            <a:r>
              <a:rPr lang="en-US" sz="3000" b="1" dirty="0"/>
              <a:t> </a:t>
            </a:r>
            <a:r>
              <a:rPr lang="en-US" sz="3000" b="1" dirty="0" smtClean="0"/>
              <a:t>without                                the public knowing about it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69" y="4091306"/>
            <a:ext cx="2289412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5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4381"/>
            <a:ext cx="9144000" cy="5371783"/>
          </a:xfrm>
        </p:spPr>
        <p:txBody>
          <a:bodyPr/>
          <a:lstStyle/>
          <a:p>
            <a:r>
              <a:rPr lang="en-US" b="1" dirty="0" smtClean="0"/>
              <a:t>Pentagon Papers got leaked to the public </a:t>
            </a:r>
            <a:r>
              <a:rPr lang="en-US" dirty="0" smtClean="0"/>
              <a:t>when a former govt. worker leaked it to the New York Times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Govt. tried to stop their publication</a:t>
            </a:r>
            <a:r>
              <a:rPr lang="en-US" dirty="0" smtClean="0"/>
              <a:t>, but the </a:t>
            </a:r>
            <a:r>
              <a:rPr lang="en-US" b="1" dirty="0" smtClean="0"/>
              <a:t>Supreme Court </a:t>
            </a:r>
            <a:r>
              <a:rPr lang="en-US" dirty="0" smtClean="0"/>
              <a:t>upheld freedom of the press and </a:t>
            </a:r>
            <a:r>
              <a:rPr lang="en-US" b="1" dirty="0" smtClean="0"/>
              <a:t>said it could be published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24" y="3835021"/>
            <a:ext cx="4107439" cy="274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8" y="3725839"/>
            <a:ext cx="4066668" cy="2852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7183"/>
          </a:xfrm>
        </p:spPr>
        <p:txBody>
          <a:bodyPr/>
          <a:lstStyle/>
          <a:p>
            <a:r>
              <a:rPr lang="en-US" dirty="0" smtClean="0"/>
              <a:t>The Whitehouse “Plumbers”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007184"/>
            <a:ext cx="8789158" cy="5118980"/>
          </a:xfrm>
        </p:spPr>
        <p:txBody>
          <a:bodyPr/>
          <a:lstStyle/>
          <a:p>
            <a:r>
              <a:rPr lang="en-US" dirty="0" smtClean="0"/>
              <a:t>Nixon’s secret group formed after the release of the sensitive military information contained in the Pentagon Papers</a:t>
            </a:r>
          </a:p>
          <a:p>
            <a:r>
              <a:rPr lang="en-US" dirty="0" smtClean="0"/>
              <a:t>They were </a:t>
            </a:r>
            <a:r>
              <a:rPr lang="en-US" b="1" dirty="0" smtClean="0"/>
              <a:t>assigned to “plug any leaks” </a:t>
            </a:r>
            <a:r>
              <a:rPr lang="en-US" dirty="0" smtClean="0"/>
              <a:t>that resulted from the Pentagon Papers even if they had to do it illegally (broke into leaker’s psychiatrist’s office to                                                   dig up dirt to try to                                                       discredit him)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52" y="4191947"/>
            <a:ext cx="4333164" cy="24749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Bad News?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186"/>
            <a:ext cx="9253182" cy="4815978"/>
          </a:xfrm>
        </p:spPr>
        <p:txBody>
          <a:bodyPr/>
          <a:lstStyle/>
          <a:p>
            <a:r>
              <a:rPr lang="en-US" dirty="0" smtClean="0"/>
              <a:t>Not all news coming out of the government was bad</a:t>
            </a:r>
          </a:p>
          <a:p>
            <a:r>
              <a:rPr lang="en-US" dirty="0" smtClean="0"/>
              <a:t>Nixon made historic breakthroughs with two of our arch enemies – China &amp; the 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22" y="3315294"/>
            <a:ext cx="4185752" cy="28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“Damaged goods”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Even those without physical wounds suffered </a:t>
            </a:r>
            <a:r>
              <a:rPr lang="en-US" b="1" dirty="0" smtClean="0"/>
              <a:t>psychological wounds </a:t>
            </a:r>
            <a:r>
              <a:rPr lang="en-US" dirty="0" smtClean="0"/>
              <a:t>and many </a:t>
            </a:r>
            <a:r>
              <a:rPr lang="en-US" b="1" dirty="0" smtClean="0"/>
              <a:t>couldn’t readjust </a:t>
            </a:r>
            <a:r>
              <a:rPr lang="en-US" dirty="0" smtClean="0"/>
              <a:t>to normal civilian life</a:t>
            </a:r>
          </a:p>
          <a:p>
            <a:r>
              <a:rPr lang="en-US" dirty="0" smtClean="0"/>
              <a:t>Many became </a:t>
            </a:r>
            <a:r>
              <a:rPr lang="en-US" b="1" dirty="0" smtClean="0"/>
              <a:t>alcoholics and drug addicts</a:t>
            </a:r>
            <a:r>
              <a:rPr lang="en-US" dirty="0" smtClean="0"/>
              <a:t>, ended up homeless or even committed suicide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52" y="4500562"/>
            <a:ext cx="37719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593"/>
            <a:ext cx="8229600" cy="812515"/>
          </a:xfrm>
        </p:spPr>
        <p:txBody>
          <a:bodyPr>
            <a:normAutofit/>
          </a:bodyPr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922"/>
            <a:ext cx="9253182" cy="4845321"/>
          </a:xfrm>
        </p:spPr>
        <p:txBody>
          <a:bodyPr/>
          <a:lstStyle/>
          <a:p>
            <a:r>
              <a:rPr lang="en-US" b="1" dirty="0" smtClean="0"/>
              <a:t>S</a:t>
            </a:r>
            <a:r>
              <a:rPr lang="en-US" dirty="0" smtClean="0"/>
              <a:t>trategic </a:t>
            </a:r>
            <a:r>
              <a:rPr lang="en-US" b="1" dirty="0" smtClean="0"/>
              <a:t>A</a:t>
            </a:r>
            <a:r>
              <a:rPr lang="en-US" dirty="0" smtClean="0"/>
              <a:t>rms </a:t>
            </a:r>
            <a:r>
              <a:rPr lang="en-US" b="1" dirty="0" smtClean="0"/>
              <a:t>L</a:t>
            </a:r>
            <a:r>
              <a:rPr lang="en-US" dirty="0" smtClean="0"/>
              <a:t>imitation </a:t>
            </a:r>
            <a:r>
              <a:rPr lang="en-US" b="1" dirty="0" smtClean="0"/>
              <a:t>T</a:t>
            </a:r>
            <a:r>
              <a:rPr lang="en-US" dirty="0" smtClean="0"/>
              <a:t>alks</a:t>
            </a:r>
          </a:p>
          <a:p>
            <a:r>
              <a:rPr lang="en-US" dirty="0" smtClean="0"/>
              <a:t>An important agreement </a:t>
            </a:r>
            <a:r>
              <a:rPr lang="en-US" dirty="0"/>
              <a:t>for the first time during the Cold War between </a:t>
            </a:r>
            <a:r>
              <a:rPr lang="en-US" dirty="0" smtClean="0"/>
              <a:t>the US and Soviet Union to </a:t>
            </a:r>
            <a:r>
              <a:rPr lang="en-US" b="1" dirty="0" smtClean="0"/>
              <a:t>limit the number of nuclear missiles in their arsenals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7" y="3070747"/>
            <a:ext cx="5689628" cy="36843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975"/>
          </a:xfrm>
        </p:spPr>
        <p:txBody>
          <a:bodyPr/>
          <a:lstStyle/>
          <a:p>
            <a:r>
              <a:rPr lang="en-US" dirty="0" smtClean="0"/>
              <a:t>Nixon’s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14"/>
            <a:ext cx="8229600" cy="5035550"/>
          </a:xfrm>
        </p:spPr>
        <p:txBody>
          <a:bodyPr/>
          <a:lstStyle/>
          <a:p>
            <a:r>
              <a:rPr lang="en-US" dirty="0" smtClean="0"/>
              <a:t>Besides SALT, Nixon </a:t>
            </a:r>
            <a:r>
              <a:rPr lang="en-US" b="1" dirty="0" smtClean="0"/>
              <a:t>visited Mao </a:t>
            </a:r>
            <a:r>
              <a:rPr lang="en-US" b="1" dirty="0" err="1" smtClean="0"/>
              <a:t>Tse</a:t>
            </a:r>
            <a:r>
              <a:rPr lang="en-US" b="1" dirty="0" smtClean="0"/>
              <a:t> Tung in China and reopened relations with them</a:t>
            </a:r>
          </a:p>
          <a:p>
            <a:r>
              <a:rPr lang="en-US" dirty="0" smtClean="0"/>
              <a:t>Nixon also </a:t>
            </a:r>
            <a:r>
              <a:rPr lang="en-US" b="1" dirty="0" smtClean="0"/>
              <a:t>helped keep peace in the Middle East </a:t>
            </a:r>
            <a:r>
              <a:rPr lang="en-US" dirty="0" smtClean="0"/>
              <a:t>after the Arab-Israeli War in 1973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42910"/>
            <a:ext cx="3932202" cy="268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42" y="3942910"/>
            <a:ext cx="3977358" cy="26864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33164" cy="1105469"/>
          </a:xfrm>
        </p:spPr>
        <p:txBody>
          <a:bodyPr/>
          <a:lstStyle/>
          <a:p>
            <a:r>
              <a:rPr lang="en-US" dirty="0" smtClean="0"/>
              <a:t>1972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2338388"/>
            <a:ext cx="8816453" cy="4635618"/>
          </a:xfrm>
        </p:spPr>
        <p:txBody>
          <a:bodyPr>
            <a:normAutofit/>
          </a:bodyPr>
          <a:lstStyle/>
          <a:p>
            <a:r>
              <a:rPr lang="en-US" dirty="0" smtClean="0"/>
              <a:t>As the 1972 election approached, Nixon was in a good position to win reelection (would end up winning 49 out of 50 states)</a:t>
            </a:r>
          </a:p>
          <a:p>
            <a:r>
              <a:rPr lang="en-US" dirty="0" smtClean="0"/>
              <a:t>Nixon’s campaign began fundraising and looking for ways to bolster their candidate</a:t>
            </a:r>
          </a:p>
          <a:p>
            <a:r>
              <a:rPr lang="en-US" dirty="0" smtClean="0"/>
              <a:t>Unfortunately, they will eventually end up getting caught for engaging in activities that others probably did, but got away with in the past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08" y="157162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4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809"/>
          </a:xfrm>
        </p:spPr>
        <p:txBody>
          <a:bodyPr/>
          <a:lstStyle/>
          <a:p>
            <a:r>
              <a:rPr lang="en-US" dirty="0" smtClean="0"/>
              <a:t>CREEP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810"/>
            <a:ext cx="8229600" cy="526635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c</a:t>
            </a:r>
            <a:r>
              <a:rPr lang="en-US" i="1" dirty="0" smtClean="0"/>
              <a:t>ommittee</a:t>
            </a:r>
            <a:r>
              <a:rPr lang="en-US" dirty="0" smtClean="0"/>
              <a:t> to </a:t>
            </a:r>
            <a:r>
              <a:rPr lang="en-US" b="1" i="1" dirty="0" smtClean="0"/>
              <a:t>ree</a:t>
            </a:r>
            <a:r>
              <a:rPr lang="en-US" i="1" dirty="0" smtClean="0"/>
              <a:t>lect</a:t>
            </a:r>
            <a:r>
              <a:rPr lang="en-US" dirty="0" smtClean="0"/>
              <a:t> the </a:t>
            </a:r>
            <a:r>
              <a:rPr lang="en-US" b="1" i="1" dirty="0" smtClean="0"/>
              <a:t>P</a:t>
            </a:r>
            <a:r>
              <a:rPr lang="en-US" i="1" dirty="0" smtClean="0"/>
              <a:t>resident (CRP)</a:t>
            </a:r>
          </a:p>
          <a:p>
            <a:r>
              <a:rPr lang="en-US" dirty="0" smtClean="0"/>
              <a:t>The President’s suspicious and secretive nature caused Nixon’s fiercely loyal aides to operate as if the White House was constantly under attack, surrounded by political enemies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88" y="3954780"/>
            <a:ext cx="4326340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“Tricky Dick”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914400"/>
            <a:ext cx="8563970" cy="52117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Nixon earned this nickname for his tactics and the scandalous series of events that would eventually end his presidency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the process of trying to get Nixon reelected </a:t>
            </a:r>
            <a:r>
              <a:rPr lang="en-US" dirty="0" smtClean="0">
                <a:solidFill>
                  <a:prstClr val="black"/>
                </a:solidFill>
              </a:rPr>
              <a:t>the CRP </a:t>
            </a:r>
            <a:r>
              <a:rPr lang="en-US" b="1" dirty="0">
                <a:solidFill>
                  <a:prstClr val="black"/>
                </a:solidFill>
              </a:rPr>
              <a:t>used spying against the democratic party and other “dirty tricks” to try to make his challenger look bad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608" y="415290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04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80"/>
            <a:ext cx="8229600" cy="822642"/>
          </a:xfrm>
        </p:spPr>
        <p:txBody>
          <a:bodyPr/>
          <a:lstStyle/>
          <a:p>
            <a:r>
              <a:rPr lang="en-US" dirty="0" smtClean="0"/>
              <a:t>The Watergate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146412"/>
            <a:ext cx="8765616" cy="4979751"/>
          </a:xfrm>
        </p:spPr>
        <p:txBody>
          <a:bodyPr/>
          <a:lstStyle/>
          <a:p>
            <a:r>
              <a:rPr lang="en-US" dirty="0" smtClean="0"/>
              <a:t>During the Presidential campaign Nixon’s </a:t>
            </a:r>
            <a:r>
              <a:rPr lang="en-US" b="1" dirty="0" smtClean="0"/>
              <a:t>“plumbers” were arrested for breaking in to the Watergate office building </a:t>
            </a:r>
            <a:r>
              <a:rPr lang="en-US" dirty="0" smtClean="0"/>
              <a:t> (to install illegal wire taps on the phones) which was the headquarters of the Democratic National Committee (June ‘72)</a:t>
            </a:r>
          </a:p>
          <a:p>
            <a:r>
              <a:rPr lang="en-US" dirty="0" smtClean="0"/>
              <a:t>Goal was to dig up any dirt on Nixon’s opponents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16" y="4448290"/>
            <a:ext cx="3733800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7" y="4755281"/>
            <a:ext cx="4999321" cy="16241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9" y="274638"/>
            <a:ext cx="3125337" cy="164969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Coverup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4018"/>
            <a:ext cx="9144000" cy="4599294"/>
          </a:xfrm>
        </p:spPr>
        <p:txBody>
          <a:bodyPr>
            <a:normAutofit/>
          </a:bodyPr>
          <a:lstStyle/>
          <a:p>
            <a:r>
              <a:rPr lang="en-US" dirty="0" smtClean="0"/>
              <a:t>What initially looked to be a simple break-in the FBI soon traced back to the Committee to Reelect the President (CRP)</a:t>
            </a:r>
          </a:p>
          <a:p>
            <a:r>
              <a:rPr lang="en-US" dirty="0" smtClean="0"/>
              <a:t>Nixon contacted the CIA and tried to get them to persuade the FBI to stop its investigation on the grounds that the matter involved “national security”</a:t>
            </a:r>
          </a:p>
          <a:p>
            <a:r>
              <a:rPr lang="en-US" dirty="0" smtClean="0"/>
              <a:t>This action would come back to haunt the President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622" y="274638"/>
            <a:ext cx="3381445" cy="22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83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478"/>
            <a:ext cx="8229600" cy="955344"/>
          </a:xfrm>
        </p:spPr>
        <p:txBody>
          <a:bodyPr/>
          <a:lstStyle/>
          <a:p>
            <a:r>
              <a:rPr lang="en-US" dirty="0" smtClean="0"/>
              <a:t>Nixon’s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3138984"/>
            <a:ext cx="8482084" cy="4053385"/>
          </a:xfrm>
        </p:spPr>
        <p:txBody>
          <a:bodyPr/>
          <a:lstStyle/>
          <a:p>
            <a:r>
              <a:rPr lang="en-US" dirty="0" smtClean="0"/>
              <a:t>While Nixon, himself, was not involved in planning the break-in, he now had become part of the illegal </a:t>
            </a:r>
            <a:r>
              <a:rPr lang="en-US" i="1" dirty="0" err="1" smtClean="0"/>
              <a:t>coverup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doing so, he set the stage for impeachment on charges of obstruction of justice, abuse of power, and eventually refusal to obey a congressional order (to turn over tapes)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319" y="818866"/>
            <a:ext cx="3291954" cy="21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1166"/>
          </a:xfrm>
        </p:spPr>
        <p:txBody>
          <a:bodyPr>
            <a:normAutofit/>
          </a:bodyPr>
          <a:lstStyle/>
          <a:p>
            <a:r>
              <a:rPr lang="en-US" dirty="0" smtClean="0"/>
              <a:t>The trail leads to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1946"/>
            <a:ext cx="8686800" cy="4884217"/>
          </a:xfrm>
        </p:spPr>
        <p:txBody>
          <a:bodyPr/>
          <a:lstStyle/>
          <a:p>
            <a:r>
              <a:rPr lang="en-US" b="1" dirty="0" smtClean="0"/>
              <a:t>Nixon claimed it was all a conspiracy against him </a:t>
            </a:r>
            <a:r>
              <a:rPr lang="en-US" dirty="0" smtClean="0"/>
              <a:t>and that it was nothing more than a “third rate burglary” that he had nothing to do with it.</a:t>
            </a:r>
          </a:p>
          <a:p>
            <a:r>
              <a:rPr lang="en-US" dirty="0" smtClean="0"/>
              <a:t>However, this will be revealed to be untrue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99" y="3770194"/>
            <a:ext cx="4889168" cy="28700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“All the President’s Men”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8686800" cy="4708525"/>
          </a:xfrm>
        </p:spPr>
        <p:txBody>
          <a:bodyPr/>
          <a:lstStyle/>
          <a:p>
            <a:r>
              <a:rPr lang="en-US" b="1" dirty="0" smtClean="0"/>
              <a:t>Nixon’s inner circle</a:t>
            </a:r>
            <a:r>
              <a:rPr lang="en-US" dirty="0" smtClean="0"/>
              <a:t> all </a:t>
            </a:r>
            <a:r>
              <a:rPr lang="en-US" i="1" dirty="0" smtClean="0"/>
              <a:t>started talking </a:t>
            </a:r>
            <a:r>
              <a:rPr lang="en-US" dirty="0" smtClean="0"/>
              <a:t>when faced with hard jail time (up to 40 years)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022" y="2871147"/>
            <a:ext cx="2341956" cy="2970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</a:t>
            </a:r>
            <a:r>
              <a:rPr lang="en-US" b="1" dirty="0" smtClean="0"/>
              <a:t>drugs used to be just in the cities </a:t>
            </a:r>
            <a:r>
              <a:rPr lang="en-US" dirty="0" smtClean="0"/>
              <a:t>among street criminals, but </a:t>
            </a:r>
            <a:r>
              <a:rPr lang="en-US" b="1" dirty="0" smtClean="0"/>
              <a:t>by the 60’s drugs were being used by middle-class youth </a:t>
            </a:r>
            <a:r>
              <a:rPr lang="en-US" dirty="0" smtClean="0"/>
              <a:t>who came from “good” families and were college educated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68" y="4211392"/>
            <a:ext cx="3651071" cy="23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37" y="95534"/>
            <a:ext cx="8229600" cy="805218"/>
          </a:xfrm>
        </p:spPr>
        <p:txBody>
          <a:bodyPr>
            <a:normAutofit/>
          </a:bodyPr>
          <a:lstStyle/>
          <a:p>
            <a:r>
              <a:rPr lang="en-US" dirty="0" smtClean="0"/>
              <a:t>The Watergate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9160"/>
            <a:ext cx="8993875" cy="5037003"/>
          </a:xfrm>
        </p:spPr>
        <p:txBody>
          <a:bodyPr/>
          <a:lstStyle/>
          <a:p>
            <a:r>
              <a:rPr lang="en-US" dirty="0" smtClean="0"/>
              <a:t>The Senate appointed a special committee to hold televised hearings to investigate what happened </a:t>
            </a:r>
          </a:p>
          <a:p>
            <a:r>
              <a:rPr lang="en-US" b="1" dirty="0" smtClean="0"/>
              <a:t>Millions of Americans </a:t>
            </a:r>
            <a:r>
              <a:rPr lang="en-US" dirty="0" smtClean="0"/>
              <a:t>watched, fascinated, as the story unfolded like a mystery thriller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21" y="3452884"/>
            <a:ext cx="5061031" cy="311851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125"/>
            <a:ext cx="8229600" cy="1318935"/>
          </a:xfrm>
        </p:spPr>
        <p:txBody>
          <a:bodyPr/>
          <a:lstStyle/>
          <a:p>
            <a:r>
              <a:rPr lang="en-US" dirty="0" smtClean="0"/>
              <a:t>What was revealed?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288"/>
            <a:ext cx="9144000" cy="5129876"/>
          </a:xfrm>
        </p:spPr>
        <p:txBody>
          <a:bodyPr/>
          <a:lstStyle/>
          <a:p>
            <a:r>
              <a:rPr lang="en-US" dirty="0" smtClean="0"/>
              <a:t>Nixon instructed the </a:t>
            </a:r>
            <a:r>
              <a:rPr lang="en-US" b="1" dirty="0" smtClean="0"/>
              <a:t>FBI not to investigate </a:t>
            </a:r>
            <a:r>
              <a:rPr lang="en-US" dirty="0" smtClean="0"/>
              <a:t>Watergate</a:t>
            </a:r>
          </a:p>
          <a:p>
            <a:r>
              <a:rPr lang="en-US" dirty="0" smtClean="0"/>
              <a:t>Nixon </a:t>
            </a:r>
            <a:r>
              <a:rPr lang="en-US" b="1" dirty="0" smtClean="0"/>
              <a:t>bribed</a:t>
            </a:r>
            <a:r>
              <a:rPr lang="en-US" dirty="0" smtClean="0"/>
              <a:t> the Watergate burglars in return for their silence (“hush money”)</a:t>
            </a:r>
          </a:p>
          <a:p>
            <a:r>
              <a:rPr lang="en-US" dirty="0" smtClean="0"/>
              <a:t>And the biggest bombshell…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25" y="3916907"/>
            <a:ext cx="4475679" cy="294109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609833" cy="1840765"/>
          </a:xfrm>
        </p:spPr>
        <p:txBody>
          <a:bodyPr>
            <a:normAutofit/>
          </a:bodyPr>
          <a:lstStyle/>
          <a:p>
            <a:r>
              <a:rPr lang="en-US" dirty="0" smtClean="0"/>
              <a:t>Secret Tape Recordings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511188"/>
            <a:ext cx="8966579" cy="4346812"/>
          </a:xfrm>
        </p:spPr>
        <p:txBody>
          <a:bodyPr>
            <a:normAutofit/>
          </a:bodyPr>
          <a:lstStyle/>
          <a:p>
            <a:r>
              <a:rPr lang="en-US" dirty="0" smtClean="0"/>
              <a:t>The most dramatic moment came when one aide revealed the existence of a secret taping system in the President’s office that recorded all meetings and telephone conversations.</a:t>
            </a:r>
          </a:p>
          <a:p>
            <a:r>
              <a:rPr lang="en-US" dirty="0" smtClean="0"/>
              <a:t>The system was set up to provide a historical record of Nixon’s presidency.</a:t>
            </a:r>
          </a:p>
          <a:p>
            <a:r>
              <a:rPr lang="en-US" dirty="0" smtClean="0"/>
              <a:t>Now those audiotapes could show whether or not Nixon had actually been involved in the </a:t>
            </a:r>
            <a:r>
              <a:rPr lang="en-US" dirty="0" err="1" smtClean="0"/>
              <a:t>coverup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05" y="150125"/>
            <a:ext cx="3753135" cy="22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6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1396"/>
          </a:xfrm>
        </p:spPr>
        <p:txBody>
          <a:bodyPr/>
          <a:lstStyle/>
          <a:p>
            <a:r>
              <a:rPr lang="en-US" dirty="0" smtClean="0"/>
              <a:t>The “White House Tapes”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27362"/>
            <a:ext cx="9144001" cy="5098801"/>
          </a:xfrm>
        </p:spPr>
        <p:txBody>
          <a:bodyPr/>
          <a:lstStyle/>
          <a:p>
            <a:r>
              <a:rPr lang="en-US" b="1" dirty="0" smtClean="0"/>
              <a:t>Secret tape recordings</a:t>
            </a:r>
            <a:r>
              <a:rPr lang="en-US" dirty="0" smtClean="0"/>
              <a:t> Nixon made of White House conversations would </a:t>
            </a:r>
            <a:r>
              <a:rPr lang="en-US" b="1" dirty="0" smtClean="0"/>
              <a:t>now be used against him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refused </a:t>
            </a:r>
            <a:r>
              <a:rPr lang="en-US" b="1" dirty="0"/>
              <a:t>to turn them over </a:t>
            </a:r>
            <a:r>
              <a:rPr lang="en-US" dirty="0" smtClean="0"/>
              <a:t>and when he was finally forced to there was 18 ½ minutes of suspicious gaps on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388" y="3234519"/>
            <a:ext cx="3034808" cy="362348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>
            <a:normAutofit/>
          </a:bodyPr>
          <a:lstStyle/>
          <a:p>
            <a:r>
              <a:rPr lang="en-US" dirty="0" smtClean="0"/>
              <a:t>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832514"/>
            <a:ext cx="8536675" cy="5293650"/>
          </a:xfrm>
        </p:spPr>
        <p:txBody>
          <a:bodyPr/>
          <a:lstStyle/>
          <a:p>
            <a:r>
              <a:rPr lang="en-US" dirty="0" smtClean="0"/>
              <a:t>At this point Congress began the process that could lead to </a:t>
            </a:r>
            <a:r>
              <a:rPr lang="en-US" b="1" dirty="0" smtClean="0"/>
              <a:t>Impeachment</a:t>
            </a:r>
            <a:r>
              <a:rPr lang="en-US" dirty="0" smtClean="0"/>
              <a:t> (bringing charges of misconduct against a government official) </a:t>
            </a:r>
          </a:p>
          <a:p>
            <a:r>
              <a:rPr lang="en-US" dirty="0" smtClean="0"/>
              <a:t>Impeachment would involve </a:t>
            </a:r>
            <a:r>
              <a:rPr lang="en-US" i="1" dirty="0" smtClean="0"/>
              <a:t>being put on trial </a:t>
            </a:r>
            <a:r>
              <a:rPr lang="en-US" dirty="0"/>
              <a:t>(on charges of obstruction of justice and abuse of Presidential </a:t>
            </a:r>
            <a:r>
              <a:rPr lang="en-US" dirty="0" smtClean="0"/>
              <a:t>powers) and </a:t>
            </a:r>
            <a:r>
              <a:rPr lang="en-US" i="1" dirty="0" smtClean="0"/>
              <a:t>could lead to removal from office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72" y="4163337"/>
            <a:ext cx="3400023" cy="2481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9" y="4508966"/>
            <a:ext cx="2755543" cy="205925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696"/>
          </a:xfrm>
        </p:spPr>
        <p:txBody>
          <a:bodyPr>
            <a:normAutofit/>
          </a:bodyPr>
          <a:lstStyle/>
          <a:p>
            <a:r>
              <a:rPr lang="en-US" dirty="0" smtClean="0"/>
              <a:t>The Impeachment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696"/>
            <a:ext cx="8229600" cy="5184467"/>
          </a:xfrm>
        </p:spPr>
        <p:txBody>
          <a:bodyPr/>
          <a:lstStyle/>
          <a:p>
            <a:r>
              <a:rPr lang="en-US" dirty="0" smtClean="0"/>
              <a:t>To remove Nixon from office, a majority of the House of Representatives would have to vote for impeachment, and the Senate would then have to hold a trial. </a:t>
            </a:r>
          </a:p>
          <a:p>
            <a:r>
              <a:rPr lang="en-US" dirty="0" smtClean="0"/>
              <a:t>The outcome seemed obvious.</a:t>
            </a:r>
          </a:p>
          <a:p>
            <a:r>
              <a:rPr lang="en-US" dirty="0" smtClean="0"/>
              <a:t>Before that could happen, Nixon resigns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96" y="4191915"/>
            <a:ext cx="3329291" cy="26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0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9182"/>
            <a:ext cx="9144000" cy="1160060"/>
          </a:xfrm>
        </p:spPr>
        <p:txBody>
          <a:bodyPr>
            <a:normAutofit/>
          </a:bodyPr>
          <a:lstStyle/>
          <a:p>
            <a:r>
              <a:rPr lang="en-US" dirty="0" smtClean="0"/>
              <a:t>Nixon Resigns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0752"/>
            <a:ext cx="8939284" cy="5225413"/>
          </a:xfrm>
        </p:spPr>
        <p:txBody>
          <a:bodyPr>
            <a:normAutofit/>
          </a:bodyPr>
          <a:lstStyle/>
          <a:p>
            <a:r>
              <a:rPr lang="en-US" dirty="0" smtClean="0"/>
              <a:t>Nixon released the last tapes that showed his guilt in the Watergate burglary and on August 9</a:t>
            </a:r>
            <a:r>
              <a:rPr lang="en-US" baseline="30000" dirty="0" smtClean="0"/>
              <a:t>th</a:t>
            </a:r>
            <a:r>
              <a:rPr lang="en-US" dirty="0" smtClean="0"/>
              <a:t>, 1974 he </a:t>
            </a:r>
            <a:r>
              <a:rPr lang="en-US" b="1" dirty="0" smtClean="0"/>
              <a:t>became the </a:t>
            </a:r>
            <a:r>
              <a:rPr lang="en-US" b="1" i="1" dirty="0" smtClean="0"/>
              <a:t>1</a:t>
            </a:r>
            <a:r>
              <a:rPr lang="en-US" b="1" i="1" baseline="30000" dirty="0" smtClean="0"/>
              <a:t>st</a:t>
            </a:r>
            <a:r>
              <a:rPr lang="en-US" b="1" i="1" dirty="0" smtClean="0"/>
              <a:t> and only</a:t>
            </a:r>
            <a:r>
              <a:rPr lang="en-US" b="1" dirty="0" smtClean="0"/>
              <a:t> President to resign from office</a:t>
            </a:r>
          </a:p>
          <a:p>
            <a:r>
              <a:rPr lang="en-US" dirty="0" smtClean="0"/>
              <a:t>However, he contends right up until the end that </a:t>
            </a:r>
            <a:r>
              <a:rPr lang="en-US" b="1" dirty="0" smtClean="0"/>
              <a:t>“I am not a crook”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73" y="3753134"/>
            <a:ext cx="2566775" cy="310486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079"/>
          </a:xfrm>
        </p:spPr>
        <p:txBody>
          <a:bodyPr/>
          <a:lstStyle/>
          <a:p>
            <a:r>
              <a:rPr lang="en-US" dirty="0" smtClean="0"/>
              <a:t>Country Needs to “Heal”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080"/>
            <a:ext cx="8686800" cy="5199084"/>
          </a:xfrm>
        </p:spPr>
        <p:txBody>
          <a:bodyPr>
            <a:normAutofit/>
          </a:bodyPr>
          <a:lstStyle/>
          <a:p>
            <a:r>
              <a:rPr lang="en-US" b="1" dirty="0" smtClean="0"/>
              <a:t>President Ford </a:t>
            </a:r>
            <a:r>
              <a:rPr lang="en-US" dirty="0" smtClean="0"/>
              <a:t>(the only President to never be elected) uses his newly gained powers of the Presidency to issue an </a:t>
            </a:r>
            <a:r>
              <a:rPr lang="en-US" b="1" dirty="0" smtClean="0"/>
              <a:t>executive pardon “for the good of the country”</a:t>
            </a:r>
          </a:p>
          <a:p>
            <a:r>
              <a:rPr lang="en-US" dirty="0" smtClean="0"/>
              <a:t>Very controversial – </a:t>
            </a:r>
            <a:r>
              <a:rPr lang="en-US" dirty="0" smtClean="0"/>
              <a:t>this decision may </a:t>
            </a:r>
            <a:r>
              <a:rPr lang="en-US" dirty="0" smtClean="0"/>
              <a:t>have cost Ford the </a:t>
            </a:r>
            <a:r>
              <a:rPr lang="en-US" dirty="0" smtClean="0"/>
              <a:t>1976 </a:t>
            </a:r>
            <a:r>
              <a:rPr lang="en-US" dirty="0" smtClean="0"/>
              <a:t>election</a:t>
            </a:r>
          </a:p>
          <a:p>
            <a:r>
              <a:rPr lang="en-US" dirty="0" smtClean="0"/>
              <a:t>Nixon never does any jail time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975" y="3944202"/>
            <a:ext cx="3414025" cy="2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7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Broken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723331"/>
            <a:ext cx="8734567" cy="5402832"/>
          </a:xfrm>
        </p:spPr>
        <p:txBody>
          <a:bodyPr>
            <a:normAutofit/>
          </a:bodyPr>
          <a:lstStyle/>
          <a:p>
            <a:r>
              <a:rPr lang="en-US" dirty="0" smtClean="0"/>
              <a:t>The war in Vietnam followed by the </a:t>
            </a:r>
            <a:r>
              <a:rPr lang="en-US" dirty="0" smtClean="0"/>
              <a:t>Pentagon Papers and finally the Watergate scandal, </a:t>
            </a:r>
            <a:r>
              <a:rPr lang="en-US" dirty="0" smtClean="0"/>
              <a:t>leave Americans with a major distrust of their government. </a:t>
            </a:r>
          </a:p>
          <a:p>
            <a:r>
              <a:rPr lang="en-US" dirty="0" smtClean="0"/>
              <a:t>Americans vote for a quiet, humble, former peanut-farmer (the opposite persona of Nixon) by the name of Jimmy Carter                                   in 1976.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01" y="3739487"/>
            <a:ext cx="2690696" cy="30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5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5900"/>
          </a:xfrm>
        </p:spPr>
        <p:txBody>
          <a:bodyPr/>
          <a:lstStyle/>
          <a:p>
            <a:r>
              <a:rPr lang="en-US" dirty="0" smtClean="0"/>
              <a:t>Jimmy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055900"/>
            <a:ext cx="8898341" cy="5070263"/>
          </a:xfrm>
        </p:spPr>
        <p:txBody>
          <a:bodyPr/>
          <a:lstStyle/>
          <a:p>
            <a:r>
              <a:rPr lang="en-US" dirty="0" smtClean="0"/>
              <a:t>A major reason he won the Presidency in 1976 was because of the public’s distrust of the Washington establishment after Watergate</a:t>
            </a:r>
          </a:p>
          <a:p>
            <a:r>
              <a:rPr lang="en-US" dirty="0" smtClean="0"/>
              <a:t>He </a:t>
            </a:r>
            <a:r>
              <a:rPr lang="en-US" b="1" dirty="0" smtClean="0"/>
              <a:t>seemed like a down-to-earth, soft spoken and humble man (he even taught Sunday school!)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45" y="4095482"/>
            <a:ext cx="4507604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Rejection of the “American Dream”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Many youth in the 60’s saw the happy marriage, successful career, and a house with a white picket fence as </a:t>
            </a:r>
            <a:r>
              <a:rPr lang="en-US" b="1" dirty="0" smtClean="0"/>
              <a:t>phony, empty, and meaningless – rejected their parents’ values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71" y="3863181"/>
            <a:ext cx="4084889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6412"/>
          </a:xfrm>
        </p:spPr>
        <p:txBody>
          <a:bodyPr/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968992"/>
            <a:ext cx="8482084" cy="5157172"/>
          </a:xfrm>
        </p:spPr>
        <p:txBody>
          <a:bodyPr/>
          <a:lstStyle/>
          <a:p>
            <a:r>
              <a:rPr lang="en-US" dirty="0"/>
              <a:t>In won’t be until the 1980’s that Americans start to feel good about the country again, with the election of a former actor named Ronald Reagan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8" y="2813647"/>
            <a:ext cx="4530945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222"/>
          </a:xfrm>
        </p:spPr>
        <p:txBody>
          <a:bodyPr/>
          <a:lstStyle/>
          <a:p>
            <a:r>
              <a:rPr lang="en-US" dirty="0" smtClean="0"/>
              <a:t>Eastern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165860"/>
            <a:ext cx="8495731" cy="4960303"/>
          </a:xfrm>
        </p:spPr>
        <p:txBody>
          <a:bodyPr/>
          <a:lstStyle/>
          <a:p>
            <a:r>
              <a:rPr lang="en-US" dirty="0" smtClean="0"/>
              <a:t>Some of the younger generation turned to gurus (spiritual leaders) who rejected materialistic beliefs and </a:t>
            </a:r>
            <a:r>
              <a:rPr lang="en-US" b="1" dirty="0" smtClean="0"/>
              <a:t>focused on peace and love rather than possessions</a:t>
            </a:r>
          </a:p>
          <a:p>
            <a:r>
              <a:rPr lang="en-US" dirty="0" smtClean="0"/>
              <a:t>Many rejected their traditional Christian upbringings and </a:t>
            </a:r>
            <a:r>
              <a:rPr lang="en-US" b="1" dirty="0" smtClean="0"/>
              <a:t>embraced Eastern religions like Buddhism 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4642834"/>
            <a:ext cx="3648388" cy="221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582"/>
          </a:xfrm>
        </p:spPr>
        <p:txBody>
          <a:bodyPr/>
          <a:lstStyle/>
          <a:p>
            <a:r>
              <a:rPr lang="en-US" dirty="0" smtClean="0"/>
              <a:t>lysergic acid diethylamide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023582"/>
            <a:ext cx="8802806" cy="4624599"/>
          </a:xfrm>
        </p:spPr>
        <p:txBody>
          <a:bodyPr/>
          <a:lstStyle/>
          <a:p>
            <a:r>
              <a:rPr lang="en-US" b="1" dirty="0" smtClean="0"/>
              <a:t>LSD or acid </a:t>
            </a:r>
            <a:r>
              <a:rPr lang="en-US" dirty="0" smtClean="0"/>
              <a:t>is a hallucinogenic drug some used to </a:t>
            </a:r>
            <a:r>
              <a:rPr lang="en-US" b="1" dirty="0" smtClean="0"/>
              <a:t>“expand” their minds </a:t>
            </a:r>
            <a:r>
              <a:rPr lang="en-US" dirty="0" smtClean="0"/>
              <a:t>by creating a </a:t>
            </a:r>
            <a:r>
              <a:rPr lang="en-US" b="1" dirty="0" smtClean="0"/>
              <a:t>“psychedelic” experience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2837569"/>
            <a:ext cx="6470073" cy="394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“Turn on, tune in, and drop out”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846162"/>
            <a:ext cx="8557145" cy="528000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Timothy Leary</a:t>
            </a:r>
            <a:r>
              <a:rPr lang="en-US" sz="2800" dirty="0" smtClean="0"/>
              <a:t>, a Harvard Psychology professor, promoted LSD acid trips by taking drugs (turn on) to see what was really important in life (tune in) and therefore you could </a:t>
            </a:r>
            <a:r>
              <a:rPr lang="en-US" sz="2800" b="1" dirty="0" smtClean="0"/>
              <a:t>“drop out” of the meaningless mainstream existence </a:t>
            </a:r>
          </a:p>
          <a:p>
            <a:r>
              <a:rPr lang="en-US" sz="2800" dirty="0" smtClean="0"/>
              <a:t>This </a:t>
            </a:r>
            <a:r>
              <a:rPr lang="en-US" sz="2800" b="1" dirty="0" smtClean="0"/>
              <a:t>became the slogan of a generation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59" y="3792395"/>
            <a:ext cx="4183274" cy="306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8322" cy="1143000"/>
          </a:xfrm>
        </p:spPr>
        <p:txBody>
          <a:bodyPr/>
          <a:lstStyle/>
          <a:p>
            <a:r>
              <a:rPr lang="en-US" dirty="0" smtClean="0"/>
              <a:t>Timothy Leary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3111690"/>
            <a:ext cx="8441140" cy="4558352"/>
          </a:xfrm>
        </p:spPr>
        <p:txBody>
          <a:bodyPr/>
          <a:lstStyle/>
          <a:p>
            <a:r>
              <a:rPr lang="en-US" dirty="0" smtClean="0"/>
              <a:t>Timothy Leary believed that the drug had potential therapeutic benefit</a:t>
            </a:r>
          </a:p>
          <a:p>
            <a:r>
              <a:rPr lang="en-US" dirty="0" smtClean="0"/>
              <a:t>Harvard disagreed and fired him, claiming his research was not scientific and that he was just promoting recreational drug use to his students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President Nixon </a:t>
            </a:r>
            <a:r>
              <a:rPr lang="en-US" dirty="0">
                <a:solidFill>
                  <a:prstClr val="black"/>
                </a:solidFill>
              </a:rPr>
              <a:t>called him the “most dangerous man in America”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96" y="504957"/>
            <a:ext cx="3816427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8464</TotalTime>
  <Words>2255</Words>
  <Application>Microsoft Office PowerPoint</Application>
  <PresentationFormat>On-screen Show (4:3)</PresentationFormat>
  <Paragraphs>151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Woodstock, The Moon, &amp; Watergate</vt:lpstr>
      <vt:lpstr>Not a Warm Welcome Home</vt:lpstr>
      <vt:lpstr>“Damaged goods”</vt:lpstr>
      <vt:lpstr>Drug Use in America</vt:lpstr>
      <vt:lpstr>Rejection of the “American Dream”</vt:lpstr>
      <vt:lpstr>Eastern Religions</vt:lpstr>
      <vt:lpstr>lysergic acid diethylamide</vt:lpstr>
      <vt:lpstr>“Turn on, tune in, and drop out”</vt:lpstr>
      <vt:lpstr>Timothy Leary</vt:lpstr>
      <vt:lpstr>The “hippie movement”</vt:lpstr>
      <vt:lpstr>PowerPoint Presentation</vt:lpstr>
      <vt:lpstr>Was everybody a hippie in the 60’s?</vt:lpstr>
      <vt:lpstr>Woodstock Music Festival</vt:lpstr>
      <vt:lpstr>Larger than expected</vt:lpstr>
      <vt:lpstr>Sex, Drugs, and Rock &amp; Roll</vt:lpstr>
      <vt:lpstr>Peace and Chaos?</vt:lpstr>
      <vt:lpstr>PowerPoint Presentation</vt:lpstr>
      <vt:lpstr>Woodstock Nation</vt:lpstr>
      <vt:lpstr>A Fitting end to the Decade</vt:lpstr>
      <vt:lpstr>Man on the Moon</vt:lpstr>
      <vt:lpstr>One Small Step…</vt:lpstr>
      <vt:lpstr>Richard Nixon</vt:lpstr>
      <vt:lpstr>Not your Typical Politician</vt:lpstr>
      <vt:lpstr>Nixon’s Disadvantages</vt:lpstr>
      <vt:lpstr>The “Enemies List”</vt:lpstr>
      <vt:lpstr>The Pentagon Papers</vt:lpstr>
      <vt:lpstr>The Leak</vt:lpstr>
      <vt:lpstr>The Whitehouse “Plumbers”</vt:lpstr>
      <vt:lpstr>All Bad News?</vt:lpstr>
      <vt:lpstr>SALT</vt:lpstr>
      <vt:lpstr>Nixon’s Achievements</vt:lpstr>
      <vt:lpstr>1972 election</vt:lpstr>
      <vt:lpstr>CREEP </vt:lpstr>
      <vt:lpstr>“Tricky Dick”</vt:lpstr>
      <vt:lpstr>The Watergate Scandal</vt:lpstr>
      <vt:lpstr>The Coverup</vt:lpstr>
      <vt:lpstr>Nixon’s involvement</vt:lpstr>
      <vt:lpstr>The trail leads to Nixon</vt:lpstr>
      <vt:lpstr>“All the President’s Men”</vt:lpstr>
      <vt:lpstr>The Watergate Hearings</vt:lpstr>
      <vt:lpstr>What was revealed?</vt:lpstr>
      <vt:lpstr>Secret Tape Recordings</vt:lpstr>
      <vt:lpstr>The “White House Tapes”</vt:lpstr>
      <vt:lpstr>Impeachment</vt:lpstr>
      <vt:lpstr>The Impeachment Process</vt:lpstr>
      <vt:lpstr>Nixon Resigns</vt:lpstr>
      <vt:lpstr>Country Needs to “Heal”</vt:lpstr>
      <vt:lpstr>A Broken Country</vt:lpstr>
      <vt:lpstr>Jimmy Carter</vt:lpstr>
      <vt:lpstr>Ronald Reagan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Woodstock, The Moon, &amp; Watergate</dc:title>
  <dc:creator>Kristine Ljungberg</dc:creator>
  <cp:lastModifiedBy>Erik Ljungberg</cp:lastModifiedBy>
  <cp:revision>72</cp:revision>
  <cp:lastPrinted>2017-05-31T13:56:30Z</cp:lastPrinted>
  <dcterms:created xsi:type="dcterms:W3CDTF">2014-04-12T15:44:41Z</dcterms:created>
  <dcterms:modified xsi:type="dcterms:W3CDTF">2017-06-02T13:06:45Z</dcterms:modified>
</cp:coreProperties>
</file>