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C08B899-041D-2848-966B-338C8B0C8567}" type="datetimeFigureOut">
              <a:rPr lang="en-US" smtClean="0"/>
              <a:pPr/>
              <a:t>1/22/2014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12B9F4F-01BF-5542-91FB-7507B75815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8280"/>
            <a:ext cx="7772400" cy="1757420"/>
          </a:xfrm>
        </p:spPr>
        <p:txBody>
          <a:bodyPr/>
          <a:lstStyle/>
          <a:p>
            <a:r>
              <a:rPr lang="en-US" dirty="0" smtClean="0"/>
              <a:t>Chapter 10 – Section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91664"/>
            <a:ext cx="6400800" cy="1373446"/>
          </a:xfrm>
        </p:spPr>
        <p:txBody>
          <a:bodyPr/>
          <a:lstStyle/>
          <a:p>
            <a:r>
              <a:rPr lang="en-US" dirty="0" smtClean="0"/>
              <a:t>Americans on the European Front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2216150"/>
            <a:ext cx="3352800" cy="242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3907"/>
          </a:xfrm>
        </p:spPr>
        <p:txBody>
          <a:bodyPr/>
          <a:lstStyle/>
          <a:p>
            <a:r>
              <a:rPr lang="en-US" dirty="0" smtClean="0"/>
              <a:t>Harlem Hell Fighters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8546"/>
            <a:ext cx="8229600" cy="507761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The 369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infantry</a:t>
            </a:r>
          </a:p>
          <a:p>
            <a:r>
              <a:rPr lang="en-US" sz="2800" dirty="0" smtClean="0"/>
              <a:t>African American regiment that persuaded their white officers to let them fight with the French troops </a:t>
            </a:r>
          </a:p>
          <a:p>
            <a:r>
              <a:rPr lang="en-US" sz="2800" dirty="0" smtClean="0"/>
              <a:t>Earned France’s highest combat medal for distinguished service (Croix de Guerre)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5073" y="4096477"/>
            <a:ext cx="3200400" cy="254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 Drops 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Vladimir Lenin, the leader of the Russian Revolution, promises to make peace with Germany after the Czar is gone</a:t>
            </a:r>
          </a:p>
          <a:p>
            <a:r>
              <a:rPr lang="en-US" sz="2800" dirty="0" smtClean="0"/>
              <a:t>Allows Germany to focus on fighting French and British (the Western Front) and no longer has to fight on both sides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366" y="4433455"/>
            <a:ext cx="4223147" cy="22400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16853"/>
          </a:xfrm>
        </p:spPr>
        <p:txBody>
          <a:bodyPr/>
          <a:lstStyle/>
          <a:p>
            <a:r>
              <a:rPr lang="en-US" dirty="0" smtClean="0"/>
              <a:t>The Tide Turns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491"/>
            <a:ext cx="8229600" cy="5117869"/>
          </a:xfrm>
        </p:spPr>
        <p:txBody>
          <a:bodyPr/>
          <a:lstStyle/>
          <a:p>
            <a:r>
              <a:rPr lang="en-US" dirty="0" smtClean="0"/>
              <a:t>American Marines lost half their troops, but dug in and prevented the Germans from overtaking Paris</a:t>
            </a:r>
          </a:p>
          <a:p>
            <a:r>
              <a:rPr lang="en-US" dirty="0" smtClean="0"/>
              <a:t>(“We dig no trenches to fall back on. The Marines will hold where they stand.”)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9564" y="3726873"/>
            <a:ext cx="2466109" cy="2992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New Weapons Help Win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9016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Two new weapons helped the Allies win the War</a:t>
            </a:r>
          </a:p>
          <a:p>
            <a:r>
              <a:rPr lang="en-US" sz="2800" i="1" dirty="0" smtClean="0"/>
              <a:t>The Tank </a:t>
            </a:r>
            <a:r>
              <a:rPr lang="en-US" sz="2800" dirty="0" smtClean="0"/>
              <a:t>– could cross trenches and roll through barbed wire</a:t>
            </a:r>
          </a:p>
          <a:p>
            <a:r>
              <a:rPr lang="en-US" sz="2800" i="1" dirty="0" smtClean="0"/>
              <a:t>Airplanes</a:t>
            </a:r>
            <a:r>
              <a:rPr lang="en-US" sz="2800" dirty="0" smtClean="0"/>
              <a:t> – could drop bombs and engage in aerial “dog fights” (between planes)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391596"/>
            <a:ext cx="41148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4391596"/>
            <a:ext cx="3505200" cy="2324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68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Armistice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313"/>
            <a:ext cx="8229600" cy="506285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cease-fire to the war</a:t>
            </a:r>
          </a:p>
          <a:p>
            <a:r>
              <a:rPr lang="en-US" sz="2800" b="1" i="1" dirty="0" smtClean="0"/>
              <a:t>November 11, 1918 </a:t>
            </a:r>
            <a:r>
              <a:rPr lang="en-US" sz="2800" dirty="0" smtClean="0"/>
              <a:t>at eleven o’clock in the morning – “the eleventh hour of the eleventh day of the eleventh month”  </a:t>
            </a:r>
          </a:p>
          <a:p>
            <a:r>
              <a:rPr lang="en-US" sz="2800" dirty="0" smtClean="0"/>
              <a:t>Celebrated in Europe as </a:t>
            </a:r>
            <a:r>
              <a:rPr lang="en-US" sz="2800" i="1" dirty="0" smtClean="0"/>
              <a:t>Armistice Day </a:t>
            </a:r>
            <a:r>
              <a:rPr lang="en-US" sz="2800" dirty="0" smtClean="0"/>
              <a:t>and in America as </a:t>
            </a:r>
            <a:r>
              <a:rPr lang="en-US" sz="2800" b="1" i="1" dirty="0" smtClean="0"/>
              <a:t>Veterans Day </a:t>
            </a:r>
            <a:r>
              <a:rPr lang="en-US" sz="2800" dirty="0" smtClean="0"/>
              <a:t>(official holiday declared by Pres. Wilson in 1919)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609" y="4105570"/>
            <a:ext cx="2011191" cy="2549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Death Toll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50,000 American soldiers </a:t>
            </a:r>
            <a:r>
              <a:rPr lang="en-US" sz="2800" dirty="0" smtClean="0"/>
              <a:t>died in battle in WWI</a:t>
            </a:r>
          </a:p>
          <a:p>
            <a:r>
              <a:rPr lang="en-US" sz="2800" b="1" dirty="0" smtClean="0"/>
              <a:t>Many more died of influenza </a:t>
            </a:r>
            <a:r>
              <a:rPr lang="en-US" sz="2800" dirty="0" smtClean="0"/>
              <a:t>(the flu)</a:t>
            </a:r>
          </a:p>
          <a:p>
            <a:r>
              <a:rPr lang="en-US" sz="2800" dirty="0" smtClean="0"/>
              <a:t>Would have been much higher if not for the volunteer nurses in the Red Cross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7741" y="4036434"/>
            <a:ext cx="4385577" cy="26980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Deaths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Over </a:t>
            </a:r>
            <a:r>
              <a:rPr lang="en-US" b="1" dirty="0" smtClean="0"/>
              <a:t>8 million soldiers </a:t>
            </a:r>
            <a:r>
              <a:rPr lang="en-US" dirty="0" smtClean="0"/>
              <a:t>and sailors were killed during the conflict (1914-1918)</a:t>
            </a:r>
          </a:p>
          <a:p>
            <a:r>
              <a:rPr lang="en-US" dirty="0" smtClean="0"/>
              <a:t>An average of more than </a:t>
            </a:r>
            <a:r>
              <a:rPr lang="en-US" b="1" dirty="0" smtClean="0"/>
              <a:t>5,000/day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989" y="3631100"/>
            <a:ext cx="3636689" cy="2775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European Civilians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During and immediately after the War </a:t>
            </a:r>
            <a:r>
              <a:rPr lang="en-US" sz="2800" b="1" dirty="0" smtClean="0"/>
              <a:t>millions more civilians died</a:t>
            </a:r>
            <a:r>
              <a:rPr lang="en-US" sz="2800" dirty="0" smtClean="0"/>
              <a:t> from starvation, disease, or war-related injuries</a:t>
            </a:r>
          </a:p>
          <a:p>
            <a:r>
              <a:rPr lang="en-US" sz="2800" b="1" dirty="0" smtClean="0"/>
              <a:t>Europe was permanently changed </a:t>
            </a:r>
            <a:r>
              <a:rPr lang="en-US" sz="2800" dirty="0" smtClean="0"/>
              <a:t>as a result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41" y="3898649"/>
            <a:ext cx="4503707" cy="26114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47748"/>
          </a:xfrm>
        </p:spPr>
        <p:txBody>
          <a:bodyPr/>
          <a:lstStyle/>
          <a:p>
            <a:r>
              <a:rPr lang="en-US" dirty="0" smtClean="0"/>
              <a:t>Genocide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2386"/>
            <a:ext cx="8229600" cy="5003777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The organized killing of an entire people</a:t>
            </a:r>
          </a:p>
          <a:p>
            <a:r>
              <a:rPr lang="en-US" sz="2800" dirty="0" smtClean="0"/>
              <a:t>(Most well-known was the Holocaust in WWII)</a:t>
            </a:r>
          </a:p>
          <a:p>
            <a:r>
              <a:rPr lang="en-US" sz="2800" dirty="0" smtClean="0"/>
              <a:t>During WWI Ottoman forces kicked out and killed </a:t>
            </a:r>
            <a:r>
              <a:rPr lang="en-US" sz="2800" b="1" dirty="0" smtClean="0"/>
              <a:t>hundreds of thousands of Armenian civilians </a:t>
            </a:r>
            <a:r>
              <a:rPr lang="en-US" sz="2800" dirty="0" smtClean="0"/>
              <a:t>who they suspected of disloyalty to the government (continued into early 1920’s)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617" y="4271149"/>
            <a:ext cx="3441700" cy="2362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 Enters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April 1917 the US sends supplies, weapons, and only a few token troops (about 14,000) to France.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704" y="3687762"/>
            <a:ext cx="4075485" cy="28102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32980"/>
          </a:xfrm>
        </p:spPr>
        <p:txBody>
          <a:bodyPr/>
          <a:lstStyle/>
          <a:p>
            <a:r>
              <a:rPr lang="en-US" dirty="0" smtClean="0"/>
              <a:t>Selective Service 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4373"/>
            <a:ext cx="8229600" cy="48117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Law that authorized a draft of young men for military service</a:t>
            </a:r>
          </a:p>
          <a:p>
            <a:r>
              <a:rPr lang="en-US" sz="2800" dirty="0" smtClean="0"/>
              <a:t>Our military wasn’t big enough (needed 3 million, but we only had 120,000)</a:t>
            </a:r>
          </a:p>
          <a:p>
            <a:r>
              <a:rPr lang="en-US" sz="2800" dirty="0" smtClean="0"/>
              <a:t>A lottery picked 3 mill. (out of 24 mill. men)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924" y="4282788"/>
            <a:ext cx="2501149" cy="23684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677" y="4250944"/>
            <a:ext cx="3390900" cy="240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Draft Riots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Unlike the Civil War, riots didn’t break out because people felt this would be the “war to end all wars”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469" y="3773745"/>
            <a:ext cx="4530403" cy="25356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Women in the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served as nurses, drivers, and clerks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2620963"/>
            <a:ext cx="2311400" cy="3505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Convoys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of unarmed ships surrounded by a ring of armed ships to prevent against sub attacks (</a:t>
            </a:r>
            <a:r>
              <a:rPr lang="en-US" dirty="0" err="1" smtClean="0"/>
              <a:t>u</a:t>
            </a:r>
            <a:r>
              <a:rPr lang="en-US" dirty="0" smtClean="0"/>
              <a:t>-boats had sunk 430 ships by 1917 – this cut the number in half)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1482" y="4120338"/>
            <a:ext cx="5227252" cy="21830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Torpedo boats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American ships specially equipped to track and destroy submarines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845" y="3428999"/>
            <a:ext cx="5005759" cy="236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American Expeditionary Force (AEF)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Name given to American troops during WW1</a:t>
            </a:r>
          </a:p>
          <a:p>
            <a:r>
              <a:rPr lang="en-US" dirty="0" smtClean="0"/>
              <a:t>Consisted of draftees, volunteers, and National Guardsmen from the U.S.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4561" y="3849074"/>
            <a:ext cx="3957355" cy="2802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African American troops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300,000 troops discriminated against during WW1</a:t>
            </a:r>
          </a:p>
          <a:p>
            <a:r>
              <a:rPr lang="en-US" sz="2800" dirty="0" smtClean="0"/>
              <a:t>Kept apart from white troops</a:t>
            </a:r>
          </a:p>
          <a:p>
            <a:r>
              <a:rPr lang="en-US" sz="2800" dirty="0" smtClean="0"/>
              <a:t>Not allowed in the Marines at all</a:t>
            </a:r>
          </a:p>
          <a:p>
            <a:r>
              <a:rPr lang="en-US" sz="2800" dirty="0" smtClean="0"/>
              <a:t>Only given minor jobs in Army &amp; Navy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0622" y="4381500"/>
            <a:ext cx="3289300" cy="2476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156</TotalTime>
  <Words>563</Words>
  <Application>Microsoft Office PowerPoint</Application>
  <PresentationFormat>On-screen Show (4:3)</PresentationFormat>
  <Paragraphs>56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Apex</vt:lpstr>
      <vt:lpstr>Chapter 10 – Section 3</vt:lpstr>
      <vt:lpstr>U.S Enters the War</vt:lpstr>
      <vt:lpstr>Selective Service Act</vt:lpstr>
      <vt:lpstr>Draft Riots</vt:lpstr>
      <vt:lpstr>Women in the War</vt:lpstr>
      <vt:lpstr>Convoys</vt:lpstr>
      <vt:lpstr>Torpedo boats</vt:lpstr>
      <vt:lpstr>American Expeditionary Force (AEF) </vt:lpstr>
      <vt:lpstr>African American troops</vt:lpstr>
      <vt:lpstr>Harlem Hell Fighters</vt:lpstr>
      <vt:lpstr>Russia Drops Out</vt:lpstr>
      <vt:lpstr>The Tide Turns</vt:lpstr>
      <vt:lpstr>New Weapons Help Win the War</vt:lpstr>
      <vt:lpstr>The Armistice</vt:lpstr>
      <vt:lpstr>Death Toll</vt:lpstr>
      <vt:lpstr>European Deaths</vt:lpstr>
      <vt:lpstr>European Civilians</vt:lpstr>
      <vt:lpstr>Genocide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 – Section 3</dc:title>
  <dc:creator>Kristine Ljungberg</dc:creator>
  <cp:lastModifiedBy>Erik Ljungberg</cp:lastModifiedBy>
  <cp:revision>11</cp:revision>
  <dcterms:created xsi:type="dcterms:W3CDTF">2014-01-05T19:12:28Z</dcterms:created>
  <dcterms:modified xsi:type="dcterms:W3CDTF">2014-01-22T13:02:41Z</dcterms:modified>
</cp:coreProperties>
</file>