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3134A5F-7D2E-C047-910D-8C4A3453B1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53F31D-88BB-9B43-AC7F-BF375F3E5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7092"/>
          </a:xfrm>
        </p:spPr>
        <p:txBody>
          <a:bodyPr/>
          <a:lstStyle/>
          <a:p>
            <a:r>
              <a:rPr lang="en-US" dirty="0" smtClean="0"/>
              <a:t>Chapter 12 – Section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07093"/>
            <a:ext cx="7772400" cy="1511821"/>
          </a:xfrm>
        </p:spPr>
        <p:txBody>
          <a:bodyPr/>
          <a:lstStyle/>
          <a:p>
            <a:r>
              <a:rPr lang="en-US" dirty="0" smtClean="0"/>
              <a:t>The Economy in the Late 1920’s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10" y="1859540"/>
            <a:ext cx="30861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Caused industries such as automobile to slow down</a:t>
            </a:r>
          </a:p>
          <a:p>
            <a:r>
              <a:rPr lang="en-US" dirty="0" smtClean="0"/>
              <a:t>Related industries too – steel, rubber, glass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 of goods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83" y="3477189"/>
            <a:ext cx="2903097" cy="22072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WWI demand for wheat &amp; cotton gave them profits</a:t>
            </a:r>
          </a:p>
          <a:p>
            <a:r>
              <a:rPr lang="en-US" dirty="0" smtClean="0"/>
              <a:t>Used these profits to buy more land &amp; machinery</a:t>
            </a:r>
          </a:p>
          <a:p>
            <a:r>
              <a:rPr lang="en-US" b="1" dirty="0" smtClean="0"/>
              <a:t>After war ended, demand dropped causing farm prices to drop so farmers couldn’t pay off loans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for farmers in 1920’s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434" y="4154141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Still long hours and little pay for most</a:t>
            </a:r>
          </a:p>
          <a:p>
            <a:r>
              <a:rPr lang="en-US" dirty="0" smtClean="0"/>
              <a:t>56 hours/week and 16 cents/hour</a:t>
            </a:r>
          </a:p>
          <a:p>
            <a:r>
              <a:rPr lang="en-US" dirty="0" smtClean="0"/>
              <a:t>Tough conditions in coal mines &amp; textile mills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for factory workers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87" y="3395945"/>
            <a:ext cx="35052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3055"/>
            <a:ext cx="8229600" cy="4774236"/>
          </a:xfrm>
        </p:spPr>
        <p:txBody>
          <a:bodyPr/>
          <a:lstStyle/>
          <a:p>
            <a:r>
              <a:rPr lang="en-US" b="1" dirty="0" smtClean="0"/>
              <a:t>1. Uneven wealth</a:t>
            </a:r>
          </a:p>
          <a:p>
            <a:r>
              <a:rPr lang="en-US" b="1" dirty="0" smtClean="0"/>
              <a:t>2. Rising debt (buying on credit)</a:t>
            </a:r>
          </a:p>
          <a:p>
            <a:r>
              <a:rPr lang="en-US" b="1" dirty="0" smtClean="0"/>
              <a:t>3. Stock speculation</a:t>
            </a:r>
          </a:p>
          <a:p>
            <a:r>
              <a:rPr lang="en-US" b="1" dirty="0" smtClean="0"/>
              <a:t>4. Overproduction</a:t>
            </a:r>
          </a:p>
          <a:p>
            <a:r>
              <a:rPr lang="en-US" b="1" dirty="0" smtClean="0"/>
              <a:t>5. Hardships for farmers and workers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0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*5 Factors leading to major disaster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7381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the role of the writer of a business column in a 1920’s newspaper.  Write an essay to persuade your readers either a) </a:t>
            </a:r>
            <a:r>
              <a:rPr lang="en-US" i="1" dirty="0" smtClean="0"/>
              <a:t>to take advantage of the money-making opportunities in the booming economy</a:t>
            </a:r>
            <a:r>
              <a:rPr lang="en-US" dirty="0" smtClean="0"/>
              <a:t>, </a:t>
            </a:r>
            <a:r>
              <a:rPr lang="en-US" b="1" dirty="0" smtClean="0"/>
              <a:t>or</a:t>
            </a:r>
            <a:r>
              <a:rPr lang="en-US" dirty="0" smtClean="0"/>
              <a:t>    b) </a:t>
            </a:r>
            <a:r>
              <a:rPr lang="en-US" i="1" dirty="0" smtClean="0"/>
              <a:t>to show caution in their investments and avoid speculation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Persuasive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1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Wages had increased</a:t>
            </a:r>
          </a:p>
          <a:p>
            <a:r>
              <a:rPr lang="en-US" b="1" dirty="0" smtClean="0"/>
              <a:t>Low unemployment</a:t>
            </a:r>
          </a:p>
          <a:p>
            <a:r>
              <a:rPr lang="en-US" dirty="0" smtClean="0"/>
              <a:t>Heavy investing in the </a:t>
            </a:r>
            <a:r>
              <a:rPr lang="en-US" b="1" dirty="0" smtClean="0"/>
              <a:t>booming stock market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be optimistic about the economy in the late 1920’s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25" y="3467291"/>
            <a:ext cx="32004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Employers </a:t>
            </a:r>
            <a:r>
              <a:rPr lang="en-US" dirty="0" smtClean="0"/>
              <a:t>raised wages and </a:t>
            </a:r>
            <a:r>
              <a:rPr lang="en-US" b="1" dirty="0" smtClean="0"/>
              <a:t>provided benefits </a:t>
            </a:r>
            <a:r>
              <a:rPr lang="en-US" dirty="0" smtClean="0"/>
              <a:t>like paid vacations, health plans, and even English classes for recent immigrants</a:t>
            </a:r>
          </a:p>
          <a:p>
            <a:r>
              <a:rPr lang="en-US" b="1" dirty="0" smtClean="0"/>
              <a:t>“kept the workers happy” </a:t>
            </a:r>
            <a:r>
              <a:rPr lang="en-US" dirty="0" smtClean="0"/>
              <a:t>so they wouldn’t strike (kept Unions in check)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Capitalism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4" y="4109218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tiny % of rich Americans owned most </a:t>
            </a:r>
            <a:r>
              <a:rPr lang="en-US" dirty="0" smtClean="0"/>
              <a:t>of the nation’s wealth </a:t>
            </a:r>
          </a:p>
          <a:p>
            <a:endParaRPr lang="en-US" dirty="0" smtClean="0"/>
          </a:p>
          <a:p>
            <a:r>
              <a:rPr lang="en-US" b="1" dirty="0" smtClean="0"/>
              <a:t>Most made under $2,500/year </a:t>
            </a:r>
            <a:r>
              <a:rPr lang="en-US" dirty="0" smtClean="0"/>
              <a:t>and </a:t>
            </a:r>
            <a:r>
              <a:rPr lang="en-US" b="1" dirty="0" smtClean="0"/>
              <a:t>had no savings </a:t>
            </a:r>
            <a:r>
              <a:rPr lang="en-US" dirty="0" smtClean="0"/>
              <a:t>(80% had none)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Misleading prosperity &amp; wealth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429000"/>
            <a:ext cx="2540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People bought stuff whether or not they could afford it</a:t>
            </a:r>
          </a:p>
          <a:p>
            <a:r>
              <a:rPr lang="en-US" sz="2400" dirty="0" smtClean="0"/>
              <a:t>Installment plans meant didn’t have to pay cash upfront </a:t>
            </a:r>
            <a:r>
              <a:rPr lang="en-US" sz="2400" dirty="0" err="1" smtClean="0"/>
              <a:t>anmore</a:t>
            </a:r>
            <a:endParaRPr lang="en-US" sz="2400" dirty="0" smtClean="0"/>
          </a:p>
          <a:p>
            <a:r>
              <a:rPr lang="en-US" sz="2400" dirty="0" smtClean="0"/>
              <a:t>Led to an </a:t>
            </a:r>
            <a:r>
              <a:rPr lang="en-US" sz="2400" b="1" dirty="0" smtClean="0"/>
              <a:t>increase in personal debt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on credit = Bad idea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75" y="3311135"/>
            <a:ext cx="24511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practice of making </a:t>
            </a:r>
            <a:r>
              <a:rPr lang="en-US" b="1" dirty="0" smtClean="0"/>
              <a:t>high-risk investments </a:t>
            </a:r>
            <a:r>
              <a:rPr lang="en-US" dirty="0" smtClean="0"/>
              <a:t>in </a:t>
            </a:r>
            <a:r>
              <a:rPr lang="en-US" b="1" dirty="0" smtClean="0"/>
              <a:t>hopes of “getting rich quick”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02" y="3027992"/>
            <a:ext cx="31115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Used to be only the rich</a:t>
            </a:r>
            <a:r>
              <a:rPr lang="en-US" dirty="0" smtClean="0"/>
              <a:t> who played the stock market before WWI</a:t>
            </a:r>
          </a:p>
          <a:p>
            <a:r>
              <a:rPr lang="en-US" b="1" dirty="0" smtClean="0"/>
              <a:t>Now everyday people invested their entire life savings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 of investors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436" y="3467291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Allowed even more people to invest</a:t>
            </a:r>
          </a:p>
          <a:p>
            <a:r>
              <a:rPr lang="en-US" b="1" dirty="0" smtClean="0"/>
              <a:t>Only had to put down a small % to buy a stock and could borrow the rest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“Buying on Margin”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29845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rising wages, </a:t>
            </a:r>
            <a:r>
              <a:rPr lang="en-US" b="1" dirty="0" smtClean="0"/>
              <a:t>people still could not afford to buy them</a:t>
            </a:r>
            <a:r>
              <a:rPr lang="en-US" dirty="0" smtClean="0"/>
              <a:t> as fast as assembly lines churned them 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so many </a:t>
            </a:r>
            <a:r>
              <a:rPr lang="en-US" dirty="0" err="1" smtClean="0"/>
              <a:t>unbought</a:t>
            </a:r>
            <a:r>
              <a:rPr lang="en-US" dirty="0" smtClean="0"/>
              <a:t> consumer goods?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04" y="3124391"/>
            <a:ext cx="2819400" cy="2882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93</TotalTime>
  <Words>403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Chapter 12 – Section 1</vt:lpstr>
      <vt:lpstr>Reasons to be optimistic about the economy in the late 1920’s</vt:lpstr>
      <vt:lpstr>Welfare Capitalism</vt:lpstr>
      <vt:lpstr>Misleading prosperity &amp; wealth</vt:lpstr>
      <vt:lpstr>Buying on credit = Bad idea</vt:lpstr>
      <vt:lpstr>Speculation</vt:lpstr>
      <vt:lpstr>Different kind of investors</vt:lpstr>
      <vt:lpstr>“Buying on Margin”</vt:lpstr>
      <vt:lpstr>Why so many unbought consumer goods?</vt:lpstr>
      <vt:lpstr>Overproduction of goods</vt:lpstr>
      <vt:lpstr>Trouble for farmers in 1920’s</vt:lpstr>
      <vt:lpstr>Life for factory workers</vt:lpstr>
      <vt:lpstr>*5 Factors leading to major disaster</vt:lpstr>
      <vt:lpstr>Persuasive Essay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Kristine Ljungberg</dc:creator>
  <cp:lastModifiedBy>Erik Ljungberg</cp:lastModifiedBy>
  <cp:revision>8</cp:revision>
  <dcterms:created xsi:type="dcterms:W3CDTF">2014-02-15T21:55:53Z</dcterms:created>
  <dcterms:modified xsi:type="dcterms:W3CDTF">2014-02-26T15:12:07Z</dcterms:modified>
</cp:coreProperties>
</file>