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8" r:id="rId23"/>
    <p:sldId id="276" r:id="rId24"/>
    <p:sldId id="277" r:id="rId25"/>
    <p:sldId id="289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0B87178-F278-0C43-9688-DD199F53F145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6153C9-AB95-6549-B7A8-996B12CD3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– Section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Road to Victory in Europe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8229600" cy="1180353"/>
          </a:xfrm>
        </p:spPr>
        <p:txBody>
          <a:bodyPr/>
          <a:lstStyle/>
          <a:p>
            <a:r>
              <a:rPr lang="en-US" dirty="0" smtClean="0"/>
              <a:t>Navajo “Code Talkers”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42353"/>
            <a:ext cx="8229600" cy="4631485"/>
          </a:xfrm>
        </p:spPr>
        <p:txBody>
          <a:bodyPr/>
          <a:lstStyle/>
          <a:p>
            <a:r>
              <a:rPr lang="en-US" b="1" dirty="0" smtClean="0"/>
              <a:t>Native American marines who served as radio operators </a:t>
            </a:r>
            <a:r>
              <a:rPr lang="en-US" dirty="0" smtClean="0"/>
              <a:t>using a code based on their native language that the Japanese couldn’t break when they eavesdropped on marine radio transmissions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471" y="3884706"/>
            <a:ext cx="3777129" cy="26891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412"/>
            <a:ext cx="8229600" cy="1030941"/>
          </a:xfrm>
        </p:spPr>
        <p:txBody>
          <a:bodyPr/>
          <a:lstStyle/>
          <a:p>
            <a:r>
              <a:rPr lang="en-US" dirty="0" smtClean="0"/>
              <a:t>Women in the Armed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42353"/>
            <a:ext cx="8229600" cy="4631485"/>
          </a:xfrm>
        </p:spPr>
        <p:txBody>
          <a:bodyPr/>
          <a:lstStyle/>
          <a:p>
            <a:r>
              <a:rPr lang="en-US" b="1" dirty="0" smtClean="0"/>
              <a:t>Served in all capacities except combat</a:t>
            </a:r>
          </a:p>
          <a:p>
            <a:r>
              <a:rPr lang="en-US" dirty="0" smtClean="0"/>
              <a:t>Air tower operators, mechanics, drivers, photographers – 275,000 women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94" y="3541059"/>
            <a:ext cx="4116224" cy="30327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94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Situation in Europe in 1941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37765"/>
            <a:ext cx="8229600" cy="4736073"/>
          </a:xfrm>
        </p:spPr>
        <p:txBody>
          <a:bodyPr/>
          <a:lstStyle/>
          <a:p>
            <a:r>
              <a:rPr lang="en-US" b="1" dirty="0" smtClean="0"/>
              <a:t>Most of the continent had been overrun by Germany</a:t>
            </a:r>
          </a:p>
          <a:p>
            <a:r>
              <a:rPr lang="en-US" dirty="0" smtClean="0"/>
              <a:t>Many feared they could not be stopped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5" y="3675529"/>
            <a:ext cx="4462737" cy="255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290" y="3675529"/>
            <a:ext cx="3751416" cy="28983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64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Battle of the Atlantic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32000"/>
            <a:ext cx="8229600" cy="4541838"/>
          </a:xfrm>
        </p:spPr>
        <p:txBody>
          <a:bodyPr/>
          <a:lstStyle/>
          <a:p>
            <a:r>
              <a:rPr lang="en-US" dirty="0" smtClean="0"/>
              <a:t>Groups of up to 30 </a:t>
            </a:r>
            <a:r>
              <a:rPr lang="en-US" b="1" dirty="0" smtClean="0"/>
              <a:t>German subs </a:t>
            </a:r>
            <a:r>
              <a:rPr lang="en-US" dirty="0" smtClean="0"/>
              <a:t>(called </a:t>
            </a:r>
            <a:r>
              <a:rPr lang="en-US" dirty="0" err="1" smtClean="0"/>
              <a:t>wolfpacks</a:t>
            </a:r>
            <a:r>
              <a:rPr lang="en-US" b="1" dirty="0" smtClean="0"/>
              <a:t>) tried to isolate Great Britain by using subs to sink American convoys </a:t>
            </a:r>
            <a:r>
              <a:rPr lang="en-US" dirty="0" smtClean="0"/>
              <a:t>and merchant ships carrying needed supplies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35" y="4148138"/>
            <a:ext cx="3959412" cy="27098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81530"/>
            <a:ext cx="8229600" cy="1030942"/>
          </a:xfrm>
        </p:spPr>
        <p:txBody>
          <a:bodyPr/>
          <a:lstStyle/>
          <a:p>
            <a:r>
              <a:rPr lang="en-US" dirty="0" smtClean="0"/>
              <a:t>North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12472"/>
            <a:ext cx="8229600" cy="4661366"/>
          </a:xfrm>
        </p:spPr>
        <p:txBody>
          <a:bodyPr/>
          <a:lstStyle/>
          <a:p>
            <a:r>
              <a:rPr lang="en-US" b="1" dirty="0" smtClean="0"/>
              <a:t>British &amp; U.S. forces together defeated thousands of Italians &amp; Germans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47" y="3242235"/>
            <a:ext cx="3645647" cy="3331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429000"/>
            <a:ext cx="4213413" cy="31448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Casablanca, Morocco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76287"/>
            <a:ext cx="5254752" cy="58521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FDR and Churchill meet again in N. Africa </a:t>
            </a:r>
          </a:p>
          <a:p>
            <a:r>
              <a:rPr lang="en-US" sz="2800" dirty="0" smtClean="0"/>
              <a:t>They </a:t>
            </a:r>
            <a:r>
              <a:rPr lang="en-US" sz="2800" b="1" dirty="0" smtClean="0"/>
              <a:t>agree to continue to concentrate on winning in Europe before trying to win the war in the Pacific against the Japanese</a:t>
            </a:r>
          </a:p>
          <a:p>
            <a:r>
              <a:rPr lang="en-US" sz="2800" b="1" dirty="0" smtClean="0"/>
              <a:t>Also agree they will only accept </a:t>
            </a:r>
            <a:r>
              <a:rPr lang="en-US" sz="2800" b="1" i="1" dirty="0" smtClean="0"/>
              <a:t>unconditional surrender</a:t>
            </a:r>
            <a:r>
              <a:rPr lang="en-US" sz="2800" b="1" dirty="0" smtClean="0"/>
              <a:t> of Germany, Italy and Japan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458" y="2345765"/>
            <a:ext cx="3889248" cy="30702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en-US" dirty="0" smtClean="0"/>
              <a:t>Invasion of Italy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r>
              <a:rPr lang="en-US" dirty="0" smtClean="0"/>
              <a:t>American troops attack through N. Africa</a:t>
            </a:r>
          </a:p>
          <a:p>
            <a:r>
              <a:rPr lang="en-US" b="1" dirty="0" smtClean="0"/>
              <a:t>Mussolini is overthrown, but the German troops fiercely resist</a:t>
            </a:r>
          </a:p>
          <a:p>
            <a:r>
              <a:rPr lang="en-US" dirty="0" smtClean="0"/>
              <a:t>After many months and many casualties, the Americans finally capture Rome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95" y="4419600"/>
            <a:ext cx="30480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en-US" dirty="0" smtClean="0"/>
              <a:t>Broken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r>
              <a:rPr lang="en-US" dirty="0" smtClean="0"/>
              <a:t>After losing the Battle of Britain </a:t>
            </a:r>
            <a:r>
              <a:rPr lang="en-US" b="1" dirty="0" smtClean="0"/>
              <a:t>Hitler breaks his neutrality pact with Stalin</a:t>
            </a:r>
            <a:r>
              <a:rPr lang="en-US" dirty="0" smtClean="0"/>
              <a:t> and attacks the Soviet Union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35" y="3694730"/>
            <a:ext cx="3853855" cy="28791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en-US" dirty="0" smtClean="0"/>
              <a:t>Red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95604"/>
            <a:ext cx="8229600" cy="4578234"/>
          </a:xfrm>
        </p:spPr>
        <p:txBody>
          <a:bodyPr/>
          <a:lstStyle/>
          <a:p>
            <a:r>
              <a:rPr lang="en-US" b="1" dirty="0" smtClean="0"/>
              <a:t>Soviet soldiers (Red Army) were overwhelmed by the Germans </a:t>
            </a:r>
            <a:r>
              <a:rPr lang="en-US" dirty="0" smtClean="0"/>
              <a:t>because they were unprepared, poorly equipped, and had no support from the allies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957" y="3716338"/>
            <a:ext cx="3096187" cy="29892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en-US" dirty="0" smtClean="0"/>
              <a:t>Battle of Stalingrad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r>
              <a:rPr lang="en-US" b="1" dirty="0" smtClean="0"/>
              <a:t>Turning point in the war</a:t>
            </a:r>
          </a:p>
          <a:p>
            <a:r>
              <a:rPr lang="en-US" dirty="0" smtClean="0"/>
              <a:t>During harsh Russian winter the </a:t>
            </a:r>
            <a:r>
              <a:rPr lang="en-US" b="1" dirty="0" smtClean="0"/>
              <a:t>Red Army finally defeats the Germans</a:t>
            </a:r>
            <a:r>
              <a:rPr lang="en-US" dirty="0" smtClean="0"/>
              <a:t> and begins pushing them back out of their territory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25" y="4237038"/>
            <a:ext cx="3636730" cy="2468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07250"/>
          </a:xfrm>
        </p:spPr>
        <p:txBody>
          <a:bodyPr/>
          <a:lstStyle/>
          <a:p>
            <a:r>
              <a:rPr lang="en-US" dirty="0" smtClean="0"/>
              <a:t>The Atlantic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0250"/>
            <a:ext cx="8229600" cy="4907750"/>
          </a:xfrm>
        </p:spPr>
        <p:txBody>
          <a:bodyPr/>
          <a:lstStyle/>
          <a:p>
            <a:r>
              <a:rPr lang="en-US" b="1" dirty="0" smtClean="0"/>
              <a:t>Agreement drawn up by FDR and Winston Churchill </a:t>
            </a:r>
            <a:r>
              <a:rPr lang="en-US" dirty="0" smtClean="0"/>
              <a:t>(the leader of Gr. Britain) </a:t>
            </a:r>
          </a:p>
          <a:p>
            <a:r>
              <a:rPr lang="en-US" dirty="0" smtClean="0"/>
              <a:t>Met secretly to discuss goals for peace</a:t>
            </a:r>
          </a:p>
          <a:p>
            <a:r>
              <a:rPr lang="en-US" dirty="0" smtClean="0"/>
              <a:t>August 1941 (when we knew we’d soon be entering the war)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4258235"/>
            <a:ext cx="3929529" cy="25045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en-US" dirty="0" smtClean="0"/>
              <a:t>The Air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r>
              <a:rPr lang="en-US" dirty="0" smtClean="0"/>
              <a:t>American planes </a:t>
            </a:r>
            <a:r>
              <a:rPr lang="en-US" b="1" dirty="0" smtClean="0"/>
              <a:t>bombed Germany </a:t>
            </a:r>
            <a:r>
              <a:rPr lang="en-US" dirty="0" smtClean="0"/>
              <a:t>by day and British RAF bombed them by night </a:t>
            </a:r>
            <a:r>
              <a:rPr lang="en-US" b="1" dirty="0" smtClean="0"/>
              <a:t>to “soften” the country for the planned land invasion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58" y="3800619"/>
            <a:ext cx="3798787" cy="27954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28256"/>
            <a:ext cx="8229600" cy="1025236"/>
          </a:xfrm>
        </p:spPr>
        <p:txBody>
          <a:bodyPr/>
          <a:lstStyle/>
          <a:p>
            <a:r>
              <a:rPr lang="en-US" dirty="0" smtClean="0"/>
              <a:t>Carpet Bombing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53492"/>
            <a:ext cx="8229600" cy="4620346"/>
          </a:xfrm>
        </p:spPr>
        <p:txBody>
          <a:bodyPr/>
          <a:lstStyle/>
          <a:p>
            <a:r>
              <a:rPr lang="en-US" dirty="0" smtClean="0"/>
              <a:t>Planes dropped a </a:t>
            </a:r>
            <a:r>
              <a:rPr lang="en-US" b="1" dirty="0" smtClean="0"/>
              <a:t>large number of bombs over a large area rather than specific targets</a:t>
            </a:r>
          </a:p>
          <a:p>
            <a:r>
              <a:rPr lang="en-US" b="1" dirty="0" smtClean="0"/>
              <a:t>Led to heavy damage in cities </a:t>
            </a:r>
            <a:r>
              <a:rPr lang="en-US" dirty="0" smtClean="0"/>
              <a:t>and many civilian deaths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13" y="4346575"/>
            <a:ext cx="3849095" cy="2372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99" y="4211638"/>
            <a:ext cx="3732645" cy="25078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Massive buildup of troops </a:t>
            </a:r>
            <a:r>
              <a:rPr lang="en-US" sz="2400" dirty="0" smtClean="0"/>
              <a:t>in southern England as American, British, and Canadian forces were joined by Polish, Dutch, Belgian, and French troops</a:t>
            </a:r>
          </a:p>
          <a:p>
            <a:endParaRPr lang="en-US" sz="2400" dirty="0" smtClean="0"/>
          </a:p>
          <a:p>
            <a:r>
              <a:rPr lang="en-US" sz="2400" b="1" dirty="0" smtClean="0"/>
              <a:t>Germans strengthened their defenses  </a:t>
            </a:r>
            <a:r>
              <a:rPr lang="en-US" sz="2400" dirty="0" smtClean="0"/>
              <a:t>along the French coastline in anticipation of an invasion</a:t>
            </a:r>
          </a:p>
          <a:p>
            <a:endParaRPr lang="en-US" sz="2400" dirty="0" smtClean="0"/>
          </a:p>
          <a:p>
            <a:r>
              <a:rPr lang="en-US" sz="2400" dirty="0" smtClean="0"/>
              <a:t>Germans added </a:t>
            </a:r>
            <a:r>
              <a:rPr lang="en-US" sz="2400" b="1" dirty="0" smtClean="0"/>
              <a:t>machine-gun emplacements, barbed wire fences, land and water mines</a:t>
            </a:r>
            <a:r>
              <a:rPr lang="en-US" sz="2400" dirty="0" smtClean="0"/>
              <a:t>, and underwater obstructions to prepare for the imminent attack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5583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7928"/>
            <a:ext cx="8229600" cy="831272"/>
          </a:xfrm>
        </p:spPr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1"/>
            <a:ext cx="8229600" cy="5354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largest landing by sea in </a:t>
            </a:r>
            <a:r>
              <a:rPr lang="en-US" sz="2400" dirty="0" smtClean="0"/>
              <a:t>history (4,600 invasion craft and warships)</a:t>
            </a:r>
            <a:endParaRPr lang="en-US" sz="2400" dirty="0" smtClean="0"/>
          </a:p>
          <a:p>
            <a:r>
              <a:rPr lang="en-US" sz="2400" b="1" dirty="0" smtClean="0"/>
              <a:t>Allied forces crossed the English Channel and invaded German-controlled </a:t>
            </a:r>
            <a:r>
              <a:rPr lang="en-US" sz="2400" b="1" dirty="0" smtClean="0"/>
              <a:t>France </a:t>
            </a:r>
            <a:endParaRPr lang="en-US" sz="2400" b="1" dirty="0" smtClean="0"/>
          </a:p>
          <a:p>
            <a:r>
              <a:rPr lang="en-US" sz="2400" dirty="0" smtClean="0"/>
              <a:t>Dwight Eisenhower (future President) ran the </a:t>
            </a:r>
            <a:r>
              <a:rPr lang="en-US" sz="2400" dirty="0" smtClean="0"/>
              <a:t>operation</a:t>
            </a:r>
          </a:p>
          <a:p>
            <a:r>
              <a:rPr lang="en-US" sz="2400" dirty="0" smtClean="0"/>
              <a:t>23,000 airborne British and American soldiers, in a nighttime daring maneuver, were dropped behind enemy lines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63" y="4080307"/>
            <a:ext cx="4229100" cy="27776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51165"/>
            <a:ext cx="8229600" cy="886690"/>
          </a:xfrm>
        </p:spPr>
        <p:txBody>
          <a:bodyPr/>
          <a:lstStyle/>
          <a:p>
            <a:r>
              <a:rPr lang="en-US" dirty="0" smtClean="0"/>
              <a:t>Normandy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37855"/>
            <a:ext cx="8229600" cy="5035983"/>
          </a:xfrm>
        </p:spPr>
        <p:txBody>
          <a:bodyPr/>
          <a:lstStyle/>
          <a:p>
            <a:r>
              <a:rPr lang="en-US" b="1" dirty="0" smtClean="0"/>
              <a:t>The coast of France where the Allies landed </a:t>
            </a:r>
            <a:r>
              <a:rPr lang="en-US" dirty="0" smtClean="0"/>
              <a:t>and </a:t>
            </a:r>
            <a:r>
              <a:rPr lang="en-US" dirty="0" smtClean="0"/>
              <a:t>attacked (150,000 troops)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Thousands </a:t>
            </a:r>
            <a:r>
              <a:rPr lang="en-US" dirty="0" smtClean="0"/>
              <a:t>of Allied deaths, but a half a million men came ashore in one week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5" y="3920836"/>
            <a:ext cx="4640334" cy="284018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Omaha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name for one of the landing sites</a:t>
            </a:r>
          </a:p>
          <a:p>
            <a:endParaRPr lang="en-US" dirty="0"/>
          </a:p>
          <a:p>
            <a:r>
              <a:rPr lang="en-US" dirty="0" smtClean="0"/>
              <a:t>Fierce fighting led to 2,000 Allied casualties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464194"/>
            <a:ext cx="4087091" cy="171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76" y="4126056"/>
            <a:ext cx="2868324" cy="21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87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755073"/>
          </a:xfrm>
        </p:spPr>
        <p:txBody>
          <a:bodyPr/>
          <a:lstStyle/>
          <a:p>
            <a:r>
              <a:rPr lang="en-US" dirty="0" smtClean="0"/>
              <a:t>Liberated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98073"/>
            <a:ext cx="8229600" cy="4675765"/>
          </a:xfrm>
        </p:spPr>
        <p:txBody>
          <a:bodyPr/>
          <a:lstStyle/>
          <a:p>
            <a:r>
              <a:rPr lang="en-US" dirty="0" smtClean="0"/>
              <a:t>American, British, French and Canadian </a:t>
            </a:r>
            <a:r>
              <a:rPr lang="en-US" b="1" dirty="0" smtClean="0"/>
              <a:t>forces free Paris, Belgium, and Holland from German control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3847974"/>
            <a:ext cx="3615119" cy="2725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390774"/>
            <a:ext cx="3089564" cy="31830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Fierce counterattack by the Germans in Belgium</a:t>
            </a:r>
          </a:p>
          <a:p>
            <a:r>
              <a:rPr lang="en-US" dirty="0" smtClean="0"/>
              <a:t>Largest battle of the war – over 600,000 </a:t>
            </a:r>
            <a:r>
              <a:rPr lang="en-US" dirty="0" err="1" smtClean="0"/>
              <a:t>G.I.s</a:t>
            </a:r>
            <a:endParaRPr lang="en-US" dirty="0" smtClean="0"/>
          </a:p>
          <a:p>
            <a:r>
              <a:rPr lang="en-US" dirty="0" smtClean="0"/>
              <a:t>80,000 killed or wounded</a:t>
            </a:r>
          </a:p>
          <a:p>
            <a:r>
              <a:rPr lang="en-US" b="1" dirty="0" smtClean="0"/>
              <a:t>Turning point in the war because most Nazi leaders realized the war was lost after this</a:t>
            </a:r>
          </a:p>
          <a:p>
            <a:r>
              <a:rPr lang="en-US" dirty="0" smtClean="0"/>
              <a:t>Allies pushed into German homeland after this</a:t>
            </a:r>
          </a:p>
          <a:p>
            <a:r>
              <a:rPr lang="en-US" dirty="0" smtClean="0"/>
              <a:t>Led by the war’s finest general, George S. Patton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3878739"/>
            <a:ext cx="3836762" cy="274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551" y="3853339"/>
            <a:ext cx="3836600" cy="2769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181" y="881149"/>
            <a:ext cx="4676924" cy="270994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6719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Germany vs.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14945"/>
            <a:ext cx="8229600" cy="4758893"/>
          </a:xfrm>
        </p:spPr>
        <p:txBody>
          <a:bodyPr/>
          <a:lstStyle/>
          <a:p>
            <a:r>
              <a:rPr lang="en-US" b="1" dirty="0" smtClean="0"/>
              <a:t>Fighting from 1941-1945 was horrific</a:t>
            </a:r>
          </a:p>
          <a:p>
            <a:r>
              <a:rPr lang="en-US" dirty="0" smtClean="0"/>
              <a:t>3 million German soldiers</a:t>
            </a:r>
          </a:p>
          <a:p>
            <a:r>
              <a:rPr lang="en-US" dirty="0" smtClean="0"/>
              <a:t>27 million Soviet soldiers and civilians killed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46" y="3416443"/>
            <a:ext cx="2715490" cy="3316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21765"/>
            <a:ext cx="8229600" cy="1165411"/>
          </a:xfrm>
        </p:spPr>
        <p:txBody>
          <a:bodyPr/>
          <a:lstStyle/>
          <a:p>
            <a:r>
              <a:rPr lang="en-US" dirty="0" smtClean="0"/>
              <a:t>After Pearl Harbor…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87176"/>
            <a:ext cx="8229600" cy="4586662"/>
          </a:xfrm>
        </p:spPr>
        <p:txBody>
          <a:bodyPr/>
          <a:lstStyle/>
          <a:p>
            <a:r>
              <a:rPr lang="en-US" dirty="0" smtClean="0"/>
              <a:t>Thousands of men </a:t>
            </a:r>
            <a:r>
              <a:rPr lang="en-US" b="1" dirty="0" smtClean="0"/>
              <a:t>received official notices </a:t>
            </a:r>
            <a:r>
              <a:rPr lang="en-US" dirty="0" smtClean="0"/>
              <a:t>to enter the army or navy</a:t>
            </a:r>
          </a:p>
          <a:p>
            <a:r>
              <a:rPr lang="en-US" dirty="0" smtClean="0"/>
              <a:t>Tens of thousands more </a:t>
            </a:r>
            <a:r>
              <a:rPr lang="en-US" b="1" dirty="0" smtClean="0"/>
              <a:t>volunteered </a:t>
            </a:r>
            <a:r>
              <a:rPr lang="en-US" dirty="0" smtClean="0"/>
              <a:t>to serve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3573042"/>
            <a:ext cx="2324100" cy="2945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73042"/>
            <a:ext cx="2286000" cy="32849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8229600" cy="1066800"/>
          </a:xfrm>
        </p:spPr>
        <p:txBody>
          <a:bodyPr/>
          <a:lstStyle/>
          <a:p>
            <a:r>
              <a:rPr lang="en-US" dirty="0" smtClean="0"/>
              <a:t>Final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29600" cy="4821238"/>
          </a:xfrm>
        </p:spPr>
        <p:txBody>
          <a:bodyPr/>
          <a:lstStyle/>
          <a:p>
            <a:r>
              <a:rPr lang="en-US" b="1" dirty="0" smtClean="0"/>
              <a:t>Soviets captured the German capital of Berlin</a:t>
            </a:r>
          </a:p>
          <a:p>
            <a:r>
              <a:rPr lang="en-US" dirty="0" smtClean="0"/>
              <a:t>Even though it had already been bombed out by the Allied planes, it was </a:t>
            </a:r>
            <a:r>
              <a:rPr lang="en-US" b="1" dirty="0" smtClean="0"/>
              <a:t>a matter of pride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54" y="3931226"/>
            <a:ext cx="3990109" cy="264261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86691"/>
            <a:ext cx="8229600" cy="997527"/>
          </a:xfrm>
        </p:spPr>
        <p:txBody>
          <a:bodyPr/>
          <a:lstStyle/>
          <a:p>
            <a:r>
              <a:rPr lang="en-US" dirty="0" smtClean="0"/>
              <a:t>Fate of Hitler &amp; Germany?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84218"/>
            <a:ext cx="8229600" cy="4689620"/>
          </a:xfrm>
        </p:spPr>
        <p:txBody>
          <a:bodyPr/>
          <a:lstStyle/>
          <a:p>
            <a:r>
              <a:rPr lang="en-US" dirty="0" smtClean="0"/>
              <a:t>On May 1, 1945 </a:t>
            </a:r>
            <a:r>
              <a:rPr lang="en-US" b="1" dirty="0" smtClean="0"/>
              <a:t>Hitler commits suicide </a:t>
            </a:r>
            <a:r>
              <a:rPr lang="en-US" dirty="0" smtClean="0"/>
              <a:t>rather than surrender</a:t>
            </a:r>
          </a:p>
          <a:p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b="1" dirty="0" smtClean="0"/>
              <a:t>Germany surrenders </a:t>
            </a:r>
            <a:r>
              <a:rPr lang="en-US" dirty="0" smtClean="0"/>
              <a:t>despite Hitler’s command to fight to the death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724" y="3713019"/>
            <a:ext cx="2276275" cy="29749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58982"/>
            <a:ext cx="8229600" cy="817418"/>
          </a:xfrm>
        </p:spPr>
        <p:txBody>
          <a:bodyPr/>
          <a:lstStyle/>
          <a:p>
            <a:r>
              <a:rPr lang="en-US" dirty="0" smtClean="0"/>
              <a:t>V-E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87236"/>
            <a:ext cx="8229600" cy="4786602"/>
          </a:xfrm>
        </p:spPr>
        <p:txBody>
          <a:bodyPr/>
          <a:lstStyle/>
          <a:p>
            <a:r>
              <a:rPr lang="en-US" b="1" dirty="0" smtClean="0"/>
              <a:t>Victory in Europe Day </a:t>
            </a:r>
            <a:r>
              <a:rPr lang="en-US" dirty="0" smtClean="0"/>
              <a:t>when soldiers and civilians celebrated the end of the war in Europe</a:t>
            </a:r>
          </a:p>
          <a:p>
            <a:r>
              <a:rPr lang="en-US" b="1" dirty="0" smtClean="0"/>
              <a:t>War wasn’t over yet – still had to defeat Japan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09" y="3560618"/>
            <a:ext cx="4156364" cy="30132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28255"/>
            <a:ext cx="8229600" cy="858981"/>
          </a:xfrm>
        </p:spPr>
        <p:txBody>
          <a:bodyPr/>
          <a:lstStyle/>
          <a:p>
            <a:r>
              <a:rPr lang="en-US" dirty="0" smtClean="0"/>
              <a:t>Yalta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98073"/>
            <a:ext cx="8229600" cy="4675765"/>
          </a:xfrm>
        </p:spPr>
        <p:txBody>
          <a:bodyPr/>
          <a:lstStyle/>
          <a:p>
            <a:r>
              <a:rPr lang="en-US" b="1" dirty="0" smtClean="0"/>
              <a:t>Meeting between FDR, Churchill and Stalin </a:t>
            </a:r>
            <a:r>
              <a:rPr lang="en-US" dirty="0" smtClean="0"/>
              <a:t>in city in Soviet Union near the Black Sea</a:t>
            </a:r>
          </a:p>
          <a:p>
            <a:r>
              <a:rPr lang="en-US" dirty="0" smtClean="0"/>
              <a:t>Discussed the </a:t>
            </a:r>
            <a:r>
              <a:rPr lang="en-US" b="1" dirty="0" smtClean="0"/>
              <a:t>plan for the post-war world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0" y="3602183"/>
            <a:ext cx="4405745" cy="297165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5749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was decided?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42655"/>
            <a:ext cx="8229600" cy="4731183"/>
          </a:xfrm>
        </p:spPr>
        <p:txBody>
          <a:bodyPr/>
          <a:lstStyle/>
          <a:p>
            <a:r>
              <a:rPr lang="en-US" b="1" dirty="0" smtClean="0"/>
              <a:t>Split Germany into 4 zones controlled by each of the Allies</a:t>
            </a:r>
          </a:p>
          <a:p>
            <a:r>
              <a:rPr lang="en-US" dirty="0" smtClean="0"/>
              <a:t>Soviets were supposed to  allow free elections in the zone they controlled  (since they were totalitarian) – it didn’t happen</a:t>
            </a:r>
          </a:p>
          <a:p>
            <a:r>
              <a:rPr lang="en-US" b="1" dirty="0" smtClean="0"/>
              <a:t>Soviets end up dominating Eastern Europe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06" y="4710545"/>
            <a:ext cx="3722293" cy="19673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Freedoms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2848"/>
            <a:ext cx="8229600" cy="4360990"/>
          </a:xfrm>
        </p:spPr>
        <p:txBody>
          <a:bodyPr/>
          <a:lstStyle/>
          <a:p>
            <a:r>
              <a:rPr lang="en-US" dirty="0" smtClean="0"/>
              <a:t>FDR said these were what we are fighting for</a:t>
            </a:r>
          </a:p>
          <a:p>
            <a:endParaRPr lang="en-US" dirty="0" smtClean="0"/>
          </a:p>
          <a:p>
            <a:r>
              <a:rPr lang="en-US" b="1" dirty="0" smtClean="0"/>
              <a:t>Freedom of speech </a:t>
            </a:r>
            <a:r>
              <a:rPr lang="en-US" dirty="0" smtClean="0"/>
              <a:t>and expression</a:t>
            </a:r>
          </a:p>
          <a:p>
            <a:r>
              <a:rPr lang="en-US" b="1" dirty="0" smtClean="0"/>
              <a:t>Freedom to worship </a:t>
            </a:r>
            <a:r>
              <a:rPr lang="en-US" dirty="0" smtClean="0"/>
              <a:t>God in their own way</a:t>
            </a:r>
          </a:p>
          <a:p>
            <a:r>
              <a:rPr lang="en-US" b="1" dirty="0" smtClean="0"/>
              <a:t>Freedom from want </a:t>
            </a:r>
            <a:r>
              <a:rPr lang="en-US" dirty="0" smtClean="0"/>
              <a:t>or need</a:t>
            </a:r>
          </a:p>
          <a:p>
            <a:r>
              <a:rPr lang="en-US" b="1" dirty="0" smtClean="0"/>
              <a:t>Freedom from fear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284" y="4529159"/>
            <a:ext cx="2884516" cy="20446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294724"/>
            <a:ext cx="3590479" cy="485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1282024"/>
            <a:ext cx="3600824" cy="4871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09553"/>
            <a:ext cx="3259418" cy="4171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29" y="1909553"/>
            <a:ext cx="3199653" cy="41715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en-US" dirty="0" err="1" smtClean="0"/>
              <a:t>G.I.’s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American soldiers </a:t>
            </a:r>
            <a:r>
              <a:rPr lang="en-US" dirty="0" smtClean="0"/>
              <a:t>called themselves</a:t>
            </a:r>
          </a:p>
          <a:p>
            <a:r>
              <a:rPr lang="en-US" dirty="0" smtClean="0"/>
              <a:t>After the </a:t>
            </a:r>
            <a:r>
              <a:rPr lang="en-US" b="1" dirty="0" smtClean="0"/>
              <a:t>“government issue” </a:t>
            </a:r>
            <a:r>
              <a:rPr lang="en-US" dirty="0" smtClean="0"/>
              <a:t>stamp that appeared on all uniforms, weapons,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10" y="4110038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en-US" dirty="0" smtClean="0"/>
              <a:t>Diverse armed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r>
              <a:rPr lang="en-US" b="1" dirty="0" smtClean="0"/>
              <a:t>Mexican, African, Japanese, and Native Americans </a:t>
            </a:r>
            <a:r>
              <a:rPr lang="en-US" dirty="0" smtClean="0"/>
              <a:t>all served in our military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69" y="3666443"/>
            <a:ext cx="4483402" cy="25640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588"/>
            <a:ext cx="8229600" cy="971177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37765"/>
            <a:ext cx="8229600" cy="4736073"/>
          </a:xfrm>
        </p:spPr>
        <p:txBody>
          <a:bodyPr/>
          <a:lstStyle/>
          <a:p>
            <a:r>
              <a:rPr lang="en-US" b="1" dirty="0" smtClean="0"/>
              <a:t>African and Japanese Americans initially not allowed to join</a:t>
            </a:r>
          </a:p>
          <a:p>
            <a:r>
              <a:rPr lang="en-US" dirty="0" smtClean="0"/>
              <a:t>Had to fight in segregated units</a:t>
            </a:r>
          </a:p>
          <a:p>
            <a:r>
              <a:rPr lang="en-US" dirty="0" smtClean="0"/>
              <a:t>Not initially allowed in combat (finally needed them due to increased casualties)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3834499"/>
            <a:ext cx="2425700" cy="273933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233</TotalTime>
  <Words>930</Words>
  <Application>Microsoft Office PowerPoint</Application>
  <PresentationFormat>On-screen Show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Urban</vt:lpstr>
      <vt:lpstr>Chapter 14 – Section 2</vt:lpstr>
      <vt:lpstr>The Atlantic Charter</vt:lpstr>
      <vt:lpstr>After Pearl Harbor…</vt:lpstr>
      <vt:lpstr>The 4 Freedoms</vt:lpstr>
      <vt:lpstr>PowerPoint Presentation</vt:lpstr>
      <vt:lpstr>PowerPoint Presentation</vt:lpstr>
      <vt:lpstr>G.I.’s</vt:lpstr>
      <vt:lpstr>Diverse armed forces</vt:lpstr>
      <vt:lpstr>Challenges</vt:lpstr>
      <vt:lpstr>Navajo “Code Talkers”</vt:lpstr>
      <vt:lpstr>Women in the Armed Forces</vt:lpstr>
      <vt:lpstr>Situation in Europe in 1941</vt:lpstr>
      <vt:lpstr>Battle of the Atlantic</vt:lpstr>
      <vt:lpstr>North Africa</vt:lpstr>
      <vt:lpstr>Casablanca, Morocco</vt:lpstr>
      <vt:lpstr>Invasion of Italy</vt:lpstr>
      <vt:lpstr>Broken Pact</vt:lpstr>
      <vt:lpstr>Red Army</vt:lpstr>
      <vt:lpstr>Battle of Stalingrad</vt:lpstr>
      <vt:lpstr>The Air War</vt:lpstr>
      <vt:lpstr>Carpet Bombing</vt:lpstr>
      <vt:lpstr>Preparation for Invasion</vt:lpstr>
      <vt:lpstr>D-Day</vt:lpstr>
      <vt:lpstr>Normandy</vt:lpstr>
      <vt:lpstr>Omaha Beach</vt:lpstr>
      <vt:lpstr>Liberated Europe</vt:lpstr>
      <vt:lpstr>Battle of the Bulge</vt:lpstr>
      <vt:lpstr>PowerPoint Presentation</vt:lpstr>
      <vt:lpstr>Germany vs. Soviet Union</vt:lpstr>
      <vt:lpstr>Final Outcome</vt:lpstr>
      <vt:lpstr>Fate of Hitler &amp; Germany?</vt:lpstr>
      <vt:lpstr>V-E Day</vt:lpstr>
      <vt:lpstr>Yalta Conference</vt:lpstr>
      <vt:lpstr>What was decided?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– Section 2</dc:title>
  <dc:creator>Kristine Ljungberg</dc:creator>
  <cp:lastModifiedBy>Erik Ljungberg</cp:lastModifiedBy>
  <cp:revision>15</cp:revision>
  <dcterms:created xsi:type="dcterms:W3CDTF">2014-03-16T23:22:51Z</dcterms:created>
  <dcterms:modified xsi:type="dcterms:W3CDTF">2014-03-17T17:04:47Z</dcterms:modified>
</cp:coreProperties>
</file>