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Layouts/slideLayout15.xml" ContentType="application/vnd.openxmlformats-officedocument.presentationml.slideLayout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docProps/app.xml" ContentType="application/vnd.openxmlformats-officedocument.extended-properties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slideLayouts/slideLayout16.xml" ContentType="application/vnd.openxmlformats-officedocument.presentationml.slideLayout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17.xml" ContentType="application/vnd.openxmlformats-officedocument.presentationml.slideLayout+xml"/>
  <Override PartName="/ppt/slides/slide16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14.xml" ContentType="application/vnd.openxmlformats-officedocument.presentationml.slideLayout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Override PartName="/ppt/slideLayouts/slideLayout19.xml" ContentType="application/vnd.openxmlformats-officedocument.presentationml.slideLayout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  <p:sldId id="269" r:id="rId15"/>
    <p:sldId id="271" r:id="rId16"/>
    <p:sldId id="270" r:id="rId17"/>
    <p:sldId id="272" r:id="rId18"/>
    <p:sldId id="273" r:id="rId19"/>
    <p:sldId id="278" r:id="rId20"/>
    <p:sldId id="274" r:id="rId21"/>
    <p:sldId id="275" r:id="rId22"/>
    <p:sldId id="276" r:id="rId23"/>
    <p:sldId id="277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84" d="100"/>
          <a:sy n="84" d="100"/>
        </p:scale>
        <p:origin x="-94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124200"/>
            <a:ext cx="6477000" cy="1914144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056632"/>
            <a:ext cx="6477000" cy="1174088"/>
          </a:xfrm>
        </p:spPr>
        <p:txBody>
          <a:bodyPr vert="horz" lIns="91440"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0216"/>
            <a:ext cx="19842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17A22AD1-91BB-2145-9D92-7B31DDD6B487}" type="datetimeFigureOut">
              <a:rPr lang="en-US" smtClean="0"/>
              <a:pPr/>
              <a:t>3/16/14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352" y="6300216"/>
            <a:ext cx="38130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300216"/>
            <a:ext cx="685800" cy="274320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AC752232-A04E-144E-BCB1-27478861F4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22AD1-91BB-2145-9D92-7B31DDD6B487}" type="datetimeFigureOut">
              <a:rPr lang="en-US" smtClean="0"/>
              <a:pPr/>
              <a:t>3/16/14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52232-A04E-144E-BCB1-27478861F4C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22AD1-91BB-2145-9D92-7B31DDD6B487}" type="datetimeFigureOut">
              <a:rPr lang="en-US" smtClean="0"/>
              <a:pPr/>
              <a:t>3/16/14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52232-A04E-144E-BCB1-27478861F4C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22AD1-91BB-2145-9D92-7B31DDD6B487}" type="datetimeFigureOut">
              <a:rPr lang="en-US" smtClean="0"/>
              <a:pPr/>
              <a:t>3/16/14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52232-A04E-144E-BCB1-27478861F4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22AD1-91BB-2145-9D92-7B31DDD6B487}" type="datetimeFigureOut">
              <a:rPr lang="en-US" smtClean="0"/>
              <a:pPr/>
              <a:t>3/16/14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52232-A04E-144E-BCB1-27478861F4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90048"/>
            <a:ext cx="356393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368490"/>
            <a:ext cx="3566160" cy="562749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8" y="2866030"/>
            <a:ext cx="3563938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22AD1-91BB-2145-9D92-7B31DDD6B487}" type="datetimeFigureOut">
              <a:rPr lang="en-US" smtClean="0"/>
              <a:pPr/>
              <a:t>3/16/14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52232-A04E-144E-BCB1-27478861F4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6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7544" y="2699982"/>
            <a:ext cx="3566160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22AD1-91BB-2145-9D92-7B31DDD6B487}" type="datetimeFigureOut">
              <a:rPr lang="en-US" smtClean="0"/>
              <a:pPr/>
              <a:t>3/16/14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52232-A04E-144E-BCB1-27478861F4C5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3" name="Group 7"/>
          <p:cNvGrpSpPr/>
          <p:nvPr/>
        </p:nvGrpSpPr>
        <p:grpSpPr>
          <a:xfrm rot="21421631">
            <a:off x="629028" y="505650"/>
            <a:ext cx="3850925" cy="5516274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808793" y="667560"/>
            <a:ext cx="3468664" cy="512472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 rot="21214351">
            <a:off x="313409" y="3520798"/>
            <a:ext cx="4088024" cy="302602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491057" y="3682579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232774">
            <a:off x="169481" y="241256"/>
            <a:ext cx="4088024" cy="3026020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47129" y="403037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432" y="2699982"/>
            <a:ext cx="3566160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22AD1-91BB-2145-9D92-7B31DDD6B487}" type="datetimeFigureOut">
              <a:rPr lang="en-US" smtClean="0"/>
              <a:pPr/>
              <a:t>3/16/14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52232-A04E-144E-BCB1-27478861F4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32774">
            <a:off x="2059282" y="379100"/>
            <a:ext cx="5031327" cy="3443312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8736"/>
            <a:ext cx="7315200" cy="98797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22AD1-91BB-2145-9D92-7B31DDD6B487}" type="datetimeFigureOut">
              <a:rPr lang="en-US" smtClean="0"/>
              <a:pPr/>
              <a:t>3/16/14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52232-A04E-144E-BCB1-27478861F4C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248157" y="564564"/>
            <a:ext cx="4653577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13"/>
          <p:cNvGrpSpPr/>
          <p:nvPr/>
        </p:nvGrpSpPr>
        <p:grpSpPr>
          <a:xfrm rot="21420000">
            <a:off x="113687" y="116368"/>
            <a:ext cx="3969060" cy="370536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99151" y="304998"/>
            <a:ext cx="3598455" cy="3334235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360000">
            <a:off x="4165479" y="323141"/>
            <a:ext cx="4792693" cy="3443312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336486" y="507668"/>
            <a:ext cx="4432860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6106"/>
            <a:ext cx="7315200" cy="99060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22AD1-91BB-2145-9D92-7B31DDD6B487}" type="datetimeFigureOut">
              <a:rPr lang="en-US" smtClean="0"/>
              <a:pPr/>
              <a:t>3/16/14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52232-A04E-144E-BCB1-27478861F4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22AD1-91BB-2145-9D92-7B31DDD6B487}" type="datetimeFigureOut">
              <a:rPr lang="en-US" smtClean="0"/>
              <a:pPr/>
              <a:t>3/16/14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52232-A04E-144E-BCB1-27478861F4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22AD1-91BB-2145-9D92-7B31DDD6B487}" type="datetimeFigureOut">
              <a:rPr lang="en-US" smtClean="0"/>
              <a:pPr/>
              <a:t>3/16/14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52232-A04E-144E-BCB1-27478861F4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1682" y="450851"/>
            <a:ext cx="846083" cy="535781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0851"/>
            <a:ext cx="5943600" cy="53578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22AD1-91BB-2145-9D92-7B31DDD6B487}" type="datetimeFigureOut">
              <a:rPr lang="en-US" smtClean="0"/>
              <a:pPr/>
              <a:t>3/16/14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52232-A04E-144E-BCB1-27478861F4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Slide with Watermar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2215" y="3200400"/>
            <a:ext cx="8021782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3" y="3833095"/>
            <a:ext cx="4724400" cy="1209964"/>
          </a:xfrm>
        </p:spPr>
        <p:txBody>
          <a:bodyPr lIns="45720" tIns="0" rIns="45720" bIns="0" anchor="b" anchorCtr="0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3" y="5056909"/>
            <a:ext cx="4724400" cy="1156586"/>
          </a:xfrm>
        </p:spPr>
        <p:txBody>
          <a:bodyPr lIns="91440" tIns="0" rIns="45720" bIns="0">
            <a:normAutofit/>
          </a:bodyPr>
          <a:lstStyle>
            <a:lvl1pPr marL="0" indent="0" algn="l">
              <a:lnSpc>
                <a:spcPts val="2600"/>
              </a:lnSpc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98744"/>
            <a:ext cx="1981200" cy="273050"/>
          </a:xfrm>
        </p:spPr>
        <p:txBody>
          <a:bodyPr/>
          <a:lstStyle>
            <a:lvl1pPr algn="l">
              <a:defRPr sz="1100">
                <a:latin typeface="Rockwell" pitchFamily="18" charset="0"/>
              </a:defRPr>
            </a:lvl1pPr>
          </a:lstStyle>
          <a:p>
            <a:fld id="{17A22AD1-91BB-2145-9D92-7B31DDD6B487}" type="datetimeFigureOut">
              <a:rPr lang="en-US" smtClean="0"/>
              <a:pPr/>
              <a:t>3/16/14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6298744"/>
            <a:ext cx="3810000" cy="27305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4856" y="6312392"/>
            <a:ext cx="685800" cy="26508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AC752232-A04E-144E-BCB1-27478861F4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0"/>
            <a:ext cx="7772400" cy="1362075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57016"/>
            <a:ext cx="7772400" cy="987552"/>
          </a:xfrm>
        </p:spPr>
        <p:txBody>
          <a:bodyPr vert="horz" lIns="91440" tIns="0" rIns="45720" bIns="0" rtlCol="0" anchor="t" anchorCtr="0">
            <a:normAutofit/>
          </a:bodyPr>
          <a:lstStyle>
            <a:lvl1pPr marL="0" indent="0">
              <a:spcBef>
                <a:spcPct val="0"/>
              </a:spcBef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SzPct val="90000"/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22AD1-91BB-2145-9D92-7B31DDD6B487}" type="datetimeFigureOut">
              <a:rPr lang="en-US" smtClean="0"/>
              <a:pPr/>
              <a:t>3/16/14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52232-A04E-144E-BCB1-27478861F4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Section with Watermar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693" y="1689847"/>
            <a:ext cx="8431303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96353"/>
            <a:ext cx="5334000" cy="1362075"/>
          </a:xfrm>
        </p:spPr>
        <p:txBody>
          <a:bodyPr lIns="45720" tIns="0" rIns="45720" bIns="0" anchor="b" anchorCtr="0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60618"/>
            <a:ext cx="5334000" cy="983087"/>
          </a:xfrm>
        </p:spPr>
        <p:txBody>
          <a:bodyPr tIns="0" rIns="45720" bIns="0" anchor="t" anchorCtr="0"/>
          <a:lstStyle>
            <a:lvl1pPr marL="0" indent="0"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22AD1-91BB-2145-9D92-7B31DDD6B487}" type="datetimeFigureOut">
              <a:rPr lang="en-US" smtClean="0"/>
              <a:pPr/>
              <a:t>3/16/14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52232-A04E-144E-BCB1-27478861F4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Section with Picture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5" y="4069804"/>
            <a:ext cx="553878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1240000">
            <a:off x="654352" y="445180"/>
            <a:ext cx="5416247" cy="3630168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857677" y="632632"/>
            <a:ext cx="5009597" cy="325526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7" y="5230906"/>
            <a:ext cx="5532958" cy="865093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22AD1-91BB-2145-9D92-7B31DDD6B487}" type="datetimeFigureOut">
              <a:rPr lang="en-US" smtClean="0"/>
              <a:pPr/>
              <a:t>3/16/14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52232-A04E-144E-BCB1-27478861F4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22AD1-91BB-2145-9D92-7B31DDD6B487}" type="datetimeFigureOut">
              <a:rPr lang="en-US" smtClean="0"/>
              <a:pPr/>
              <a:t>3/16/14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52232-A04E-144E-BCB1-27478861F4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6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367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0247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514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22AD1-91BB-2145-9D92-7B31DDD6B487}" type="datetimeFigureOut">
              <a:rPr lang="en-US" smtClean="0"/>
              <a:pPr/>
              <a:t>3/16/14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52232-A04E-144E-BCB1-27478861F4C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3" name="Picture 12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  <p:pic>
        <p:nvPicPr>
          <p:cNvPr id="12" name="Picture 11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4" name="Picture 13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22AD1-91BB-2145-9D92-7B31DDD6B487}" type="datetimeFigureOut">
              <a:rPr lang="en-US" smtClean="0"/>
              <a:pPr/>
              <a:t>3/16/14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52232-A04E-144E-BCB1-27478861F4C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22" Type="http://schemas.openxmlformats.org/officeDocument/2006/relationships/image" Target="../media/image6.png"/><Relationship Id="rId23" Type="http://schemas.openxmlformats.org/officeDocument/2006/relationships/image" Target="../media/image7.png"/><Relationship Id="rId24" Type="http://schemas.openxmlformats.org/officeDocument/2006/relationships/image" Target="../media/image8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35138"/>
            <a:ext cx="7313613" cy="4056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17A22AD1-91BB-2145-9D92-7B31DDD6B487}" type="datetimeFigureOut">
              <a:rPr lang="en-US" smtClean="0"/>
              <a:pPr/>
              <a:t>3/16/14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1388" y="5476097"/>
            <a:ext cx="1483056" cy="851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fld id="{AC752232-A04E-144E-BCB1-27478861F4C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3550" indent="-463550" algn="l" defTabSz="914400" rtl="0" eaLnBrk="1" latinLnBrk="0" hangingPunct="1">
        <a:spcBef>
          <a:spcPts val="2000"/>
        </a:spcBef>
        <a:buSzPct val="90000"/>
        <a:buFontTx/>
        <a:buBlip>
          <a:blip r:embed="rId22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SzPct val="90000"/>
        <a:buFontTx/>
        <a:buBlip>
          <a:blip r:embed="rId23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38338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5.png"/><Relationship Id="rId3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Relationship Id="rId3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14 – Section 3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War in the Pacific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81420"/>
            <a:ext cx="7313613" cy="589609"/>
          </a:xfrm>
        </p:spPr>
        <p:txBody>
          <a:bodyPr/>
          <a:lstStyle/>
          <a:p>
            <a:r>
              <a:rPr lang="en-US" dirty="0" smtClean="0"/>
              <a:t>Battle of Okinawa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48942" y="771029"/>
            <a:ext cx="7313613" cy="5020171"/>
          </a:xfrm>
        </p:spPr>
        <p:txBody>
          <a:bodyPr>
            <a:normAutofit/>
          </a:bodyPr>
          <a:lstStyle/>
          <a:p>
            <a:r>
              <a:rPr lang="en-US" dirty="0" smtClean="0"/>
              <a:t>Fought on island near Japan</a:t>
            </a:r>
            <a:endParaRPr lang="en-US" b="1" dirty="0" smtClean="0"/>
          </a:p>
          <a:p>
            <a:r>
              <a:rPr lang="en-US" dirty="0" smtClean="0"/>
              <a:t>Important because was </a:t>
            </a:r>
            <a:r>
              <a:rPr lang="en-US" b="1" dirty="0" smtClean="0"/>
              <a:t>last obstacle to allied invasion of Japan</a:t>
            </a:r>
          </a:p>
          <a:p>
            <a:r>
              <a:rPr lang="en-US" dirty="0" smtClean="0"/>
              <a:t>Massive invasion – 2</a:t>
            </a:r>
            <a:r>
              <a:rPr lang="en-US" baseline="30000" dirty="0" smtClean="0"/>
              <a:t>nd</a:t>
            </a:r>
            <a:r>
              <a:rPr lang="en-US" dirty="0" smtClean="0"/>
              <a:t> only to D-Day in Normandy</a:t>
            </a:r>
          </a:p>
          <a:p>
            <a:r>
              <a:rPr lang="en-US" b="1" dirty="0" smtClean="0"/>
              <a:t>50,000 Americans killed – costliest battle of the war in the Pacific</a:t>
            </a:r>
          </a:p>
          <a:p>
            <a:r>
              <a:rPr lang="en-US" dirty="0" smtClean="0"/>
              <a:t>After this victory it opened the way for the invasion of Japan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9033" y="4898822"/>
            <a:ext cx="2724967" cy="195917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Albert Einstein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Wrote a letter to FDR in August of 1939 telling him that an </a:t>
            </a:r>
            <a:r>
              <a:rPr lang="en-US" b="1" dirty="0" smtClean="0"/>
              <a:t>incredibly powerful new type of bomb could be built </a:t>
            </a:r>
            <a:r>
              <a:rPr lang="en-US" dirty="0" smtClean="0"/>
              <a:t>and that the Germans were probably already working on such a weapon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351" y="3507355"/>
            <a:ext cx="3699302" cy="313899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Manhattan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The top secret plan to build this bomb </a:t>
            </a:r>
            <a:r>
              <a:rPr lang="en-US" dirty="0" smtClean="0"/>
              <a:t>before the Germans could first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571" y="3154504"/>
            <a:ext cx="3355793" cy="32759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020" y="3154504"/>
            <a:ext cx="3288917" cy="327597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313613" cy="1073393"/>
          </a:xfrm>
        </p:spPr>
        <p:txBody>
          <a:bodyPr/>
          <a:lstStyle/>
          <a:p>
            <a:r>
              <a:rPr lang="en-US" dirty="0" smtClean="0"/>
              <a:t>Robert Oppenheimer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073393"/>
            <a:ext cx="7313613" cy="4717807"/>
          </a:xfrm>
        </p:spPr>
        <p:txBody>
          <a:bodyPr/>
          <a:lstStyle/>
          <a:p>
            <a:r>
              <a:rPr lang="en-US" b="1" dirty="0" smtClean="0"/>
              <a:t>Headed the building of the bomb</a:t>
            </a:r>
          </a:p>
          <a:p>
            <a:r>
              <a:rPr lang="en-US" dirty="0" smtClean="0"/>
              <a:t>Tested it out in the desert of New Mexico</a:t>
            </a:r>
          </a:p>
          <a:p>
            <a:r>
              <a:rPr lang="en-US" dirty="0" smtClean="0"/>
              <a:t>Atomic bomb blew a huge crater in the Earth and shattered windows 125 miles away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555" y="3830137"/>
            <a:ext cx="4202136" cy="2501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6022" y="3492308"/>
            <a:ext cx="3674232" cy="283972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"/>
            <a:ext cx="7313613" cy="1269930"/>
          </a:xfrm>
        </p:spPr>
        <p:txBody>
          <a:bodyPr/>
          <a:lstStyle/>
          <a:p>
            <a:r>
              <a:rPr lang="en-US" dirty="0" smtClean="0"/>
              <a:t>How do you build an atomic bomb?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66466"/>
            <a:ext cx="7313613" cy="4324733"/>
          </a:xfrm>
        </p:spPr>
        <p:txBody>
          <a:bodyPr/>
          <a:lstStyle/>
          <a:p>
            <a:r>
              <a:rPr lang="en-US" dirty="0" smtClean="0"/>
              <a:t>By first </a:t>
            </a:r>
            <a:r>
              <a:rPr lang="en-US" b="1" dirty="0" smtClean="0"/>
              <a:t>splitting the nucleus of the uranium atom </a:t>
            </a:r>
            <a:r>
              <a:rPr lang="en-US" dirty="0" smtClean="0"/>
              <a:t>then creating a chain reaction in which the splitting of one atom would cause another atom to break apart</a:t>
            </a:r>
          </a:p>
          <a:p>
            <a:r>
              <a:rPr lang="en-US" dirty="0" smtClean="0"/>
              <a:t>The energy released would cause a massive explosion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7225" y="4021445"/>
            <a:ext cx="3312324" cy="28365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654" y="4241800"/>
            <a:ext cx="3740409" cy="26162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41891"/>
            <a:ext cx="7313613" cy="710557"/>
          </a:xfrm>
        </p:spPr>
        <p:txBody>
          <a:bodyPr/>
          <a:lstStyle/>
          <a:p>
            <a:r>
              <a:rPr lang="en-US" dirty="0" smtClean="0"/>
              <a:t>H-Bomb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54812"/>
            <a:ext cx="7313613" cy="4536388"/>
          </a:xfrm>
        </p:spPr>
        <p:txBody>
          <a:bodyPr/>
          <a:lstStyle/>
          <a:p>
            <a:r>
              <a:rPr lang="en-US" b="1" dirty="0" smtClean="0"/>
              <a:t>Hydrogen bomb </a:t>
            </a:r>
            <a:r>
              <a:rPr lang="en-US" dirty="0" smtClean="0"/>
              <a:t>uses fusion (</a:t>
            </a:r>
            <a:r>
              <a:rPr lang="en-US" b="1" dirty="0" smtClean="0"/>
              <a:t>combining of atoms</a:t>
            </a:r>
            <a:r>
              <a:rPr lang="en-US" dirty="0" smtClean="0"/>
              <a:t>) rather than fission (splitting of atoms) to release energy </a:t>
            </a:r>
          </a:p>
          <a:p>
            <a:r>
              <a:rPr lang="en-US" dirty="0" smtClean="0"/>
              <a:t>About </a:t>
            </a:r>
            <a:r>
              <a:rPr lang="en-US" b="1" dirty="0" smtClean="0"/>
              <a:t>1,000 X more powerful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4849" y="3578071"/>
            <a:ext cx="4037120" cy="3279929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1231900"/>
          </a:xfrm>
        </p:spPr>
        <p:txBody>
          <a:bodyPr/>
          <a:lstStyle/>
          <a:p>
            <a:r>
              <a:rPr lang="en-US" dirty="0" smtClean="0"/>
              <a:t>5 other options to dropping “the bomb” on Japan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093652"/>
            <a:ext cx="7313613" cy="3697547"/>
          </a:xfrm>
        </p:spPr>
        <p:txBody>
          <a:bodyPr/>
          <a:lstStyle/>
          <a:p>
            <a:r>
              <a:rPr lang="en-US" dirty="0" smtClean="0"/>
              <a:t>Massive land invasion</a:t>
            </a:r>
          </a:p>
          <a:p>
            <a:r>
              <a:rPr lang="en-US" dirty="0" smtClean="0"/>
              <a:t>Naval blockade</a:t>
            </a:r>
          </a:p>
          <a:p>
            <a:r>
              <a:rPr lang="en-US" dirty="0" smtClean="0"/>
              <a:t>Demonstration on a deserted island to show its awesome power</a:t>
            </a:r>
          </a:p>
          <a:p>
            <a:r>
              <a:rPr lang="en-US" dirty="0" smtClean="0"/>
              <a:t>Continued conventional bombing</a:t>
            </a:r>
          </a:p>
          <a:p>
            <a:r>
              <a:rPr lang="en-US" dirty="0" smtClean="0"/>
              <a:t>Don’t insist on unconditional surrender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11656"/>
            <a:ext cx="7313613" cy="831502"/>
          </a:xfrm>
        </p:spPr>
        <p:txBody>
          <a:bodyPr/>
          <a:lstStyle/>
          <a:p>
            <a:r>
              <a:rPr lang="en-US" dirty="0" smtClean="0"/>
              <a:t>Final Decision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043159"/>
            <a:ext cx="7313613" cy="4748042"/>
          </a:xfrm>
        </p:spPr>
        <p:txBody>
          <a:bodyPr>
            <a:normAutofit/>
          </a:bodyPr>
          <a:lstStyle/>
          <a:p>
            <a:r>
              <a:rPr lang="en-US" dirty="0" smtClean="0"/>
              <a:t>Even though many scientists who worked on it didn’t think the A-bomb should be used, </a:t>
            </a:r>
            <a:r>
              <a:rPr lang="en-US" b="1" dirty="0" smtClean="0"/>
              <a:t>President Truman </a:t>
            </a:r>
            <a:r>
              <a:rPr lang="en-US" dirty="0" smtClean="0"/>
              <a:t>(who had only taken over for FDR 3 months earlier after he suddenly died in April 1945) </a:t>
            </a:r>
            <a:r>
              <a:rPr lang="en-US" b="1" dirty="0" smtClean="0"/>
              <a:t>made the decision to use it</a:t>
            </a:r>
          </a:p>
          <a:p>
            <a:r>
              <a:rPr lang="en-US" dirty="0" smtClean="0"/>
              <a:t>After heavy American casualties at Iwo Jima and Okinawa </a:t>
            </a:r>
            <a:r>
              <a:rPr lang="en-US" b="1" dirty="0" smtClean="0"/>
              <a:t>did not want to see thousands more likely killed during an invasion of Japan</a:t>
            </a:r>
          </a:p>
          <a:p>
            <a:r>
              <a:rPr lang="en-US" dirty="0" smtClean="0"/>
              <a:t>“You should do your weeping at Pearl Harbor”  Truman quoted as saying in 1963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2819" y="4403963"/>
            <a:ext cx="2141181" cy="2454037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2128"/>
            <a:ext cx="7313613" cy="377955"/>
          </a:xfrm>
        </p:spPr>
        <p:txBody>
          <a:bodyPr/>
          <a:lstStyle/>
          <a:p>
            <a:r>
              <a:rPr lang="en-US" dirty="0" smtClean="0"/>
              <a:t>Hiroshima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922211"/>
            <a:ext cx="7313613" cy="4868989"/>
          </a:xfrm>
        </p:spPr>
        <p:txBody>
          <a:bodyPr>
            <a:normAutofit/>
          </a:bodyPr>
          <a:lstStyle/>
          <a:p>
            <a:r>
              <a:rPr lang="en-US" dirty="0" smtClean="0"/>
              <a:t>U.S. dropped an </a:t>
            </a:r>
            <a:r>
              <a:rPr lang="en-US" b="1" dirty="0" smtClean="0"/>
              <a:t>atomic bomb – code named “Little Boy” on Hiroshima, Japan</a:t>
            </a:r>
            <a:r>
              <a:rPr lang="en-US" dirty="0" smtClean="0"/>
              <a:t> on Aug.6 1945</a:t>
            </a:r>
          </a:p>
          <a:p>
            <a:r>
              <a:rPr lang="en-US" dirty="0" smtClean="0"/>
              <a:t>A single B29 bomber dropped it</a:t>
            </a:r>
          </a:p>
          <a:p>
            <a:r>
              <a:rPr lang="en-US" dirty="0" smtClean="0"/>
              <a:t>3/5 of a second the city was gone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0" y="3492500"/>
            <a:ext cx="2413000" cy="3365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937403"/>
            <a:ext cx="3175000" cy="25527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6773"/>
            <a:ext cx="7313613" cy="604729"/>
          </a:xfrm>
        </p:spPr>
        <p:txBody>
          <a:bodyPr/>
          <a:lstStyle/>
          <a:p>
            <a:r>
              <a:rPr lang="en-US" dirty="0" smtClean="0"/>
              <a:t>Enola Gay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73393"/>
            <a:ext cx="8228013" cy="4717807"/>
          </a:xfrm>
        </p:spPr>
        <p:txBody>
          <a:bodyPr/>
          <a:lstStyle/>
          <a:p>
            <a:r>
              <a:rPr lang="en-US" dirty="0" smtClean="0"/>
              <a:t>Plane that dropped the atomic bomb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3308" y="1931675"/>
            <a:ext cx="3810000" cy="47117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313613" cy="1371600"/>
          </a:xfrm>
        </p:spPr>
        <p:txBody>
          <a:bodyPr/>
          <a:lstStyle/>
          <a:p>
            <a:r>
              <a:rPr lang="en-US" dirty="0" smtClean="0"/>
              <a:t>Philippines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71600"/>
            <a:ext cx="7313613" cy="5221125"/>
          </a:xfrm>
        </p:spPr>
        <p:txBody>
          <a:bodyPr/>
          <a:lstStyle/>
          <a:p>
            <a:r>
              <a:rPr lang="en-US" dirty="0" smtClean="0"/>
              <a:t>American forces fighting under </a:t>
            </a:r>
            <a:r>
              <a:rPr lang="en-US" b="1" dirty="0" smtClean="0"/>
              <a:t>General Douglas MacArthur</a:t>
            </a:r>
            <a:r>
              <a:rPr lang="en-US" dirty="0" smtClean="0"/>
              <a:t> in the Philippines were attacked by the Japanese – FDR realized situation was hopeless so ordered MacArthur to escape to Australia - he promised his soldiers he’d be back</a:t>
            </a:r>
          </a:p>
          <a:p>
            <a:r>
              <a:rPr lang="en-US" dirty="0" smtClean="0"/>
              <a:t>The holdouts hid out in rock tunnels </a:t>
            </a:r>
          </a:p>
          <a:p>
            <a:r>
              <a:rPr lang="en-US" dirty="0" smtClean="0"/>
              <a:t>Finally, running low on ammo and food 11,000 soldiers surrendered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8708" y="4597400"/>
            <a:ext cx="3048000" cy="22606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96536"/>
            <a:ext cx="7313613" cy="5594663"/>
          </a:xfrm>
        </p:spPr>
        <p:txBody>
          <a:bodyPr/>
          <a:lstStyle/>
          <a:p>
            <a:r>
              <a:rPr lang="en-US" b="1" dirty="0" smtClean="0"/>
              <a:t>Killed 140,000 on the spot </a:t>
            </a:r>
            <a:r>
              <a:rPr lang="en-US" dirty="0" smtClean="0"/>
              <a:t>or a few months later from the horrible burns or radiation</a:t>
            </a:r>
          </a:p>
          <a:p>
            <a:r>
              <a:rPr lang="en-US" dirty="0" smtClean="0"/>
              <a:t>10,000 were never found </a:t>
            </a:r>
          </a:p>
          <a:p>
            <a:r>
              <a:rPr lang="en-US" dirty="0" smtClean="0"/>
              <a:t>70,000 injured or disfigured</a:t>
            </a:r>
          </a:p>
          <a:p>
            <a:r>
              <a:rPr lang="en-US" b="1" dirty="0" smtClean="0"/>
              <a:t>90% of buildings were flattened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7773" y="3628371"/>
            <a:ext cx="3896699" cy="27397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090" y="3628371"/>
            <a:ext cx="3630207" cy="275243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96538"/>
            <a:ext cx="7313613" cy="861738"/>
          </a:xfrm>
        </p:spPr>
        <p:txBody>
          <a:bodyPr/>
          <a:lstStyle/>
          <a:p>
            <a:r>
              <a:rPr lang="en-US" dirty="0" smtClean="0"/>
              <a:t>3 Days Later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30403"/>
            <a:ext cx="7313613" cy="4460797"/>
          </a:xfrm>
        </p:spPr>
        <p:txBody>
          <a:bodyPr/>
          <a:lstStyle/>
          <a:p>
            <a:r>
              <a:rPr lang="en-US" b="1" dirty="0" smtClean="0"/>
              <a:t>Dropped a 2</a:t>
            </a:r>
            <a:r>
              <a:rPr lang="en-US" b="1" baseline="30000" dirty="0" smtClean="0"/>
              <a:t>nd</a:t>
            </a:r>
            <a:r>
              <a:rPr lang="en-US" b="1" dirty="0" smtClean="0"/>
              <a:t> bomb </a:t>
            </a:r>
            <a:r>
              <a:rPr lang="en-US" dirty="0" smtClean="0"/>
              <a:t>called “Fat</a:t>
            </a:r>
            <a:r>
              <a:rPr lang="en-US" dirty="0" smtClean="0"/>
              <a:t> </a:t>
            </a:r>
            <a:r>
              <a:rPr lang="en-US" dirty="0" smtClean="0"/>
              <a:t>Man</a:t>
            </a:r>
            <a:r>
              <a:rPr lang="en-US" dirty="0" smtClean="0"/>
              <a:t>” </a:t>
            </a:r>
            <a:r>
              <a:rPr lang="en-US" dirty="0" smtClean="0"/>
              <a:t>on </a:t>
            </a:r>
            <a:r>
              <a:rPr lang="en-US" b="1" dirty="0" smtClean="0"/>
              <a:t>city of Nagasaki </a:t>
            </a:r>
            <a:r>
              <a:rPr lang="en-US" dirty="0" smtClean="0"/>
              <a:t>producing similar devastation &amp; death</a:t>
            </a:r>
          </a:p>
          <a:p>
            <a:r>
              <a:rPr lang="en-US" dirty="0" smtClean="0"/>
              <a:t>Skin burned right off people’s bodies</a:t>
            </a:r>
          </a:p>
          <a:p>
            <a:r>
              <a:rPr lang="en-US" dirty="0" smtClean="0"/>
              <a:t>Was it justified?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399" y="3749317"/>
            <a:ext cx="3999697" cy="27809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1812" y="3174825"/>
            <a:ext cx="2900915" cy="335542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41891"/>
            <a:ext cx="7313613" cy="633325"/>
          </a:xfrm>
        </p:spPr>
        <p:txBody>
          <a:bodyPr/>
          <a:lstStyle/>
          <a:p>
            <a:r>
              <a:rPr lang="en-US" dirty="0" smtClean="0"/>
              <a:t>V-J 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184115"/>
            <a:ext cx="7313613" cy="4607085"/>
          </a:xfrm>
        </p:spPr>
        <p:txBody>
          <a:bodyPr/>
          <a:lstStyle/>
          <a:p>
            <a:r>
              <a:rPr lang="en-US" b="1" dirty="0" smtClean="0"/>
              <a:t>Japanese people are stunned by what has happened and surrender the next day</a:t>
            </a:r>
          </a:p>
          <a:p>
            <a:r>
              <a:rPr lang="en-US" dirty="0" smtClean="0"/>
              <a:t>V-J Day – </a:t>
            </a:r>
            <a:r>
              <a:rPr lang="en-US" b="1" dirty="0" smtClean="0"/>
              <a:t>Victory in Japan Day </a:t>
            </a:r>
            <a:r>
              <a:rPr lang="en-US" dirty="0" smtClean="0"/>
              <a:t>is celebrated in America</a:t>
            </a:r>
          </a:p>
          <a:p>
            <a:r>
              <a:rPr lang="en-US" dirty="0" smtClean="0"/>
              <a:t>Official surrender signed aboard the U.S.S. Missouri in Tokyo Bay on Sept. 2</a:t>
            </a:r>
          </a:p>
          <a:p>
            <a:r>
              <a:rPr lang="en-US" b="1" dirty="0" smtClean="0"/>
              <a:t>War is finally over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5681" y="4213186"/>
            <a:ext cx="3378200" cy="2413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A-Bomb Essay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Was the use of the Atomic bomb to end WWII justified?  Write a ½ - 1 page argument either for or against using this powerful bomb.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1413" y="3428999"/>
            <a:ext cx="3810315" cy="286017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07963"/>
            <a:ext cx="7313613" cy="887925"/>
          </a:xfrm>
        </p:spPr>
        <p:txBody>
          <a:bodyPr/>
          <a:lstStyle/>
          <a:p>
            <a:r>
              <a:rPr lang="en-US" dirty="0" smtClean="0"/>
              <a:t>Bataan Death March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390876"/>
            <a:ext cx="7313613" cy="369483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Japanese considered it </a:t>
            </a:r>
            <a:r>
              <a:rPr lang="en-US" b="1" dirty="0" smtClean="0"/>
              <a:t>dishonorable to surrender</a:t>
            </a:r>
          </a:p>
          <a:p>
            <a:r>
              <a:rPr lang="en-US" dirty="0" smtClean="0"/>
              <a:t>Code of the samurai said it was better to kill yourself (bushido)</a:t>
            </a:r>
          </a:p>
          <a:p>
            <a:r>
              <a:rPr lang="en-US" dirty="0" smtClean="0"/>
              <a:t>Marched 60 miles to prison camps</a:t>
            </a:r>
          </a:p>
          <a:p>
            <a:r>
              <a:rPr lang="en-US" dirty="0" smtClean="0"/>
              <a:t>Many executed by guards when they couldn’t keep up – at least 10,000 died during the 6-12 day march due to abuse and starvation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1300" y="5085706"/>
            <a:ext cx="3822700" cy="177229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503238"/>
            <a:ext cx="7313613" cy="868362"/>
          </a:xfrm>
        </p:spPr>
        <p:txBody>
          <a:bodyPr/>
          <a:lstStyle/>
          <a:p>
            <a:r>
              <a:rPr lang="en-US" dirty="0" smtClean="0"/>
              <a:t>Battle of the Coral Sea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735138"/>
            <a:ext cx="7313613" cy="4056062"/>
          </a:xfrm>
        </p:spPr>
        <p:txBody>
          <a:bodyPr/>
          <a:lstStyle/>
          <a:p>
            <a:r>
              <a:rPr lang="en-US" dirty="0" smtClean="0"/>
              <a:t>Important because the American navy </a:t>
            </a:r>
            <a:r>
              <a:rPr lang="en-US" b="1" dirty="0" smtClean="0"/>
              <a:t>prevented the Japanese from attacking and invading Australia</a:t>
            </a:r>
            <a:r>
              <a:rPr lang="en-US" dirty="0" smtClean="0"/>
              <a:t>, though they suffered many losses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5090" y="3356244"/>
            <a:ext cx="3991758" cy="302364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0"/>
            <a:ext cx="7313613" cy="1061098"/>
          </a:xfrm>
        </p:spPr>
        <p:txBody>
          <a:bodyPr/>
          <a:lstStyle/>
          <a:p>
            <a:r>
              <a:rPr lang="en-US" dirty="0" smtClean="0"/>
              <a:t>Battle of Midway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14400" y="1061099"/>
            <a:ext cx="7313613" cy="5796902"/>
          </a:xfrm>
        </p:spPr>
        <p:txBody>
          <a:bodyPr/>
          <a:lstStyle/>
          <a:p>
            <a:r>
              <a:rPr lang="en-US" dirty="0" smtClean="0"/>
              <a:t>Midway Island </a:t>
            </a:r>
            <a:r>
              <a:rPr lang="en-US" b="1" dirty="0" smtClean="0"/>
              <a:t>near Hawaii</a:t>
            </a:r>
          </a:p>
          <a:p>
            <a:r>
              <a:rPr lang="en-US" dirty="0" smtClean="0"/>
              <a:t>Fought entirely from the air</a:t>
            </a:r>
          </a:p>
          <a:p>
            <a:r>
              <a:rPr lang="en-US" dirty="0" smtClean="0"/>
              <a:t>Sank 4 Japanese aircraft carriers</a:t>
            </a:r>
          </a:p>
          <a:p>
            <a:r>
              <a:rPr lang="en-US" dirty="0" smtClean="0"/>
              <a:t>Important because </a:t>
            </a:r>
            <a:r>
              <a:rPr lang="en-US" b="1" dirty="0" smtClean="0"/>
              <a:t>Japan was unable to launch anymore offensive attacks after this </a:t>
            </a:r>
            <a:endParaRPr lang="en-U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5572" y="3976442"/>
            <a:ext cx="3704472" cy="266045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313613" cy="1078493"/>
          </a:xfrm>
        </p:spPr>
        <p:txBody>
          <a:bodyPr/>
          <a:lstStyle/>
          <a:p>
            <a:r>
              <a:rPr lang="en-US" dirty="0" smtClean="0"/>
              <a:t>Island Hopping Strategy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078493"/>
            <a:ext cx="7313613" cy="5514231"/>
          </a:xfrm>
        </p:spPr>
        <p:txBody>
          <a:bodyPr/>
          <a:lstStyle/>
          <a:p>
            <a:r>
              <a:rPr lang="en-US" dirty="0" smtClean="0"/>
              <a:t>We </a:t>
            </a:r>
            <a:r>
              <a:rPr lang="en-US" b="1" dirty="0" smtClean="0"/>
              <a:t>selectively attacked or bypassed specific enemy-held </a:t>
            </a:r>
            <a:r>
              <a:rPr lang="en-US" b="1" dirty="0" smtClean="0"/>
              <a:t>islands </a:t>
            </a:r>
            <a:r>
              <a:rPr lang="en-US" b="1" dirty="0" smtClean="0"/>
              <a:t>in the Pacific</a:t>
            </a:r>
          </a:p>
          <a:p>
            <a:r>
              <a:rPr lang="en-US" dirty="0" smtClean="0"/>
              <a:t>Suffered heavy casualties, but captured islands near Japan which allowed planes to reach its cities with tons of explosives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670" y="3751879"/>
            <a:ext cx="4029937" cy="28408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8976" y="3751878"/>
            <a:ext cx="3805364" cy="284084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509682"/>
          </a:xfrm>
        </p:spPr>
        <p:txBody>
          <a:bodyPr/>
          <a:lstStyle/>
          <a:p>
            <a:r>
              <a:rPr lang="en-US" dirty="0" smtClean="0"/>
              <a:t>Kamikazes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71600"/>
            <a:ext cx="7313613" cy="4419600"/>
          </a:xfrm>
        </p:spPr>
        <p:txBody>
          <a:bodyPr/>
          <a:lstStyle/>
          <a:p>
            <a:r>
              <a:rPr lang="en-US" b="1" dirty="0" smtClean="0"/>
              <a:t>Suicide planes used by the Japanese</a:t>
            </a:r>
          </a:p>
          <a:p>
            <a:r>
              <a:rPr lang="en-US" dirty="0" smtClean="0"/>
              <a:t>Purposely crashed into targets strapped with massive bombs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0" y="3077395"/>
            <a:ext cx="2286000" cy="3556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4985" y="3289049"/>
            <a:ext cx="2972718" cy="334434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313613" cy="801265"/>
          </a:xfrm>
        </p:spPr>
        <p:txBody>
          <a:bodyPr/>
          <a:lstStyle/>
          <a:p>
            <a:r>
              <a:rPr lang="en-US" dirty="0" smtClean="0"/>
              <a:t>Japanese soldiers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754" y="1238769"/>
            <a:ext cx="7313613" cy="4989935"/>
          </a:xfrm>
        </p:spPr>
        <p:txBody>
          <a:bodyPr/>
          <a:lstStyle/>
          <a:p>
            <a:r>
              <a:rPr lang="en-US" dirty="0" smtClean="0"/>
              <a:t>Very few surrendered </a:t>
            </a:r>
          </a:p>
          <a:p>
            <a:r>
              <a:rPr lang="en-US" b="1" dirty="0" smtClean="0"/>
              <a:t>To be killed was an honor – to be taken prisoner a disgrace</a:t>
            </a:r>
          </a:p>
          <a:p>
            <a:r>
              <a:rPr lang="en-US" dirty="0" smtClean="0"/>
              <a:t>Therefore treated their prisoners of war as dishonored men</a:t>
            </a:r>
          </a:p>
          <a:p>
            <a:r>
              <a:rPr lang="en-US" dirty="0" smtClean="0"/>
              <a:t>Of 5,000 defending one island only 17 were taken prisoner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3231" y="4308691"/>
            <a:ext cx="4395435" cy="254930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2128"/>
            <a:ext cx="7313613" cy="665201"/>
          </a:xfrm>
        </p:spPr>
        <p:txBody>
          <a:bodyPr/>
          <a:lstStyle/>
          <a:p>
            <a:r>
              <a:rPr lang="en-US" dirty="0" smtClean="0"/>
              <a:t>Battle of Iwo Jima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54812"/>
            <a:ext cx="7313613" cy="4536388"/>
          </a:xfrm>
        </p:spPr>
        <p:txBody>
          <a:bodyPr/>
          <a:lstStyle/>
          <a:p>
            <a:r>
              <a:rPr lang="en-US" dirty="0" smtClean="0"/>
              <a:t>A heavily armed rocky volcanic island</a:t>
            </a:r>
          </a:p>
          <a:p>
            <a:r>
              <a:rPr lang="en-US" dirty="0" smtClean="0"/>
              <a:t>Only 14 sq. miles, but took months to capture </a:t>
            </a:r>
          </a:p>
          <a:p>
            <a:r>
              <a:rPr lang="en-US" dirty="0" smtClean="0"/>
              <a:t>Lost 25,000 soldiers </a:t>
            </a:r>
            <a:r>
              <a:rPr lang="en-US" b="1" dirty="0" smtClean="0"/>
              <a:t>– 27 medals of honor awarded for bravery – more than any other single battle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1461" y="3657714"/>
            <a:ext cx="3786936" cy="2958394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Inkwell">
  <a:themeElements>
    <a:clrScheme name="Inkwell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Inkwell">
      <a:majorFont>
        <a:latin typeface="Goudy Old Style"/>
        <a:ea typeface=""/>
        <a:cs typeface=""/>
        <a:font script="Jpan" typeface="ＭＳ Ｐ明朝"/>
      </a:majorFont>
      <a:minorFont>
        <a:latin typeface="Goudy Old Style"/>
        <a:ea typeface=""/>
        <a:cs typeface=""/>
        <a:font script="Jpan" typeface="ＭＳ Ｐ明朝"/>
      </a:minorFont>
    </a:fontScheme>
    <a:fmtScheme name="Inkwel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635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Inkwell.thmx</Template>
  <TotalTime>187</TotalTime>
  <Words>818</Words>
  <Application>Microsoft Macintosh PowerPoint</Application>
  <PresentationFormat>On-screen Show (4:3)</PresentationFormat>
  <Paragraphs>84</Paragraphs>
  <Slides>23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Inkwell</vt:lpstr>
      <vt:lpstr>Chapter 14 – Section 3</vt:lpstr>
      <vt:lpstr>Philippines</vt:lpstr>
      <vt:lpstr>Bataan Death March</vt:lpstr>
      <vt:lpstr>Battle of the Coral Sea</vt:lpstr>
      <vt:lpstr>Battle of Midway</vt:lpstr>
      <vt:lpstr>Island Hopping Strategy</vt:lpstr>
      <vt:lpstr>Kamikazes</vt:lpstr>
      <vt:lpstr>Japanese soldiers</vt:lpstr>
      <vt:lpstr>Battle of Iwo Jima</vt:lpstr>
      <vt:lpstr>Battle of Okinawa</vt:lpstr>
      <vt:lpstr>Albert Einstein</vt:lpstr>
      <vt:lpstr>The Manhattan Project</vt:lpstr>
      <vt:lpstr>Robert Oppenheimer</vt:lpstr>
      <vt:lpstr>How do you build an atomic bomb?</vt:lpstr>
      <vt:lpstr>H-Bomb</vt:lpstr>
      <vt:lpstr>5 other options to dropping “the bomb” on Japan</vt:lpstr>
      <vt:lpstr>Final Decision</vt:lpstr>
      <vt:lpstr>Hiroshima</vt:lpstr>
      <vt:lpstr>Enola Gay</vt:lpstr>
      <vt:lpstr>Slide 20</vt:lpstr>
      <vt:lpstr>3 Days Later</vt:lpstr>
      <vt:lpstr>V-J Day</vt:lpstr>
      <vt:lpstr>A-Bomb Essay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Kristine Ljungberg</dc:creator>
  <cp:lastModifiedBy>Kristine Ljungberg</cp:lastModifiedBy>
  <cp:revision>7</cp:revision>
  <dcterms:created xsi:type="dcterms:W3CDTF">2014-03-16T23:35:41Z</dcterms:created>
  <dcterms:modified xsi:type="dcterms:W3CDTF">2014-03-17T00:06:09Z</dcterms:modified>
</cp:coreProperties>
</file>