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15FFC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8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ED212-1425-8B41-B9F3-FB91E2416F84}" type="datetimeFigureOut">
              <a:rPr lang="en-US" smtClean="0"/>
              <a:pPr/>
              <a:t>8/24/13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67843-505C-D44D-B725-956A039E80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ED212-1425-8B41-B9F3-FB91E2416F84}" type="datetimeFigureOut">
              <a:rPr lang="en-US" smtClean="0"/>
              <a:pPr/>
              <a:t>8/24/13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67843-505C-D44D-B725-956A039E80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ED212-1425-8B41-B9F3-FB91E2416F84}" type="datetimeFigureOut">
              <a:rPr lang="en-US" smtClean="0"/>
              <a:pPr/>
              <a:t>8/24/13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67843-505C-D44D-B725-956A039E80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ED212-1425-8B41-B9F3-FB91E2416F84}" type="datetimeFigureOut">
              <a:rPr lang="en-US" smtClean="0"/>
              <a:pPr/>
              <a:t>8/24/13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67843-505C-D44D-B725-956A039E80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ED212-1425-8B41-B9F3-FB91E2416F84}" type="datetimeFigureOut">
              <a:rPr lang="en-US" smtClean="0"/>
              <a:pPr/>
              <a:t>8/24/13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67843-505C-D44D-B725-956A039E80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ED212-1425-8B41-B9F3-FB91E2416F84}" type="datetimeFigureOut">
              <a:rPr lang="en-US" smtClean="0"/>
              <a:pPr/>
              <a:t>8/24/13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67843-505C-D44D-B725-956A039E80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ED212-1425-8B41-B9F3-FB91E2416F84}" type="datetimeFigureOut">
              <a:rPr lang="en-US" smtClean="0"/>
              <a:pPr/>
              <a:t>8/24/13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67843-505C-D44D-B725-956A039E80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ED212-1425-8B41-B9F3-FB91E2416F84}" type="datetimeFigureOut">
              <a:rPr lang="en-US" smtClean="0"/>
              <a:pPr/>
              <a:t>8/24/13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67843-505C-D44D-B725-956A039E80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ED212-1425-8B41-B9F3-FB91E2416F84}" type="datetimeFigureOut">
              <a:rPr lang="en-US" smtClean="0"/>
              <a:pPr/>
              <a:t>8/24/13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67843-505C-D44D-B725-956A039E80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ED212-1425-8B41-B9F3-FB91E2416F84}" type="datetimeFigureOut">
              <a:rPr lang="en-US" smtClean="0"/>
              <a:pPr/>
              <a:t>8/24/13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67843-505C-D44D-B725-956A039E80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ED212-1425-8B41-B9F3-FB91E2416F84}" type="datetimeFigureOut">
              <a:rPr lang="en-US" smtClean="0"/>
              <a:pPr/>
              <a:t>8/24/13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67843-505C-D44D-B725-956A039E80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rgbClr val="15FFC9"/>
            </a:gs>
            <a:gs pos="100000">
              <a:srgbClr val="FFFF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ED212-1425-8B41-B9F3-FB91E2416F84}" type="datetimeFigureOut">
              <a:rPr lang="en-US" smtClean="0"/>
              <a:pPr/>
              <a:t>8/24/13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67843-505C-D44D-B725-956A039E80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8667"/>
            <a:ext cx="7772400" cy="1566333"/>
          </a:xfrm>
        </p:spPr>
        <p:txBody>
          <a:bodyPr/>
          <a:lstStyle/>
          <a:p>
            <a:r>
              <a:rPr lang="en-US" dirty="0" smtClean="0"/>
              <a:t>The Growth of Big Business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22778"/>
            <a:ext cx="6400800" cy="4016022"/>
          </a:xfrm>
        </p:spPr>
        <p:txBody>
          <a:bodyPr/>
          <a:lstStyle/>
          <a:p>
            <a:r>
              <a:rPr lang="en-US" dirty="0" smtClean="0"/>
              <a:t>Chapter 4 – Section 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5110" y="2678289"/>
            <a:ext cx="3541889" cy="417971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133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Anti-Monopoly laws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1334"/>
            <a:ext cx="8229600" cy="5194830"/>
          </a:xfrm>
        </p:spPr>
        <p:txBody>
          <a:bodyPr/>
          <a:lstStyle/>
          <a:p>
            <a:r>
              <a:rPr lang="en-US" sz="2400" dirty="0" smtClean="0"/>
              <a:t>Laws like the Sherman Antitrust Act didn’t really work to break up monopolies because politicians refused to attack powerful business leaders and rarely enforced these laws</a:t>
            </a:r>
          </a:p>
          <a:p>
            <a:r>
              <a:rPr lang="en-US" sz="2400" dirty="0" smtClean="0"/>
              <a:t>(Ironically, were used to break up labor unions </a:t>
            </a:r>
            <a:r>
              <a:rPr lang="en-US" sz="2400" dirty="0" err="1" smtClean="0"/>
              <a:t>b/c</a:t>
            </a:r>
            <a:r>
              <a:rPr lang="en-US" sz="2400" dirty="0" smtClean="0"/>
              <a:t> workers combined to “gain an advantage”)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3636434"/>
            <a:ext cx="2743200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Vertical vs. Horizontal Consolidation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Horizontal is bringing together a bunch of companies in the same business (Rockefeller)</a:t>
            </a:r>
          </a:p>
          <a:p>
            <a:r>
              <a:rPr lang="en-US" sz="2400" dirty="0" smtClean="0"/>
              <a:t>Vertical is gaining control of all aspects of the business (mining the iron, railroads that transport it, steel itself –</a:t>
            </a:r>
            <a:r>
              <a:rPr lang="en-US" sz="2400" dirty="0" smtClean="0"/>
              <a:t> like Carnegie did</a:t>
            </a:r>
            <a:r>
              <a:rPr lang="en-US" dirty="0" smtClean="0"/>
              <a:t>)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144" y="3827463"/>
            <a:ext cx="3530600" cy="22987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4- Year Depression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Companies made more goods than they could sell so…</a:t>
            </a:r>
          </a:p>
          <a:p>
            <a:r>
              <a:rPr lang="en-US" sz="2400" dirty="0" smtClean="0"/>
              <a:t>Had to lower prices so…</a:t>
            </a:r>
          </a:p>
          <a:p>
            <a:r>
              <a:rPr lang="en-US" sz="2400" dirty="0" smtClean="0"/>
              <a:t>Have to cut wages and lay off workers (to cover losses)</a:t>
            </a:r>
          </a:p>
          <a:p>
            <a:r>
              <a:rPr lang="en-US" sz="2400" dirty="0" smtClean="0"/>
              <a:t>Severe shock to the economy (laid off workers don’t buy stuff)</a:t>
            </a:r>
          </a:p>
          <a:p>
            <a:r>
              <a:rPr lang="en-US" sz="2400" dirty="0" smtClean="0"/>
              <a:t>Led to a 4-year depression starting in 1893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4472341"/>
            <a:ext cx="2438400" cy="1879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425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Panic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As a result investors fear that businesses in heavy debt might not be able to repay their loans</a:t>
            </a:r>
          </a:p>
          <a:p>
            <a:r>
              <a:rPr lang="en-US" sz="2400" dirty="0" smtClean="0"/>
              <a:t>Investors rush to sell stock, stock prices fall, companies go bankrupt</a:t>
            </a:r>
          </a:p>
          <a:p>
            <a:r>
              <a:rPr lang="en-US" sz="2400" dirty="0" smtClean="0"/>
              <a:t>(500 banks and 15,000 businesses failed)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450" y="3758494"/>
            <a:ext cx="2959100" cy="27559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5711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“Business Cycle”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7112"/>
            <a:ext cx="8229600" cy="496905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Period of “boom and bust”</a:t>
            </a:r>
          </a:p>
          <a:p>
            <a:r>
              <a:rPr lang="en-US" sz="2400" dirty="0" smtClean="0"/>
              <a:t>Business expands, peaks, then declines, recession, recovery, and repeats</a:t>
            </a:r>
          </a:p>
          <a:p>
            <a:r>
              <a:rPr lang="en-US" sz="2400" dirty="0" smtClean="0"/>
              <a:t>When it gets bad enough a recession becomes a depression which lasts longer and is harder to get out of (</a:t>
            </a:r>
            <a:r>
              <a:rPr lang="en-US" sz="2400" dirty="0" err="1" smtClean="0"/>
              <a:t>b/c</a:t>
            </a:r>
            <a:r>
              <a:rPr lang="en-US" sz="2400" dirty="0" smtClean="0"/>
              <a:t> no job creation = little consumer confidence = no hiring ~ it’s a cycle)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0711" y="4121150"/>
            <a:ext cx="3352800" cy="24257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750" y="717550"/>
            <a:ext cx="6540500" cy="54229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Draw 2 cartoons ~ one depicting business leaders as “robber barons” and the other as “captains of industry”. </a:t>
            </a:r>
          </a:p>
          <a:p>
            <a:r>
              <a:rPr lang="en-US" dirty="0" smtClean="0"/>
              <a:t>Alternatively, write a 200 word essay that explains why business leaders were referred to by each of these names and which you think is more accurate.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944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Robber Barons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9444"/>
            <a:ext cx="8229600" cy="492671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Name often given to business leaders</a:t>
            </a:r>
          </a:p>
          <a:p>
            <a:r>
              <a:rPr lang="en-US" sz="2400" dirty="0" smtClean="0"/>
              <a:t>4 Reasons (what does “robber” suggest?)</a:t>
            </a:r>
          </a:p>
          <a:p>
            <a:pPr lvl="1"/>
            <a:r>
              <a:rPr lang="en-US" sz="2400" dirty="0" smtClean="0"/>
              <a:t>Drained the country of its natural resources</a:t>
            </a:r>
          </a:p>
          <a:p>
            <a:pPr lvl="1"/>
            <a:r>
              <a:rPr lang="en-US" sz="2400" dirty="0" smtClean="0"/>
              <a:t>Persuaded politicians to interpret laws in their favor</a:t>
            </a:r>
          </a:p>
          <a:p>
            <a:pPr lvl="1"/>
            <a:r>
              <a:rPr lang="en-US" sz="2400" dirty="0" smtClean="0"/>
              <a:t>Drove competitors to ruin</a:t>
            </a:r>
          </a:p>
          <a:p>
            <a:pPr lvl="1"/>
            <a:r>
              <a:rPr lang="en-US" sz="2400" dirty="0" smtClean="0"/>
              <a:t>Paid workers meager wages &amp; forced dangerous and unhealthy working conditions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2444" y="3894667"/>
            <a:ext cx="2032000" cy="279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00416"/>
            <a:ext cx="8229600" cy="14176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Captains of Industry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77334"/>
            <a:ext cx="8229600" cy="544883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Positive name for business leaders</a:t>
            </a:r>
          </a:p>
          <a:p>
            <a:r>
              <a:rPr lang="en-US" sz="2400" dirty="0" smtClean="0"/>
              <a:t>3 Reasons</a:t>
            </a:r>
          </a:p>
          <a:p>
            <a:pPr lvl="1"/>
            <a:r>
              <a:rPr lang="en-US" sz="2000" dirty="0" smtClean="0"/>
              <a:t>They increased the supply of goods that people wanted by building factories (appliances, etc.)</a:t>
            </a:r>
          </a:p>
          <a:p>
            <a:pPr lvl="1"/>
            <a:r>
              <a:rPr lang="en-US" sz="2000" dirty="0" smtClean="0"/>
              <a:t>Created jobs in their factories (so people could earn $ to buy these goods)</a:t>
            </a:r>
          </a:p>
          <a:p>
            <a:pPr lvl="1"/>
            <a:r>
              <a:rPr lang="en-US" sz="2000" dirty="0" smtClean="0"/>
              <a:t>Started and funded great museums, libraries, and universities (still around today)</a:t>
            </a:r>
          </a:p>
          <a:p>
            <a:pPr lvl="1"/>
            <a:endParaRPr lang="en-US" sz="2000" dirty="0" smtClean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8139" y="3563055"/>
            <a:ext cx="28575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Andrew Carnegie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6000"/>
            <a:ext cx="8229600" cy="51101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Self made millionaire who controlled the steel industry and drove others out of business by lowering his prices (sound familiar? Like </a:t>
            </a:r>
            <a:r>
              <a:rPr lang="en-US" sz="2400" dirty="0" err="1" smtClean="0"/>
              <a:t>Walmart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Gave $ to open 3,000 libraries</a:t>
            </a:r>
          </a:p>
          <a:p>
            <a:r>
              <a:rPr lang="en-US" sz="2400" dirty="0" smtClean="0"/>
              <a:t>Donated $350 million for art &amp; research</a:t>
            </a:r>
          </a:p>
          <a:p>
            <a:r>
              <a:rPr lang="en-US" sz="2400" dirty="0" smtClean="0"/>
              <a:t>(Was he good or bad? – helped the country, but at the price of poor work conditions and other companies)</a:t>
            </a:r>
          </a:p>
          <a:p>
            <a:r>
              <a:rPr lang="en-US" sz="2400" dirty="0" smtClean="0"/>
              <a:t>(What city was he from? Think football….)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900" y="4617861"/>
            <a:ext cx="4140200" cy="1968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7122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Social Darwinism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1222"/>
            <a:ext cx="8229600" cy="495494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idea that the “fittest survived” and would succeed in business </a:t>
            </a:r>
          </a:p>
          <a:p>
            <a:r>
              <a:rPr lang="en-US" sz="2400" dirty="0" smtClean="0"/>
              <a:t>The government should not interfere (businesses not taxes and could treat workers as they wished)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221" y="3146778"/>
            <a:ext cx="3499557" cy="33746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7122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Monopoly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0444"/>
            <a:ext cx="8229600" cy="454571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Complete control of a product or service</a:t>
            </a:r>
          </a:p>
          <a:p>
            <a:r>
              <a:rPr lang="en-US" sz="2400" dirty="0" smtClean="0"/>
              <a:t>Bought out or drove competitors out of business</a:t>
            </a:r>
          </a:p>
          <a:p>
            <a:r>
              <a:rPr lang="en-US" sz="2400" dirty="0" smtClean="0"/>
              <a:t>Can then charge whatever they want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711" y="3700463"/>
            <a:ext cx="3352800" cy="2425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Cartel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Businesses that make the same product agree to limit the supply of their product, thus keeping prices high (today – oil, drug cartels)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5772" y="3429000"/>
            <a:ext cx="2120900" cy="2540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John D. Rockefeller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Oil tycoon who was able to undersell his competitors (like </a:t>
            </a:r>
            <a:r>
              <a:rPr lang="en-US" sz="2400" dirty="0" err="1" smtClean="0"/>
              <a:t>Walmart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Got around anti-monopoly laws by creating a Standard Oil Trust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511" y="3255433"/>
            <a:ext cx="2235200" cy="322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900" y="3598863"/>
            <a:ext cx="3213100" cy="25273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Trust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group of separate companies (not one) placed under the control of a single managing board of trustees (controlled by Rockefeller)</a:t>
            </a:r>
          </a:p>
          <a:p>
            <a:r>
              <a:rPr lang="en-US" sz="2400" dirty="0" smtClean="0"/>
              <a:t>Because companies didn’t officially merge, no laws were violated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0" y="3429000"/>
            <a:ext cx="2857500" cy="2857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654</Words>
  <Application>Microsoft Macintosh PowerPoint</Application>
  <PresentationFormat>On-screen Show (4:3)</PresentationFormat>
  <Paragraphs>59</Paragraphs>
  <Slides>16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The Growth of Big Business</vt:lpstr>
      <vt:lpstr>Robber Barons</vt:lpstr>
      <vt:lpstr>Captains of Industry</vt:lpstr>
      <vt:lpstr>Andrew Carnegie</vt:lpstr>
      <vt:lpstr>Social Darwinism</vt:lpstr>
      <vt:lpstr>Monopoly</vt:lpstr>
      <vt:lpstr>Cartel</vt:lpstr>
      <vt:lpstr>John D. Rockefeller</vt:lpstr>
      <vt:lpstr>Trust</vt:lpstr>
      <vt:lpstr>Anti-Monopoly laws</vt:lpstr>
      <vt:lpstr>Vertical vs. Horizontal Consolidation</vt:lpstr>
      <vt:lpstr>4- Year Depression</vt:lpstr>
      <vt:lpstr>Panic</vt:lpstr>
      <vt:lpstr>The “Business Cycle”</vt:lpstr>
      <vt:lpstr>Slide 15</vt:lpstr>
      <vt:lpstr>Homework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Growth of Big Business</dc:title>
  <dc:creator>Kristine Ljungberg</dc:creator>
  <cp:lastModifiedBy>Kristine Ljungberg</cp:lastModifiedBy>
  <cp:revision>7</cp:revision>
  <dcterms:created xsi:type="dcterms:W3CDTF">2013-08-24T12:20:49Z</dcterms:created>
  <dcterms:modified xsi:type="dcterms:W3CDTF">2013-08-24T13:59:46Z</dcterms:modified>
</cp:coreProperties>
</file>