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91" r:id="rId32"/>
    <p:sldId id="287" r:id="rId33"/>
    <p:sldId id="288" r:id="rId34"/>
    <p:sldId id="289" r:id="rId35"/>
    <p:sldId id="290"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E476A1B-30B9-469D-9A3C-0128C376D783}" type="datetimeFigureOut">
              <a:rPr lang="en-US" smtClean="0"/>
              <a:pPr/>
              <a:t>10/7/2013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1AC2C91-4F76-46A9-A9B0-DA5170213AB0}"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476A1B-30B9-469D-9A3C-0128C376D783}"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C2C91-4F76-46A9-A9B0-DA5170213AB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476A1B-30B9-469D-9A3C-0128C376D783}"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C2C91-4F76-46A9-A9B0-DA5170213AB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476A1B-30B9-469D-9A3C-0128C376D783}"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C2C91-4F76-46A9-A9B0-DA5170213AB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476A1B-30B9-469D-9A3C-0128C376D783}"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C2C91-4F76-46A9-A9B0-DA5170213AB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E476A1B-30B9-469D-9A3C-0128C376D783}" type="datetimeFigureOut">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C2C91-4F76-46A9-A9B0-DA5170213AB0}"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476A1B-30B9-469D-9A3C-0128C376D783}" type="datetimeFigureOut">
              <a:rPr lang="en-US" smtClean="0"/>
              <a:pPr/>
              <a:t>10/7/2013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AC2C91-4F76-46A9-A9B0-DA5170213AB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476A1B-30B9-469D-9A3C-0128C376D783}" type="datetimeFigureOut">
              <a:rPr lang="en-US" smtClean="0"/>
              <a:pPr/>
              <a:t>10/7/2013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AC2C91-4F76-46A9-A9B0-DA5170213AB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76A1B-30B9-469D-9A3C-0128C376D783}" type="datetimeFigureOut">
              <a:rPr lang="en-US" smtClean="0"/>
              <a:pPr/>
              <a:t>10/7/2013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AC2C91-4F76-46A9-A9B0-DA5170213AB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E476A1B-30B9-469D-9A3C-0128C376D783}" type="datetimeFigureOut">
              <a:rPr lang="en-US" smtClean="0"/>
              <a:pPr/>
              <a:t>10/7/2013</a:t>
            </a:fld>
            <a:endParaRPr lang="en-US"/>
          </a:p>
        </p:txBody>
      </p:sp>
      <p:sp>
        <p:nvSpPr>
          <p:cNvPr id="7" name="Slide Number Placeholder 6"/>
          <p:cNvSpPr>
            <a:spLocks noGrp="1"/>
          </p:cNvSpPr>
          <p:nvPr>
            <p:ph type="sldNum" sz="quarter" idx="12"/>
          </p:nvPr>
        </p:nvSpPr>
        <p:spPr/>
        <p:txBody>
          <a:bodyPr/>
          <a:lstStyle/>
          <a:p>
            <a:fld id="{41AC2C91-4F76-46A9-A9B0-DA5170213AB0}"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76A1B-30B9-469D-9A3C-0128C376D783}" type="datetimeFigureOut">
              <a:rPr lang="en-US" smtClean="0"/>
              <a:pPr/>
              <a:t>10/7/2013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1AC2C91-4F76-46A9-A9B0-DA5170213AB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E476A1B-30B9-469D-9A3C-0128C376D783}" type="datetimeFigureOut">
              <a:rPr lang="en-US" smtClean="0"/>
              <a:pPr/>
              <a:t>10/7/2013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1AC2C91-4F76-46A9-A9B0-DA5170213A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6 Sections 1 &amp; 2</a:t>
            </a:r>
            <a:endParaRPr lang="en-US" dirty="0"/>
          </a:p>
        </p:txBody>
      </p:sp>
      <p:sp>
        <p:nvSpPr>
          <p:cNvPr id="3" name="Subtitle 2"/>
          <p:cNvSpPr>
            <a:spLocks noGrp="1"/>
          </p:cNvSpPr>
          <p:nvPr>
            <p:ph type="subTitle" idx="1"/>
          </p:nvPr>
        </p:nvSpPr>
        <p:spPr/>
        <p:txBody>
          <a:bodyPr/>
          <a:lstStyle/>
          <a:p>
            <a:r>
              <a:rPr lang="en-US" dirty="0" smtClean="0"/>
              <a:t>Coming to America</a:t>
            </a:r>
            <a:endParaRPr lang="en-US" dirty="0"/>
          </a:p>
        </p:txBody>
      </p:sp>
      <p:pic>
        <p:nvPicPr>
          <p:cNvPr id="5" name="Picture 4"/>
          <p:cNvPicPr>
            <a:picLocks noChangeAspect="1"/>
          </p:cNvPicPr>
          <p:nvPr/>
        </p:nvPicPr>
        <p:blipFill>
          <a:blip r:embed="rId2"/>
          <a:stretch>
            <a:fillRect/>
          </a:stretch>
        </p:blipFill>
        <p:spPr>
          <a:xfrm>
            <a:off x="533400" y="1600200"/>
            <a:ext cx="3467100" cy="2349500"/>
          </a:xfrm>
          <a:prstGeom prst="rect">
            <a:avLst/>
          </a:prstGeom>
        </p:spPr>
      </p:pic>
    </p:spTree>
    <p:extLst>
      <p:ext uri="{BB962C8B-B14F-4D97-AF65-F5344CB8AC3E}">
        <p14:creationId xmlns:p14="http://schemas.microsoft.com/office/powerpoint/2010/main" val="225810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533400"/>
          </a:xfrm>
        </p:spPr>
        <p:txBody>
          <a:bodyPr>
            <a:normAutofit fontScale="90000"/>
          </a:bodyPr>
          <a:lstStyle/>
          <a:p>
            <a:r>
              <a:rPr lang="en-US" dirty="0" smtClean="0"/>
              <a:t>Steerage</a:t>
            </a:r>
            <a:endParaRPr lang="en-US" dirty="0"/>
          </a:p>
        </p:txBody>
      </p:sp>
      <p:sp>
        <p:nvSpPr>
          <p:cNvPr id="3" name="Content Placeholder 2"/>
          <p:cNvSpPr>
            <a:spLocks noGrp="1"/>
          </p:cNvSpPr>
          <p:nvPr>
            <p:ph idx="1"/>
          </p:nvPr>
        </p:nvSpPr>
        <p:spPr>
          <a:xfrm>
            <a:off x="1043492" y="1371600"/>
            <a:ext cx="6777317" cy="4461029"/>
          </a:xfrm>
        </p:spPr>
        <p:txBody>
          <a:bodyPr/>
          <a:lstStyle/>
          <a:p>
            <a:r>
              <a:rPr lang="en-US" dirty="0" smtClean="0"/>
              <a:t>Large open area beneath the ship’s deck where most immigrants traveled. </a:t>
            </a:r>
          </a:p>
          <a:p>
            <a:pPr marL="68580" indent="0">
              <a:buNone/>
            </a:pPr>
            <a:r>
              <a:rPr lang="en-US" dirty="0"/>
              <a:t>	</a:t>
            </a:r>
            <a:r>
              <a:rPr lang="en-US" dirty="0" smtClean="0"/>
              <a:t>(couldn’t afford cabins)</a:t>
            </a:r>
          </a:p>
          <a:p>
            <a:r>
              <a:rPr lang="en-US" dirty="0" smtClean="0"/>
              <a:t>Limited toilet facilities, no privacy, and poor food, but the fare was cheap.</a:t>
            </a:r>
            <a:endParaRPr lang="en-US" dirty="0"/>
          </a:p>
        </p:txBody>
      </p:sp>
      <p:pic>
        <p:nvPicPr>
          <p:cNvPr id="4" name="Picture 3"/>
          <p:cNvPicPr>
            <a:picLocks noChangeAspect="1"/>
          </p:cNvPicPr>
          <p:nvPr/>
        </p:nvPicPr>
        <p:blipFill>
          <a:blip r:embed="rId2"/>
          <a:stretch>
            <a:fillRect/>
          </a:stretch>
        </p:blipFill>
        <p:spPr>
          <a:xfrm>
            <a:off x="2590800" y="3886200"/>
            <a:ext cx="3530600" cy="2311400"/>
          </a:xfrm>
          <a:prstGeom prst="rect">
            <a:avLst/>
          </a:prstGeom>
        </p:spPr>
      </p:pic>
    </p:spTree>
    <p:extLst>
      <p:ext uri="{BB962C8B-B14F-4D97-AF65-F5344CB8AC3E}">
        <p14:creationId xmlns:p14="http://schemas.microsoft.com/office/powerpoint/2010/main" val="41837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Birds of Passage </a:t>
            </a:r>
            <a:endParaRPr lang="en-US" dirty="0"/>
          </a:p>
        </p:txBody>
      </p:sp>
      <p:sp>
        <p:nvSpPr>
          <p:cNvPr id="3" name="Content Placeholder 2"/>
          <p:cNvSpPr>
            <a:spLocks noGrp="1"/>
          </p:cNvSpPr>
          <p:nvPr>
            <p:ph idx="1"/>
          </p:nvPr>
        </p:nvSpPr>
        <p:spPr/>
        <p:txBody>
          <a:bodyPr/>
          <a:lstStyle/>
          <a:p>
            <a:r>
              <a:rPr lang="en-US" dirty="0" smtClean="0"/>
              <a:t>Young men who worked for several months or years and then returned home. </a:t>
            </a:r>
          </a:p>
          <a:p>
            <a:pPr marL="68580" indent="0">
              <a:buNone/>
            </a:pPr>
            <a:endParaRPr lang="en-US" dirty="0"/>
          </a:p>
        </p:txBody>
      </p:sp>
      <p:pic>
        <p:nvPicPr>
          <p:cNvPr id="5" name="Picture 4"/>
          <p:cNvPicPr>
            <a:picLocks noChangeAspect="1"/>
          </p:cNvPicPr>
          <p:nvPr/>
        </p:nvPicPr>
        <p:blipFill>
          <a:blip r:embed="rId2"/>
          <a:stretch>
            <a:fillRect/>
          </a:stretch>
        </p:blipFill>
        <p:spPr>
          <a:xfrm>
            <a:off x="2743200" y="3505200"/>
            <a:ext cx="3390900" cy="2400300"/>
          </a:xfrm>
          <a:prstGeom prst="rect">
            <a:avLst/>
          </a:prstGeom>
        </p:spPr>
      </p:pic>
    </p:spTree>
    <p:extLst>
      <p:ext uri="{BB962C8B-B14F-4D97-AF65-F5344CB8AC3E}">
        <p14:creationId xmlns:p14="http://schemas.microsoft.com/office/powerpoint/2010/main" val="105412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343936"/>
          </a:xfrm>
        </p:spPr>
        <p:txBody>
          <a:bodyPr>
            <a:normAutofit fontScale="90000"/>
          </a:bodyPr>
          <a:lstStyle/>
          <a:p>
            <a:r>
              <a:rPr lang="en-US" sz="2400" dirty="0" smtClean="0"/>
              <a:t>Where did most immigrants come from?</a:t>
            </a:r>
            <a:endParaRPr lang="en-US" sz="2400" dirty="0"/>
          </a:p>
        </p:txBody>
      </p:sp>
      <p:sp>
        <p:nvSpPr>
          <p:cNvPr id="3" name="Content Placeholder 2"/>
          <p:cNvSpPr>
            <a:spLocks noGrp="1"/>
          </p:cNvSpPr>
          <p:nvPr>
            <p:ph idx="1"/>
          </p:nvPr>
        </p:nvSpPr>
        <p:spPr>
          <a:xfrm>
            <a:off x="1043492" y="1600200"/>
            <a:ext cx="6777317" cy="4232429"/>
          </a:xfrm>
        </p:spPr>
        <p:txBody>
          <a:bodyPr/>
          <a:lstStyle/>
          <a:p>
            <a:r>
              <a:rPr lang="en-US" dirty="0" smtClean="0"/>
              <a:t>Between 1865 and 1890 most came from northern Europe. (Germany, England, and Ireland)</a:t>
            </a:r>
          </a:p>
          <a:p>
            <a:r>
              <a:rPr lang="en-US" dirty="0" smtClean="0"/>
              <a:t>In the 1890’s most came from </a:t>
            </a:r>
            <a:r>
              <a:rPr lang="en-US" i="1" dirty="0" smtClean="0"/>
              <a:t>Southern </a:t>
            </a:r>
            <a:r>
              <a:rPr lang="en-US" dirty="0" smtClean="0"/>
              <a:t>(Italy and Greece) and </a:t>
            </a:r>
            <a:r>
              <a:rPr lang="en-US" i="1" dirty="0" smtClean="0"/>
              <a:t>Eastern </a:t>
            </a:r>
            <a:r>
              <a:rPr lang="en-US" dirty="0" smtClean="0"/>
              <a:t>(Russia and Poland) Europe.</a:t>
            </a:r>
            <a:endParaRPr lang="en-US" dirty="0"/>
          </a:p>
        </p:txBody>
      </p:sp>
      <p:pic>
        <p:nvPicPr>
          <p:cNvPr id="4" name="Picture 3"/>
          <p:cNvPicPr>
            <a:picLocks noChangeAspect="1"/>
          </p:cNvPicPr>
          <p:nvPr/>
        </p:nvPicPr>
        <p:blipFill>
          <a:blip r:embed="rId2"/>
          <a:stretch>
            <a:fillRect/>
          </a:stretch>
        </p:blipFill>
        <p:spPr>
          <a:xfrm>
            <a:off x="4419600" y="3810000"/>
            <a:ext cx="3492500" cy="2324100"/>
          </a:xfrm>
          <a:prstGeom prst="rect">
            <a:avLst/>
          </a:prstGeom>
        </p:spPr>
      </p:pic>
    </p:spTree>
    <p:extLst>
      <p:ext uri="{BB962C8B-B14F-4D97-AF65-F5344CB8AC3E}">
        <p14:creationId xmlns:p14="http://schemas.microsoft.com/office/powerpoint/2010/main" val="393312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267736"/>
          </a:xfrm>
        </p:spPr>
        <p:txBody>
          <a:bodyPr>
            <a:normAutofit fontScale="90000"/>
          </a:bodyPr>
          <a:lstStyle/>
          <a:p>
            <a:r>
              <a:rPr lang="en-US" dirty="0" smtClean="0"/>
              <a:t>Busy Ports </a:t>
            </a:r>
            <a:endParaRPr lang="en-US" dirty="0"/>
          </a:p>
        </p:txBody>
      </p:sp>
      <p:sp>
        <p:nvSpPr>
          <p:cNvPr id="3" name="Content Placeholder 2"/>
          <p:cNvSpPr>
            <a:spLocks noGrp="1"/>
          </p:cNvSpPr>
          <p:nvPr>
            <p:ph idx="1"/>
          </p:nvPr>
        </p:nvSpPr>
        <p:spPr>
          <a:xfrm>
            <a:off x="1043492" y="1676400"/>
            <a:ext cx="6777317" cy="4156229"/>
          </a:xfrm>
        </p:spPr>
        <p:txBody>
          <a:bodyPr/>
          <a:lstStyle/>
          <a:p>
            <a:r>
              <a:rPr lang="en-US" dirty="0" smtClean="0"/>
              <a:t>Most immigrants came through Boston, Philadelphia, and Baltimore in the East.</a:t>
            </a:r>
          </a:p>
          <a:p>
            <a:r>
              <a:rPr lang="en-US" dirty="0" smtClean="0"/>
              <a:t>Most Asians came through San Francisco and Seattle in the West.</a:t>
            </a:r>
            <a:endParaRPr lang="en-US" dirty="0"/>
          </a:p>
        </p:txBody>
      </p:sp>
      <p:pic>
        <p:nvPicPr>
          <p:cNvPr id="4" name="Picture 3"/>
          <p:cNvPicPr>
            <a:picLocks noChangeAspect="1"/>
          </p:cNvPicPr>
          <p:nvPr/>
        </p:nvPicPr>
        <p:blipFill>
          <a:blip r:embed="rId2"/>
          <a:stretch>
            <a:fillRect/>
          </a:stretch>
        </p:blipFill>
        <p:spPr>
          <a:xfrm>
            <a:off x="4038600" y="3429000"/>
            <a:ext cx="3619500" cy="2895600"/>
          </a:xfrm>
          <a:prstGeom prst="rect">
            <a:avLst/>
          </a:prstGeom>
        </p:spPr>
      </p:pic>
    </p:spTree>
    <p:extLst>
      <p:ext uri="{BB962C8B-B14F-4D97-AF65-F5344CB8AC3E}">
        <p14:creationId xmlns:p14="http://schemas.microsoft.com/office/powerpoint/2010/main" val="103173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Ellis Island “</a:t>
            </a:r>
            <a:r>
              <a:rPr lang="en-US" b="1" dirty="0" smtClean="0">
                <a:solidFill>
                  <a:srgbClr val="FFC000"/>
                </a:solidFill>
              </a:rPr>
              <a:t>The</a:t>
            </a:r>
            <a:r>
              <a:rPr lang="en-US" dirty="0" smtClean="0"/>
              <a:t> </a:t>
            </a:r>
            <a:r>
              <a:rPr lang="en-US" b="1" dirty="0" smtClean="0">
                <a:solidFill>
                  <a:srgbClr val="FFC000"/>
                </a:solidFill>
              </a:rPr>
              <a:t>Golden </a:t>
            </a:r>
            <a:r>
              <a:rPr lang="en-US" b="1" dirty="0">
                <a:solidFill>
                  <a:srgbClr val="FFC000"/>
                </a:solidFill>
              </a:rPr>
              <a:t>Door</a:t>
            </a:r>
            <a:r>
              <a:rPr lang="en-US" dirty="0"/>
              <a:t>”</a:t>
            </a:r>
          </a:p>
        </p:txBody>
      </p:sp>
      <p:sp>
        <p:nvSpPr>
          <p:cNvPr id="3" name="Content Placeholder 2"/>
          <p:cNvSpPr>
            <a:spLocks noGrp="1"/>
          </p:cNvSpPr>
          <p:nvPr>
            <p:ph idx="1"/>
          </p:nvPr>
        </p:nvSpPr>
        <p:spPr/>
        <p:txBody>
          <a:bodyPr/>
          <a:lstStyle/>
          <a:p>
            <a:r>
              <a:rPr lang="en-US" dirty="0" smtClean="0"/>
              <a:t>A huge reception center for steerage passengers opened here in 1892. </a:t>
            </a:r>
          </a:p>
          <a:p>
            <a:r>
              <a:rPr lang="en-US" dirty="0"/>
              <a:t>70% of all immigrants came through New York City.</a:t>
            </a:r>
          </a:p>
          <a:p>
            <a:endParaRPr lang="en-US" dirty="0"/>
          </a:p>
        </p:txBody>
      </p:sp>
      <p:pic>
        <p:nvPicPr>
          <p:cNvPr id="4" name="Picture 3"/>
          <p:cNvPicPr>
            <a:picLocks noChangeAspect="1"/>
          </p:cNvPicPr>
          <p:nvPr/>
        </p:nvPicPr>
        <p:blipFill>
          <a:blip r:embed="rId2"/>
          <a:stretch>
            <a:fillRect/>
          </a:stretch>
        </p:blipFill>
        <p:spPr>
          <a:xfrm>
            <a:off x="3276600" y="3733800"/>
            <a:ext cx="3289300" cy="2463800"/>
          </a:xfrm>
          <a:prstGeom prst="rect">
            <a:avLst/>
          </a:prstGeom>
        </p:spPr>
      </p:pic>
    </p:spTree>
    <p:extLst>
      <p:ext uri="{BB962C8B-B14F-4D97-AF65-F5344CB8AC3E}">
        <p14:creationId xmlns:p14="http://schemas.microsoft.com/office/powerpoint/2010/main" val="26950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r>
              <a:rPr lang="en-US" dirty="0" smtClean="0"/>
              <a:t>Statue of Liberty </a:t>
            </a:r>
            <a:endParaRPr lang="en-US" dirty="0"/>
          </a:p>
        </p:txBody>
      </p:sp>
      <p:sp>
        <p:nvSpPr>
          <p:cNvPr id="3" name="Content Placeholder 2"/>
          <p:cNvSpPr>
            <a:spLocks noGrp="1"/>
          </p:cNvSpPr>
          <p:nvPr>
            <p:ph idx="1"/>
          </p:nvPr>
        </p:nvSpPr>
        <p:spPr>
          <a:xfrm>
            <a:off x="1043492" y="2209800"/>
            <a:ext cx="6777317" cy="3622829"/>
          </a:xfrm>
        </p:spPr>
        <p:txBody>
          <a:bodyPr/>
          <a:lstStyle/>
          <a:p>
            <a:r>
              <a:rPr lang="en-US" dirty="0" smtClean="0"/>
              <a:t>Given to the United States as a gift from France (in 1886) and represented the U.S. as a place of refuge and hope. </a:t>
            </a:r>
            <a:endParaRPr lang="en-US" dirty="0"/>
          </a:p>
        </p:txBody>
      </p:sp>
      <p:pic>
        <p:nvPicPr>
          <p:cNvPr id="4" name="Picture 3"/>
          <p:cNvPicPr>
            <a:picLocks noChangeAspect="1"/>
          </p:cNvPicPr>
          <p:nvPr/>
        </p:nvPicPr>
        <p:blipFill>
          <a:blip r:embed="rId2"/>
          <a:stretch>
            <a:fillRect/>
          </a:stretch>
        </p:blipFill>
        <p:spPr>
          <a:xfrm>
            <a:off x="2590800" y="3657600"/>
            <a:ext cx="3492500" cy="2336800"/>
          </a:xfrm>
          <a:prstGeom prst="rect">
            <a:avLst/>
          </a:prstGeom>
        </p:spPr>
      </p:pic>
    </p:spTree>
    <p:extLst>
      <p:ext uri="{BB962C8B-B14F-4D97-AF65-F5344CB8AC3E}">
        <p14:creationId xmlns:p14="http://schemas.microsoft.com/office/powerpoint/2010/main" val="54579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Requirements for Entry</a:t>
            </a:r>
            <a:endParaRPr lang="en-US" dirty="0"/>
          </a:p>
        </p:txBody>
      </p:sp>
      <p:sp>
        <p:nvSpPr>
          <p:cNvPr id="3" name="Content Placeholder 2"/>
          <p:cNvSpPr>
            <a:spLocks noGrp="1"/>
          </p:cNvSpPr>
          <p:nvPr>
            <p:ph idx="1"/>
          </p:nvPr>
        </p:nvSpPr>
        <p:spPr>
          <a:xfrm>
            <a:off x="1043492" y="1905000"/>
            <a:ext cx="6777317" cy="3927629"/>
          </a:xfrm>
        </p:spPr>
        <p:txBody>
          <a:bodyPr/>
          <a:lstStyle/>
          <a:p>
            <a:r>
              <a:rPr lang="en-US" dirty="0" smtClean="0"/>
              <a:t>Had to pass a physical exam (beginning in 1892) to make sure immigrants were not bringing any contagious diseases in.</a:t>
            </a:r>
            <a:endParaRPr lang="en-US" dirty="0"/>
          </a:p>
        </p:txBody>
      </p:sp>
      <p:pic>
        <p:nvPicPr>
          <p:cNvPr id="4" name="Picture 3"/>
          <p:cNvPicPr>
            <a:picLocks noChangeAspect="1"/>
          </p:cNvPicPr>
          <p:nvPr/>
        </p:nvPicPr>
        <p:blipFill>
          <a:blip r:embed="rId2"/>
          <a:stretch>
            <a:fillRect/>
          </a:stretch>
        </p:blipFill>
        <p:spPr>
          <a:xfrm>
            <a:off x="2667000" y="3657600"/>
            <a:ext cx="3492500" cy="2324100"/>
          </a:xfrm>
          <a:prstGeom prst="rect">
            <a:avLst/>
          </a:prstGeom>
        </p:spPr>
      </p:pic>
    </p:spTree>
    <p:extLst>
      <p:ext uri="{BB962C8B-B14F-4D97-AF65-F5344CB8AC3E}">
        <p14:creationId xmlns:p14="http://schemas.microsoft.com/office/powerpoint/2010/main" val="115232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Quarantine</a:t>
            </a:r>
            <a:endParaRPr lang="en-US" dirty="0"/>
          </a:p>
        </p:txBody>
      </p:sp>
      <p:sp>
        <p:nvSpPr>
          <p:cNvPr id="3" name="Content Placeholder 2"/>
          <p:cNvSpPr>
            <a:spLocks noGrp="1"/>
          </p:cNvSpPr>
          <p:nvPr>
            <p:ph idx="1"/>
          </p:nvPr>
        </p:nvSpPr>
        <p:spPr/>
        <p:txBody>
          <a:bodyPr/>
          <a:lstStyle/>
          <a:p>
            <a:r>
              <a:rPr lang="en-US" dirty="0" smtClean="0"/>
              <a:t>Had to be placed in isolation for a time period to prevent the spread of diseases like Tuberculosis.</a:t>
            </a:r>
            <a:endParaRPr lang="en-US" dirty="0"/>
          </a:p>
        </p:txBody>
      </p:sp>
      <p:pic>
        <p:nvPicPr>
          <p:cNvPr id="4" name="Picture 3"/>
          <p:cNvPicPr>
            <a:picLocks noChangeAspect="1"/>
          </p:cNvPicPr>
          <p:nvPr/>
        </p:nvPicPr>
        <p:blipFill>
          <a:blip r:embed="rId2"/>
          <a:stretch>
            <a:fillRect/>
          </a:stretch>
        </p:blipFill>
        <p:spPr>
          <a:xfrm>
            <a:off x="3657600" y="3581400"/>
            <a:ext cx="3873500" cy="2590800"/>
          </a:xfrm>
          <a:prstGeom prst="rect">
            <a:avLst/>
          </a:prstGeom>
        </p:spPr>
      </p:pic>
    </p:spTree>
    <p:extLst>
      <p:ext uri="{BB962C8B-B14F-4D97-AF65-F5344CB8AC3E}">
        <p14:creationId xmlns:p14="http://schemas.microsoft.com/office/powerpoint/2010/main" val="162090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r>
              <a:rPr lang="en-US" dirty="0" smtClean="0"/>
              <a:t>Trachoma</a:t>
            </a:r>
            <a:endParaRPr lang="en-US" dirty="0"/>
          </a:p>
        </p:txBody>
      </p:sp>
      <p:sp>
        <p:nvSpPr>
          <p:cNvPr id="3" name="Content Placeholder 2"/>
          <p:cNvSpPr>
            <a:spLocks noGrp="1"/>
          </p:cNvSpPr>
          <p:nvPr>
            <p:ph idx="1"/>
          </p:nvPr>
        </p:nvSpPr>
        <p:spPr>
          <a:xfrm>
            <a:off x="1043492" y="1752600"/>
            <a:ext cx="6777317" cy="4080029"/>
          </a:xfrm>
        </p:spPr>
        <p:txBody>
          <a:bodyPr/>
          <a:lstStyle/>
          <a:p>
            <a:r>
              <a:rPr lang="en-US" dirty="0" smtClean="0"/>
              <a:t>A contagious eye disease that causes blindness. ( Hardening of the lid )</a:t>
            </a:r>
          </a:p>
          <a:p>
            <a:r>
              <a:rPr lang="en-US" dirty="0" smtClean="0"/>
              <a:t>You would be deported ( Sent back to your country ) if you had it.</a:t>
            </a:r>
          </a:p>
          <a:p>
            <a:r>
              <a:rPr lang="en-US" dirty="0" smtClean="0"/>
              <a:t>( Read Quote on Page 213 )</a:t>
            </a:r>
            <a:endParaRPr lang="en-US" dirty="0"/>
          </a:p>
        </p:txBody>
      </p:sp>
      <p:pic>
        <p:nvPicPr>
          <p:cNvPr id="4" name="Picture 3"/>
          <p:cNvPicPr>
            <a:picLocks noChangeAspect="1"/>
          </p:cNvPicPr>
          <p:nvPr/>
        </p:nvPicPr>
        <p:blipFill>
          <a:blip r:embed="rId2"/>
          <a:stretch>
            <a:fillRect/>
          </a:stretch>
        </p:blipFill>
        <p:spPr>
          <a:xfrm>
            <a:off x="3048000" y="4191000"/>
            <a:ext cx="2984500" cy="1828800"/>
          </a:xfrm>
          <a:prstGeom prst="rect">
            <a:avLst/>
          </a:prstGeom>
        </p:spPr>
      </p:pic>
    </p:spTree>
    <p:extLst>
      <p:ext uri="{BB962C8B-B14F-4D97-AF65-F5344CB8AC3E}">
        <p14:creationId xmlns:p14="http://schemas.microsoft.com/office/powerpoint/2010/main" val="109023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r>
              <a:rPr lang="en-US" dirty="0" smtClean="0"/>
              <a:t>Irish</a:t>
            </a:r>
            <a:endParaRPr lang="en-US" dirty="0"/>
          </a:p>
        </p:txBody>
      </p:sp>
      <p:sp>
        <p:nvSpPr>
          <p:cNvPr id="3" name="Content Placeholder 2"/>
          <p:cNvSpPr>
            <a:spLocks noGrp="1"/>
          </p:cNvSpPr>
          <p:nvPr>
            <p:ph idx="1"/>
          </p:nvPr>
        </p:nvSpPr>
        <p:spPr>
          <a:xfrm>
            <a:off x="1043492" y="1828800"/>
            <a:ext cx="6777317" cy="4003829"/>
          </a:xfrm>
        </p:spPr>
        <p:txBody>
          <a:bodyPr/>
          <a:lstStyle/>
          <a:p>
            <a:r>
              <a:rPr lang="en-US" dirty="0" smtClean="0"/>
              <a:t>Half of all immigrants to NYC ( between 1847 and 1860 ) were from Ireland.</a:t>
            </a:r>
          </a:p>
          <a:p>
            <a:r>
              <a:rPr lang="en-US" dirty="0" smtClean="0"/>
              <a:t>A great potato famine caused many to leave. (One million died from starvation)</a:t>
            </a:r>
            <a:endParaRPr lang="en-US" dirty="0"/>
          </a:p>
        </p:txBody>
      </p:sp>
      <p:pic>
        <p:nvPicPr>
          <p:cNvPr id="4" name="Picture 3"/>
          <p:cNvPicPr>
            <a:picLocks noChangeAspect="1"/>
          </p:cNvPicPr>
          <p:nvPr/>
        </p:nvPicPr>
        <p:blipFill>
          <a:blip r:embed="rId2"/>
          <a:stretch>
            <a:fillRect/>
          </a:stretch>
        </p:blipFill>
        <p:spPr>
          <a:xfrm>
            <a:off x="2133600" y="3733800"/>
            <a:ext cx="4508500" cy="2286000"/>
          </a:xfrm>
          <a:prstGeom prst="rect">
            <a:avLst/>
          </a:prstGeom>
        </p:spPr>
      </p:pic>
    </p:spTree>
    <p:extLst>
      <p:ext uri="{BB962C8B-B14F-4D97-AF65-F5344CB8AC3E}">
        <p14:creationId xmlns:p14="http://schemas.microsoft.com/office/powerpoint/2010/main" val="360908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990600"/>
          </a:xfrm>
        </p:spPr>
        <p:txBody>
          <a:bodyPr>
            <a:normAutofit/>
          </a:bodyPr>
          <a:lstStyle/>
          <a:p>
            <a:r>
              <a:rPr lang="en-US" dirty="0" smtClean="0"/>
              <a:t>The Gilded Age</a:t>
            </a:r>
            <a:endParaRPr lang="en-US" dirty="0"/>
          </a:p>
        </p:txBody>
      </p:sp>
      <p:sp>
        <p:nvSpPr>
          <p:cNvPr id="3" name="Content Placeholder 2"/>
          <p:cNvSpPr>
            <a:spLocks noGrp="1"/>
          </p:cNvSpPr>
          <p:nvPr>
            <p:ph idx="1"/>
          </p:nvPr>
        </p:nvSpPr>
        <p:spPr>
          <a:xfrm>
            <a:off x="1043492" y="1981200"/>
            <a:ext cx="6777317" cy="3851429"/>
          </a:xfrm>
        </p:spPr>
        <p:txBody>
          <a:bodyPr/>
          <a:lstStyle/>
          <a:p>
            <a:r>
              <a:rPr lang="en-US" dirty="0" smtClean="0"/>
              <a:t>Underneath a thin layer of prosperity was much poverty and corruption in the late 1800’s. (Gilded means covered with a thin layer of gold)</a:t>
            </a:r>
          </a:p>
          <a:p>
            <a:endParaRPr lang="en-US" dirty="0"/>
          </a:p>
        </p:txBody>
      </p:sp>
      <p:pic>
        <p:nvPicPr>
          <p:cNvPr id="4" name="Picture 3"/>
          <p:cNvPicPr>
            <a:picLocks noChangeAspect="1"/>
          </p:cNvPicPr>
          <p:nvPr/>
        </p:nvPicPr>
        <p:blipFill>
          <a:blip r:embed="rId2"/>
          <a:stretch>
            <a:fillRect/>
          </a:stretch>
        </p:blipFill>
        <p:spPr>
          <a:xfrm>
            <a:off x="4724400" y="3581400"/>
            <a:ext cx="2857500" cy="2857500"/>
          </a:xfrm>
          <a:prstGeom prst="rect">
            <a:avLst/>
          </a:prstGeom>
        </p:spPr>
      </p:pic>
    </p:spTree>
    <p:extLst>
      <p:ext uri="{BB962C8B-B14F-4D97-AF65-F5344CB8AC3E}">
        <p14:creationId xmlns:p14="http://schemas.microsoft.com/office/powerpoint/2010/main" val="7114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Newly </a:t>
            </a:r>
            <a:r>
              <a:rPr lang="en-US" dirty="0"/>
              <a:t>A</a:t>
            </a:r>
            <a:r>
              <a:rPr lang="en-US" dirty="0" smtClean="0"/>
              <a:t>rrived Immigrants </a:t>
            </a:r>
            <a:endParaRPr lang="en-US" dirty="0"/>
          </a:p>
        </p:txBody>
      </p:sp>
      <p:sp>
        <p:nvSpPr>
          <p:cNvPr id="3" name="Content Placeholder 2"/>
          <p:cNvSpPr>
            <a:spLocks noGrp="1"/>
          </p:cNvSpPr>
          <p:nvPr>
            <p:ph idx="1"/>
          </p:nvPr>
        </p:nvSpPr>
        <p:spPr>
          <a:xfrm>
            <a:off x="1043492" y="1828800"/>
            <a:ext cx="6777317" cy="4003829"/>
          </a:xfrm>
        </p:spPr>
        <p:txBody>
          <a:bodyPr/>
          <a:lstStyle/>
          <a:p>
            <a:r>
              <a:rPr lang="en-US" dirty="0" smtClean="0"/>
              <a:t>Many tried to find relatives or friends who were already here.</a:t>
            </a:r>
          </a:p>
          <a:p>
            <a:r>
              <a:rPr lang="en-US" dirty="0" smtClean="0"/>
              <a:t>Others were on their own.</a:t>
            </a:r>
          </a:p>
          <a:p>
            <a:pPr marL="68580" indent="0">
              <a:buNone/>
            </a:pPr>
            <a:endParaRPr lang="en-US" dirty="0"/>
          </a:p>
        </p:txBody>
      </p:sp>
      <p:pic>
        <p:nvPicPr>
          <p:cNvPr id="4" name="Picture 3"/>
          <p:cNvPicPr>
            <a:picLocks noChangeAspect="1"/>
          </p:cNvPicPr>
          <p:nvPr/>
        </p:nvPicPr>
        <p:blipFill>
          <a:blip r:embed="rId2"/>
          <a:stretch>
            <a:fillRect/>
          </a:stretch>
        </p:blipFill>
        <p:spPr>
          <a:xfrm>
            <a:off x="4572000" y="3276600"/>
            <a:ext cx="3733800" cy="3060700"/>
          </a:xfrm>
          <a:prstGeom prst="rect">
            <a:avLst/>
          </a:prstGeom>
        </p:spPr>
      </p:pic>
    </p:spTree>
    <p:extLst>
      <p:ext uri="{BB962C8B-B14F-4D97-AF65-F5344CB8AC3E}">
        <p14:creationId xmlns:p14="http://schemas.microsoft.com/office/powerpoint/2010/main" val="102002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fontScale="90000"/>
          </a:bodyPr>
          <a:lstStyle/>
          <a:p>
            <a:r>
              <a:rPr lang="en-US" dirty="0" smtClean="0"/>
              <a:t>Dangerous</a:t>
            </a:r>
            <a:endParaRPr lang="en-US" dirty="0"/>
          </a:p>
        </p:txBody>
      </p:sp>
      <p:sp>
        <p:nvSpPr>
          <p:cNvPr id="3" name="Content Placeholder 2"/>
          <p:cNvSpPr>
            <a:spLocks noGrp="1"/>
          </p:cNvSpPr>
          <p:nvPr>
            <p:ph idx="1"/>
          </p:nvPr>
        </p:nvSpPr>
        <p:spPr>
          <a:xfrm>
            <a:off x="1043492" y="1524000"/>
            <a:ext cx="6777317" cy="4308629"/>
          </a:xfrm>
        </p:spPr>
        <p:txBody>
          <a:bodyPr/>
          <a:lstStyle/>
          <a:p>
            <a:r>
              <a:rPr lang="en-US" dirty="0" smtClean="0"/>
              <a:t>Ports were often dangerous places because criminals hung out with fake offers of housing and jobs to new immigrants, but then stole money and baggage from the unwary. </a:t>
            </a:r>
          </a:p>
          <a:p>
            <a:r>
              <a:rPr lang="en-US" dirty="0" smtClean="0"/>
              <a:t>( Pg. 215 Polish Immigrant story )</a:t>
            </a:r>
            <a:endParaRPr lang="en-US" dirty="0"/>
          </a:p>
        </p:txBody>
      </p:sp>
      <p:pic>
        <p:nvPicPr>
          <p:cNvPr id="4" name="Picture 3"/>
          <p:cNvPicPr>
            <a:picLocks noChangeAspect="1"/>
          </p:cNvPicPr>
          <p:nvPr/>
        </p:nvPicPr>
        <p:blipFill>
          <a:blip r:embed="rId2"/>
          <a:stretch>
            <a:fillRect/>
          </a:stretch>
        </p:blipFill>
        <p:spPr>
          <a:xfrm>
            <a:off x="2819400" y="3962400"/>
            <a:ext cx="3390900" cy="2387600"/>
          </a:xfrm>
          <a:prstGeom prst="rect">
            <a:avLst/>
          </a:prstGeom>
        </p:spPr>
      </p:pic>
    </p:spTree>
    <p:extLst>
      <p:ext uri="{BB962C8B-B14F-4D97-AF65-F5344CB8AC3E}">
        <p14:creationId xmlns:p14="http://schemas.microsoft.com/office/powerpoint/2010/main" val="389952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normAutofit/>
          </a:bodyPr>
          <a:lstStyle/>
          <a:p>
            <a:r>
              <a:rPr lang="en-US" dirty="0" smtClean="0"/>
              <a:t>Where </a:t>
            </a:r>
            <a:r>
              <a:rPr lang="en-US" dirty="0"/>
              <a:t>D</a:t>
            </a:r>
            <a:r>
              <a:rPr lang="en-US" dirty="0" smtClean="0"/>
              <a:t>id Immigrants </a:t>
            </a:r>
            <a:r>
              <a:rPr lang="en-US" dirty="0"/>
              <a:t>S</a:t>
            </a:r>
            <a:r>
              <a:rPr lang="en-US" dirty="0" smtClean="0"/>
              <a:t>ettle?</a:t>
            </a:r>
            <a:endParaRPr lang="en-US" dirty="0"/>
          </a:p>
        </p:txBody>
      </p:sp>
      <p:sp>
        <p:nvSpPr>
          <p:cNvPr id="3" name="Content Placeholder 2"/>
          <p:cNvSpPr>
            <a:spLocks noGrp="1"/>
          </p:cNvSpPr>
          <p:nvPr>
            <p:ph idx="1"/>
          </p:nvPr>
        </p:nvSpPr>
        <p:spPr>
          <a:xfrm>
            <a:off x="1043492" y="1981200"/>
            <a:ext cx="6777317" cy="2819401"/>
          </a:xfrm>
        </p:spPr>
        <p:txBody>
          <a:bodyPr/>
          <a:lstStyle/>
          <a:p>
            <a:r>
              <a:rPr lang="en-US" dirty="0" smtClean="0"/>
              <a:t>In communities already established by previous settlers from their country. </a:t>
            </a:r>
          </a:p>
          <a:p>
            <a:pPr marL="68580" indent="0">
              <a:buNone/>
            </a:pPr>
            <a:r>
              <a:rPr lang="en-US" dirty="0"/>
              <a:t>	</a:t>
            </a:r>
            <a:r>
              <a:rPr lang="en-US" dirty="0" smtClean="0"/>
              <a:t>( Italians in NY, Irish in Boston, )</a:t>
            </a:r>
          </a:p>
          <a:p>
            <a:r>
              <a:rPr lang="en-US" dirty="0" smtClean="0"/>
              <a:t>Only 2% went to the South.</a:t>
            </a:r>
            <a:endParaRPr lang="en-US" dirty="0"/>
          </a:p>
        </p:txBody>
      </p:sp>
      <p:pic>
        <p:nvPicPr>
          <p:cNvPr id="4" name="Picture 3"/>
          <p:cNvPicPr>
            <a:picLocks noChangeAspect="1"/>
          </p:cNvPicPr>
          <p:nvPr/>
        </p:nvPicPr>
        <p:blipFill>
          <a:blip r:embed="rId2"/>
          <a:stretch>
            <a:fillRect/>
          </a:stretch>
        </p:blipFill>
        <p:spPr>
          <a:xfrm>
            <a:off x="2209800" y="3810000"/>
            <a:ext cx="4267200" cy="2362200"/>
          </a:xfrm>
          <a:prstGeom prst="rect">
            <a:avLst/>
          </a:prstGeom>
        </p:spPr>
      </p:pic>
    </p:spTree>
    <p:extLst>
      <p:ext uri="{BB962C8B-B14F-4D97-AF65-F5344CB8AC3E}">
        <p14:creationId xmlns:p14="http://schemas.microsoft.com/office/powerpoint/2010/main" val="6633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Taken Advantage Of</a:t>
            </a:r>
            <a:endParaRPr lang="en-US" dirty="0"/>
          </a:p>
        </p:txBody>
      </p:sp>
      <p:sp>
        <p:nvSpPr>
          <p:cNvPr id="3" name="Content Placeholder 2"/>
          <p:cNvSpPr>
            <a:spLocks noGrp="1"/>
          </p:cNvSpPr>
          <p:nvPr>
            <p:ph idx="1"/>
          </p:nvPr>
        </p:nvSpPr>
        <p:spPr/>
        <p:txBody>
          <a:bodyPr/>
          <a:lstStyle/>
          <a:p>
            <a:r>
              <a:rPr lang="en-US" dirty="0" smtClean="0"/>
              <a:t>There were very few jobs available so employers paid immigrants less. (women received only half of men’s pay)</a:t>
            </a:r>
            <a:endParaRPr lang="en-US" dirty="0"/>
          </a:p>
        </p:txBody>
      </p:sp>
      <p:pic>
        <p:nvPicPr>
          <p:cNvPr id="4" name="Picture 3"/>
          <p:cNvPicPr>
            <a:picLocks noChangeAspect="1"/>
          </p:cNvPicPr>
          <p:nvPr/>
        </p:nvPicPr>
        <p:blipFill>
          <a:blip r:embed="rId2"/>
          <a:stretch>
            <a:fillRect/>
          </a:stretch>
        </p:blipFill>
        <p:spPr>
          <a:xfrm>
            <a:off x="2362200" y="3886200"/>
            <a:ext cx="3949700" cy="2057400"/>
          </a:xfrm>
          <a:prstGeom prst="rect">
            <a:avLst/>
          </a:prstGeom>
        </p:spPr>
      </p:pic>
    </p:spTree>
    <p:extLst>
      <p:ext uri="{BB962C8B-B14F-4D97-AF65-F5344CB8AC3E}">
        <p14:creationId xmlns:p14="http://schemas.microsoft.com/office/powerpoint/2010/main" val="344370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Coast</a:t>
            </a:r>
            <a:endParaRPr lang="en-US" dirty="0"/>
          </a:p>
        </p:txBody>
      </p:sp>
      <p:sp>
        <p:nvSpPr>
          <p:cNvPr id="3" name="Content Placeholder 2"/>
          <p:cNvSpPr>
            <a:spLocks noGrp="1"/>
          </p:cNvSpPr>
          <p:nvPr>
            <p:ph idx="1"/>
          </p:nvPr>
        </p:nvSpPr>
        <p:spPr/>
        <p:txBody>
          <a:bodyPr/>
          <a:lstStyle/>
          <a:p>
            <a:r>
              <a:rPr lang="en-US" dirty="0" smtClean="0"/>
              <a:t>Most immigrants who came through West Coast ports were from China and Japan.</a:t>
            </a:r>
            <a:endParaRPr lang="en-US" dirty="0"/>
          </a:p>
        </p:txBody>
      </p:sp>
      <p:pic>
        <p:nvPicPr>
          <p:cNvPr id="4" name="Picture 3"/>
          <p:cNvPicPr>
            <a:picLocks noChangeAspect="1"/>
          </p:cNvPicPr>
          <p:nvPr/>
        </p:nvPicPr>
        <p:blipFill>
          <a:blip r:embed="rId2"/>
          <a:stretch>
            <a:fillRect/>
          </a:stretch>
        </p:blipFill>
        <p:spPr>
          <a:xfrm>
            <a:off x="2971800" y="3429000"/>
            <a:ext cx="3149600" cy="2590800"/>
          </a:xfrm>
          <a:prstGeom prst="rect">
            <a:avLst/>
          </a:prstGeom>
        </p:spPr>
      </p:pic>
    </p:spTree>
    <p:extLst>
      <p:ext uri="{BB962C8B-B14F-4D97-AF65-F5344CB8AC3E}">
        <p14:creationId xmlns:p14="http://schemas.microsoft.com/office/powerpoint/2010/main" val="39940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20136"/>
          </a:xfrm>
        </p:spPr>
        <p:txBody>
          <a:bodyPr>
            <a:normAutofit fontScale="90000"/>
          </a:bodyPr>
          <a:lstStyle/>
          <a:p>
            <a:r>
              <a:rPr lang="en-US" dirty="0" smtClean="0"/>
              <a:t>Didn’t fit in</a:t>
            </a:r>
            <a:endParaRPr lang="en-US" dirty="0"/>
          </a:p>
        </p:txBody>
      </p:sp>
      <p:sp>
        <p:nvSpPr>
          <p:cNvPr id="3" name="Content Placeholder 2"/>
          <p:cNvSpPr>
            <a:spLocks noGrp="1"/>
          </p:cNvSpPr>
          <p:nvPr>
            <p:ph idx="1"/>
          </p:nvPr>
        </p:nvSpPr>
        <p:spPr>
          <a:xfrm>
            <a:off x="1043492" y="1600200"/>
            <a:ext cx="6777317" cy="4232429"/>
          </a:xfrm>
        </p:spPr>
        <p:txBody>
          <a:bodyPr/>
          <a:lstStyle/>
          <a:p>
            <a:r>
              <a:rPr lang="en-US" dirty="0" smtClean="0"/>
              <a:t>Asian immigrants were often not accepted because they were culturally very different (appearance, food, and dress seemed very strange) from Americans and Europeans. (others were suspicious of and even hostile towards them) </a:t>
            </a:r>
            <a:endParaRPr lang="en-US" dirty="0"/>
          </a:p>
        </p:txBody>
      </p:sp>
      <p:pic>
        <p:nvPicPr>
          <p:cNvPr id="4" name="Picture 3"/>
          <p:cNvPicPr>
            <a:picLocks noChangeAspect="1"/>
          </p:cNvPicPr>
          <p:nvPr/>
        </p:nvPicPr>
        <p:blipFill>
          <a:blip r:embed="rId2"/>
          <a:stretch>
            <a:fillRect/>
          </a:stretch>
        </p:blipFill>
        <p:spPr>
          <a:xfrm>
            <a:off x="3962400" y="3810000"/>
            <a:ext cx="3568700" cy="2590800"/>
          </a:xfrm>
          <a:prstGeom prst="rect">
            <a:avLst/>
          </a:prstGeom>
        </p:spPr>
      </p:pic>
    </p:spTree>
    <p:extLst>
      <p:ext uri="{BB962C8B-B14F-4D97-AF65-F5344CB8AC3E}">
        <p14:creationId xmlns:p14="http://schemas.microsoft.com/office/powerpoint/2010/main" val="225369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343936"/>
          </a:xfrm>
        </p:spPr>
        <p:txBody>
          <a:bodyPr>
            <a:normAutofit fontScale="90000"/>
          </a:bodyPr>
          <a:lstStyle/>
          <a:p>
            <a:r>
              <a:rPr lang="en-US" dirty="0" smtClean="0"/>
              <a:t>Inferior</a:t>
            </a:r>
            <a:endParaRPr lang="en-US" dirty="0"/>
          </a:p>
        </p:txBody>
      </p:sp>
      <p:sp>
        <p:nvSpPr>
          <p:cNvPr id="3" name="Content Placeholder 2"/>
          <p:cNvSpPr>
            <a:spLocks noGrp="1"/>
          </p:cNvSpPr>
          <p:nvPr>
            <p:ph idx="1"/>
          </p:nvPr>
        </p:nvSpPr>
        <p:spPr>
          <a:xfrm>
            <a:off x="1043492" y="1600200"/>
            <a:ext cx="6777317" cy="4232429"/>
          </a:xfrm>
        </p:spPr>
        <p:txBody>
          <a:bodyPr/>
          <a:lstStyle/>
          <a:p>
            <a:r>
              <a:rPr lang="en-US" dirty="0" smtClean="0"/>
              <a:t>Racists groups claimed that Asians were physically and mentally inferior.</a:t>
            </a:r>
          </a:p>
          <a:p>
            <a:r>
              <a:rPr lang="en-US" dirty="0" smtClean="0"/>
              <a:t>Asians accepted lower wages which unions didn’t like.</a:t>
            </a:r>
          </a:p>
          <a:p>
            <a:endParaRPr lang="en-US" dirty="0"/>
          </a:p>
        </p:txBody>
      </p:sp>
      <p:pic>
        <p:nvPicPr>
          <p:cNvPr id="5" name="Picture 4"/>
          <p:cNvPicPr>
            <a:picLocks noChangeAspect="1"/>
          </p:cNvPicPr>
          <p:nvPr/>
        </p:nvPicPr>
        <p:blipFill>
          <a:blip r:embed="rId2"/>
          <a:stretch>
            <a:fillRect/>
          </a:stretch>
        </p:blipFill>
        <p:spPr>
          <a:xfrm>
            <a:off x="3352800" y="3276600"/>
            <a:ext cx="4267200" cy="2692400"/>
          </a:xfrm>
          <a:prstGeom prst="rect">
            <a:avLst/>
          </a:prstGeom>
        </p:spPr>
      </p:pic>
    </p:spTree>
    <p:extLst>
      <p:ext uri="{BB962C8B-B14F-4D97-AF65-F5344CB8AC3E}">
        <p14:creationId xmlns:p14="http://schemas.microsoft.com/office/powerpoint/2010/main" val="342738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fontScale="90000"/>
          </a:bodyPr>
          <a:lstStyle/>
          <a:p>
            <a:r>
              <a:rPr lang="en-US" dirty="0" smtClean="0"/>
              <a:t>Chinatown</a:t>
            </a:r>
            <a:endParaRPr lang="en-US" dirty="0"/>
          </a:p>
        </p:txBody>
      </p:sp>
      <p:sp>
        <p:nvSpPr>
          <p:cNvPr id="3" name="Content Placeholder 2"/>
          <p:cNvSpPr>
            <a:spLocks noGrp="1"/>
          </p:cNvSpPr>
          <p:nvPr>
            <p:ph idx="1"/>
          </p:nvPr>
        </p:nvSpPr>
        <p:spPr>
          <a:xfrm>
            <a:off x="1043492" y="1752600"/>
            <a:ext cx="6777317" cy="4080029"/>
          </a:xfrm>
        </p:spPr>
        <p:txBody>
          <a:bodyPr/>
          <a:lstStyle/>
          <a:p>
            <a:r>
              <a:rPr lang="en-US" dirty="0" smtClean="0"/>
              <a:t>Chinese avoided this hostility by moving into Chinatown sections of cities. (like San Francisco)</a:t>
            </a:r>
            <a:endParaRPr lang="en-US" dirty="0"/>
          </a:p>
        </p:txBody>
      </p:sp>
      <p:pic>
        <p:nvPicPr>
          <p:cNvPr id="4" name="Picture 3"/>
          <p:cNvPicPr>
            <a:picLocks noChangeAspect="1"/>
          </p:cNvPicPr>
          <p:nvPr/>
        </p:nvPicPr>
        <p:blipFill>
          <a:blip r:embed="rId2"/>
          <a:stretch>
            <a:fillRect/>
          </a:stretch>
        </p:blipFill>
        <p:spPr>
          <a:xfrm>
            <a:off x="3124200" y="3657600"/>
            <a:ext cx="3479800" cy="2336800"/>
          </a:xfrm>
          <a:prstGeom prst="rect">
            <a:avLst/>
          </a:prstGeom>
        </p:spPr>
      </p:pic>
    </p:spTree>
    <p:extLst>
      <p:ext uri="{BB962C8B-B14F-4D97-AF65-F5344CB8AC3E}">
        <p14:creationId xmlns:p14="http://schemas.microsoft.com/office/powerpoint/2010/main" val="224845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Exclusion Act</a:t>
            </a:r>
            <a:endParaRPr lang="en-US" dirty="0"/>
          </a:p>
        </p:txBody>
      </p:sp>
      <p:sp>
        <p:nvSpPr>
          <p:cNvPr id="3" name="Content Placeholder 2"/>
          <p:cNvSpPr>
            <a:spLocks noGrp="1"/>
          </p:cNvSpPr>
          <p:nvPr>
            <p:ph idx="1"/>
          </p:nvPr>
        </p:nvSpPr>
        <p:spPr/>
        <p:txBody>
          <a:bodyPr/>
          <a:lstStyle/>
          <a:p>
            <a:r>
              <a:rPr lang="en-US" dirty="0" smtClean="0"/>
              <a:t>Prevented Chinese from entering the country. (in effect until 1943!)</a:t>
            </a:r>
          </a:p>
          <a:p>
            <a:pPr marL="68580" indent="0">
              <a:buNone/>
            </a:pPr>
            <a:endParaRPr lang="en-US" dirty="0"/>
          </a:p>
        </p:txBody>
      </p:sp>
      <p:pic>
        <p:nvPicPr>
          <p:cNvPr id="4" name="Picture 3"/>
          <p:cNvPicPr>
            <a:picLocks noChangeAspect="1"/>
          </p:cNvPicPr>
          <p:nvPr/>
        </p:nvPicPr>
        <p:blipFill>
          <a:blip r:embed="rId2"/>
          <a:stretch>
            <a:fillRect/>
          </a:stretch>
        </p:blipFill>
        <p:spPr>
          <a:xfrm>
            <a:off x="5181600" y="3048000"/>
            <a:ext cx="2463800" cy="3302000"/>
          </a:xfrm>
          <a:prstGeom prst="rect">
            <a:avLst/>
          </a:prstGeom>
        </p:spPr>
      </p:pic>
    </p:spTree>
    <p:extLst>
      <p:ext uri="{BB962C8B-B14F-4D97-AF65-F5344CB8AC3E}">
        <p14:creationId xmlns:p14="http://schemas.microsoft.com/office/powerpoint/2010/main" val="290042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20136"/>
          </a:xfrm>
        </p:spPr>
        <p:txBody>
          <a:bodyPr>
            <a:normAutofit fontScale="90000"/>
          </a:bodyPr>
          <a:lstStyle/>
          <a:p>
            <a:r>
              <a:rPr lang="en-US" dirty="0" smtClean="0"/>
              <a:t>Hawaii</a:t>
            </a:r>
            <a:endParaRPr lang="en-US" dirty="0"/>
          </a:p>
        </p:txBody>
      </p:sp>
      <p:sp>
        <p:nvSpPr>
          <p:cNvPr id="3" name="Content Placeholder 2"/>
          <p:cNvSpPr>
            <a:spLocks noGrp="1"/>
          </p:cNvSpPr>
          <p:nvPr>
            <p:ph idx="1"/>
          </p:nvPr>
        </p:nvSpPr>
        <p:spPr>
          <a:xfrm>
            <a:off x="1043492" y="1600200"/>
            <a:ext cx="6777317" cy="4232429"/>
          </a:xfrm>
        </p:spPr>
        <p:txBody>
          <a:bodyPr/>
          <a:lstStyle/>
          <a:p>
            <a:r>
              <a:rPr lang="en-US" dirty="0" smtClean="0"/>
              <a:t>Many Japanese immigrants entered the country here to work on sugar plantations. (U.S. Obtained it in 1898)</a:t>
            </a:r>
          </a:p>
          <a:p>
            <a:r>
              <a:rPr lang="en-US" dirty="0" smtClean="0"/>
              <a:t>Many Japanese settled in LA area. </a:t>
            </a:r>
            <a:endParaRPr lang="en-US" dirty="0"/>
          </a:p>
        </p:txBody>
      </p:sp>
      <p:pic>
        <p:nvPicPr>
          <p:cNvPr id="4" name="Picture 3"/>
          <p:cNvPicPr>
            <a:picLocks noChangeAspect="1"/>
          </p:cNvPicPr>
          <p:nvPr/>
        </p:nvPicPr>
        <p:blipFill>
          <a:blip r:embed="rId2"/>
          <a:stretch>
            <a:fillRect/>
          </a:stretch>
        </p:blipFill>
        <p:spPr>
          <a:xfrm>
            <a:off x="2057400" y="3581400"/>
            <a:ext cx="4191000" cy="2819400"/>
          </a:xfrm>
          <a:prstGeom prst="rect">
            <a:avLst/>
          </a:prstGeom>
        </p:spPr>
      </p:pic>
    </p:spTree>
    <p:extLst>
      <p:ext uri="{BB962C8B-B14F-4D97-AF65-F5344CB8AC3E}">
        <p14:creationId xmlns:p14="http://schemas.microsoft.com/office/powerpoint/2010/main" val="6166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Laissez-Faire</a:t>
            </a:r>
            <a:endParaRPr lang="en-US" dirty="0"/>
          </a:p>
        </p:txBody>
      </p:sp>
      <p:sp>
        <p:nvSpPr>
          <p:cNvPr id="3" name="Content Placeholder 2"/>
          <p:cNvSpPr>
            <a:spLocks noGrp="1"/>
          </p:cNvSpPr>
          <p:nvPr>
            <p:ph idx="1"/>
          </p:nvPr>
        </p:nvSpPr>
        <p:spPr/>
        <p:txBody>
          <a:bodyPr/>
          <a:lstStyle/>
          <a:p>
            <a:r>
              <a:rPr lang="en-US" dirty="0" smtClean="0"/>
              <a:t>A policy in which businesses operate without government regulation. (No rules or restrictions)</a:t>
            </a:r>
          </a:p>
          <a:p>
            <a:r>
              <a:rPr lang="en-US" dirty="0" smtClean="0"/>
              <a:t>Benefits the rich company owners not the workers.</a:t>
            </a:r>
            <a:endParaRPr lang="en-US" dirty="0"/>
          </a:p>
        </p:txBody>
      </p:sp>
      <p:pic>
        <p:nvPicPr>
          <p:cNvPr id="5" name="Picture 4"/>
          <p:cNvPicPr>
            <a:picLocks noChangeAspect="1"/>
          </p:cNvPicPr>
          <p:nvPr/>
        </p:nvPicPr>
        <p:blipFill>
          <a:blip r:embed="rId2"/>
          <a:stretch>
            <a:fillRect/>
          </a:stretch>
        </p:blipFill>
        <p:spPr>
          <a:xfrm>
            <a:off x="3810000" y="4267200"/>
            <a:ext cx="4127500" cy="1968500"/>
          </a:xfrm>
          <a:prstGeom prst="rect">
            <a:avLst/>
          </a:prstGeom>
        </p:spPr>
      </p:pic>
    </p:spTree>
    <p:extLst>
      <p:ext uri="{BB962C8B-B14F-4D97-AF65-F5344CB8AC3E}">
        <p14:creationId xmlns:p14="http://schemas.microsoft.com/office/powerpoint/2010/main" val="92888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Japanese</a:t>
            </a:r>
            <a:endParaRPr lang="en-US" dirty="0"/>
          </a:p>
        </p:txBody>
      </p:sp>
      <p:sp>
        <p:nvSpPr>
          <p:cNvPr id="3" name="Content Placeholder 2"/>
          <p:cNvSpPr>
            <a:spLocks noGrp="1"/>
          </p:cNvSpPr>
          <p:nvPr>
            <p:ph idx="1"/>
          </p:nvPr>
        </p:nvSpPr>
        <p:spPr>
          <a:xfrm>
            <a:off x="1043492" y="1905000"/>
            <a:ext cx="6777317" cy="3927629"/>
          </a:xfrm>
        </p:spPr>
        <p:txBody>
          <a:bodyPr/>
          <a:lstStyle/>
          <a:p>
            <a:r>
              <a:rPr lang="en-US" dirty="0" smtClean="0"/>
              <a:t>Many produced foods and vegetables in Southern CA for work.</a:t>
            </a:r>
            <a:endParaRPr lang="en-US" dirty="0"/>
          </a:p>
        </p:txBody>
      </p:sp>
      <p:pic>
        <p:nvPicPr>
          <p:cNvPr id="5" name="Picture 4"/>
          <p:cNvPicPr>
            <a:picLocks noChangeAspect="1"/>
          </p:cNvPicPr>
          <p:nvPr/>
        </p:nvPicPr>
        <p:blipFill>
          <a:blip r:embed="rId2"/>
          <a:stretch>
            <a:fillRect/>
          </a:stretch>
        </p:blipFill>
        <p:spPr>
          <a:xfrm>
            <a:off x="838200" y="3429000"/>
            <a:ext cx="3492500" cy="2324100"/>
          </a:xfrm>
          <a:prstGeom prst="rect">
            <a:avLst/>
          </a:prstGeom>
        </p:spPr>
      </p:pic>
      <p:pic>
        <p:nvPicPr>
          <p:cNvPr id="6" name="Picture 5"/>
          <p:cNvPicPr>
            <a:picLocks noChangeAspect="1"/>
          </p:cNvPicPr>
          <p:nvPr/>
        </p:nvPicPr>
        <p:blipFill>
          <a:blip r:embed="rId3"/>
          <a:stretch>
            <a:fillRect/>
          </a:stretch>
        </p:blipFill>
        <p:spPr>
          <a:xfrm>
            <a:off x="5257800" y="2971800"/>
            <a:ext cx="2501900" cy="3251200"/>
          </a:xfrm>
          <a:prstGeom prst="rect">
            <a:avLst/>
          </a:prstGeom>
        </p:spPr>
      </p:pic>
    </p:spTree>
    <p:extLst>
      <p:ext uri="{BB962C8B-B14F-4D97-AF65-F5344CB8AC3E}">
        <p14:creationId xmlns:p14="http://schemas.microsoft.com/office/powerpoint/2010/main" val="203555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14400"/>
            <a:ext cx="7024744" cy="685800"/>
          </a:xfrm>
        </p:spPr>
        <p:txBody>
          <a:bodyPr>
            <a:normAutofit fontScale="90000"/>
          </a:bodyPr>
          <a:lstStyle/>
          <a:p>
            <a:r>
              <a:rPr lang="en-US" dirty="0" smtClean="0"/>
              <a:t>Picture Brides</a:t>
            </a:r>
            <a:endParaRPr lang="en-US" dirty="0"/>
          </a:p>
        </p:txBody>
      </p:sp>
      <p:sp>
        <p:nvSpPr>
          <p:cNvPr id="3" name="Content Placeholder 2"/>
          <p:cNvSpPr>
            <a:spLocks noGrp="1"/>
          </p:cNvSpPr>
          <p:nvPr>
            <p:ph idx="1"/>
          </p:nvPr>
        </p:nvSpPr>
        <p:spPr>
          <a:xfrm>
            <a:off x="1043492" y="1600200"/>
            <a:ext cx="6777317" cy="4232429"/>
          </a:xfrm>
        </p:spPr>
        <p:txBody>
          <a:bodyPr/>
          <a:lstStyle/>
          <a:p>
            <a:r>
              <a:rPr lang="en-US" dirty="0" smtClean="0"/>
              <a:t>Japanese women whose marriages had been arranged through the exchange of photographs across the Pacific Ocean.</a:t>
            </a:r>
            <a:endParaRPr lang="en-US" dirty="0"/>
          </a:p>
        </p:txBody>
      </p:sp>
      <p:pic>
        <p:nvPicPr>
          <p:cNvPr id="5" name="Picture 4"/>
          <p:cNvPicPr>
            <a:picLocks noChangeAspect="1"/>
          </p:cNvPicPr>
          <p:nvPr/>
        </p:nvPicPr>
        <p:blipFill>
          <a:blip r:embed="rId2"/>
          <a:stretch>
            <a:fillRect/>
          </a:stretch>
        </p:blipFill>
        <p:spPr>
          <a:xfrm>
            <a:off x="3124200" y="3124200"/>
            <a:ext cx="2463800" cy="3289300"/>
          </a:xfrm>
          <a:prstGeom prst="rect">
            <a:avLst/>
          </a:prstGeom>
        </p:spPr>
      </p:pic>
    </p:spTree>
    <p:extLst>
      <p:ext uri="{BB962C8B-B14F-4D97-AF65-F5344CB8AC3E}">
        <p14:creationId xmlns:p14="http://schemas.microsoft.com/office/powerpoint/2010/main" val="113778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r>
              <a:rPr lang="en-US" dirty="0" smtClean="0"/>
              <a:t>Segregation </a:t>
            </a:r>
            <a:endParaRPr lang="en-US" dirty="0"/>
          </a:p>
        </p:txBody>
      </p:sp>
      <p:sp>
        <p:nvSpPr>
          <p:cNvPr id="3" name="Content Placeholder 2"/>
          <p:cNvSpPr>
            <a:spLocks noGrp="1"/>
          </p:cNvSpPr>
          <p:nvPr>
            <p:ph idx="1"/>
          </p:nvPr>
        </p:nvSpPr>
        <p:spPr>
          <a:xfrm>
            <a:off x="1043492" y="1752600"/>
            <a:ext cx="6777317" cy="4080029"/>
          </a:xfrm>
        </p:spPr>
        <p:txBody>
          <a:bodyPr/>
          <a:lstStyle/>
          <a:p>
            <a:r>
              <a:rPr lang="en-US" dirty="0" smtClean="0"/>
              <a:t>Japanese, Chinese, and Korean school children were  forced to attend separate schools in San Francisco. (in 1906)</a:t>
            </a:r>
          </a:p>
          <a:p>
            <a:r>
              <a:rPr lang="en-US" dirty="0" smtClean="0"/>
              <a:t>(Take </a:t>
            </a:r>
            <a:r>
              <a:rPr lang="en-US" dirty="0" err="1" smtClean="0"/>
              <a:t>Eto</a:t>
            </a:r>
            <a:r>
              <a:rPr lang="en-US" dirty="0" smtClean="0"/>
              <a:t> story Pg. 215)</a:t>
            </a:r>
          </a:p>
          <a:p>
            <a:endParaRPr lang="en-US" dirty="0"/>
          </a:p>
        </p:txBody>
      </p:sp>
      <p:pic>
        <p:nvPicPr>
          <p:cNvPr id="5" name="Picture 4"/>
          <p:cNvPicPr>
            <a:picLocks noChangeAspect="1"/>
          </p:cNvPicPr>
          <p:nvPr/>
        </p:nvPicPr>
        <p:blipFill>
          <a:blip r:embed="rId2"/>
          <a:stretch>
            <a:fillRect/>
          </a:stretch>
        </p:blipFill>
        <p:spPr>
          <a:xfrm>
            <a:off x="1905000" y="3657600"/>
            <a:ext cx="4343400" cy="2667000"/>
          </a:xfrm>
          <a:prstGeom prst="rect">
            <a:avLst/>
          </a:prstGeom>
        </p:spPr>
      </p:pic>
    </p:spTree>
    <p:extLst>
      <p:ext uri="{BB962C8B-B14F-4D97-AF65-F5344CB8AC3E}">
        <p14:creationId xmlns:p14="http://schemas.microsoft.com/office/powerpoint/2010/main" val="107672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Webb Alien Land Law</a:t>
            </a:r>
            <a:endParaRPr lang="en-US" dirty="0"/>
          </a:p>
        </p:txBody>
      </p:sp>
      <p:sp>
        <p:nvSpPr>
          <p:cNvPr id="3" name="Content Placeholder 2"/>
          <p:cNvSpPr>
            <a:spLocks noGrp="1"/>
          </p:cNvSpPr>
          <p:nvPr>
            <p:ph idx="1"/>
          </p:nvPr>
        </p:nvSpPr>
        <p:spPr>
          <a:xfrm>
            <a:off x="1066800" y="2362200"/>
            <a:ext cx="6777317" cy="3508977"/>
          </a:xfrm>
        </p:spPr>
        <p:txBody>
          <a:bodyPr/>
          <a:lstStyle/>
          <a:p>
            <a:r>
              <a:rPr lang="en-US" dirty="0" smtClean="0"/>
              <a:t>Banned Asians from owning farm land.</a:t>
            </a:r>
            <a:endParaRPr lang="en-US" dirty="0"/>
          </a:p>
        </p:txBody>
      </p:sp>
      <p:pic>
        <p:nvPicPr>
          <p:cNvPr id="4" name="Picture 3"/>
          <p:cNvPicPr>
            <a:picLocks noChangeAspect="1"/>
          </p:cNvPicPr>
          <p:nvPr/>
        </p:nvPicPr>
        <p:blipFill>
          <a:blip r:embed="rId2"/>
          <a:stretch>
            <a:fillRect/>
          </a:stretch>
        </p:blipFill>
        <p:spPr>
          <a:xfrm>
            <a:off x="1905000" y="3276600"/>
            <a:ext cx="4673600" cy="2590800"/>
          </a:xfrm>
          <a:prstGeom prst="rect">
            <a:avLst/>
          </a:prstGeom>
        </p:spPr>
      </p:pic>
    </p:spTree>
    <p:extLst>
      <p:ext uri="{BB962C8B-B14F-4D97-AF65-F5344CB8AC3E}">
        <p14:creationId xmlns:p14="http://schemas.microsoft.com/office/powerpoint/2010/main" val="172459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r>
              <a:rPr lang="en-US" dirty="0" smtClean="0"/>
              <a:t>Mexicans</a:t>
            </a:r>
            <a:endParaRPr lang="en-US" dirty="0"/>
          </a:p>
        </p:txBody>
      </p:sp>
      <p:sp>
        <p:nvSpPr>
          <p:cNvPr id="3" name="Content Placeholder 2"/>
          <p:cNvSpPr>
            <a:spLocks noGrp="1"/>
          </p:cNvSpPr>
          <p:nvPr>
            <p:ph idx="1"/>
          </p:nvPr>
        </p:nvSpPr>
        <p:spPr>
          <a:xfrm>
            <a:off x="1043492" y="1600200"/>
            <a:ext cx="6777317" cy="4232429"/>
          </a:xfrm>
        </p:spPr>
        <p:txBody>
          <a:bodyPr/>
          <a:lstStyle/>
          <a:p>
            <a:r>
              <a:rPr lang="en-US" dirty="0" smtClean="0"/>
              <a:t>10% of Mexico’s population emigrated to the U.S. around WWI to work in mines and farms. (to produce materials for the war effort) </a:t>
            </a:r>
            <a:endParaRPr lang="en-US" dirty="0"/>
          </a:p>
        </p:txBody>
      </p:sp>
      <p:pic>
        <p:nvPicPr>
          <p:cNvPr id="5" name="Picture 4"/>
          <p:cNvPicPr>
            <a:picLocks noChangeAspect="1"/>
          </p:cNvPicPr>
          <p:nvPr/>
        </p:nvPicPr>
        <p:blipFill>
          <a:blip r:embed="rId2"/>
          <a:stretch>
            <a:fillRect/>
          </a:stretch>
        </p:blipFill>
        <p:spPr>
          <a:xfrm>
            <a:off x="990600" y="3581400"/>
            <a:ext cx="3048000" cy="2324100"/>
          </a:xfrm>
          <a:prstGeom prst="rect">
            <a:avLst/>
          </a:prstGeom>
        </p:spPr>
      </p:pic>
      <p:pic>
        <p:nvPicPr>
          <p:cNvPr id="6" name="Picture 5"/>
          <p:cNvPicPr>
            <a:picLocks noChangeAspect="1"/>
          </p:cNvPicPr>
          <p:nvPr/>
        </p:nvPicPr>
        <p:blipFill>
          <a:blip r:embed="rId3"/>
          <a:stretch>
            <a:fillRect/>
          </a:stretch>
        </p:blipFill>
        <p:spPr>
          <a:xfrm>
            <a:off x="4724400" y="3429000"/>
            <a:ext cx="3238500" cy="2514600"/>
          </a:xfrm>
          <a:prstGeom prst="rect">
            <a:avLst/>
          </a:prstGeom>
        </p:spPr>
      </p:pic>
    </p:spTree>
    <p:extLst>
      <p:ext uri="{BB962C8B-B14F-4D97-AF65-F5344CB8AC3E}">
        <p14:creationId xmlns:p14="http://schemas.microsoft.com/office/powerpoint/2010/main" val="107804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Dream</a:t>
            </a:r>
            <a:endParaRPr lang="en-US" dirty="0"/>
          </a:p>
        </p:txBody>
      </p:sp>
      <p:sp>
        <p:nvSpPr>
          <p:cNvPr id="3" name="Content Placeholder 2"/>
          <p:cNvSpPr>
            <a:spLocks noGrp="1"/>
          </p:cNvSpPr>
          <p:nvPr>
            <p:ph idx="1"/>
          </p:nvPr>
        </p:nvSpPr>
        <p:spPr/>
        <p:txBody>
          <a:bodyPr/>
          <a:lstStyle/>
          <a:p>
            <a:r>
              <a:rPr lang="en-US" dirty="0" smtClean="0"/>
              <a:t>Millions of immigrants just wanted simple comforts, to make a little money, and the chance for a better life.</a:t>
            </a:r>
            <a:endParaRPr lang="en-US" dirty="0"/>
          </a:p>
        </p:txBody>
      </p:sp>
      <p:pic>
        <p:nvPicPr>
          <p:cNvPr id="4" name="Picture 3"/>
          <p:cNvPicPr>
            <a:picLocks noChangeAspect="1"/>
          </p:cNvPicPr>
          <p:nvPr/>
        </p:nvPicPr>
        <p:blipFill>
          <a:blip r:embed="rId2"/>
          <a:stretch>
            <a:fillRect/>
          </a:stretch>
        </p:blipFill>
        <p:spPr>
          <a:xfrm>
            <a:off x="2895600" y="3733800"/>
            <a:ext cx="4102100" cy="2514600"/>
          </a:xfrm>
          <a:prstGeom prst="rect">
            <a:avLst/>
          </a:prstGeom>
        </p:spPr>
      </p:pic>
    </p:spTree>
    <p:extLst>
      <p:ext uri="{BB962C8B-B14F-4D97-AF65-F5344CB8AC3E}">
        <p14:creationId xmlns:p14="http://schemas.microsoft.com/office/powerpoint/2010/main" val="305082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Homework Essay</a:t>
            </a:r>
            <a:endParaRPr lang="en-US" dirty="0"/>
          </a:p>
        </p:txBody>
      </p:sp>
      <p:sp>
        <p:nvSpPr>
          <p:cNvPr id="3" name="Content Placeholder 2"/>
          <p:cNvSpPr>
            <a:spLocks noGrp="1"/>
          </p:cNvSpPr>
          <p:nvPr>
            <p:ph idx="1"/>
          </p:nvPr>
        </p:nvSpPr>
        <p:spPr>
          <a:xfrm>
            <a:off x="1043492" y="1752600"/>
            <a:ext cx="6777317" cy="4080029"/>
          </a:xfrm>
        </p:spPr>
        <p:txBody>
          <a:bodyPr/>
          <a:lstStyle/>
          <a:p>
            <a:r>
              <a:rPr lang="en-US" dirty="0" smtClean="0"/>
              <a:t>Imagine you are an Asian or European immigrant coming to America. In 1 page explain why you left and what you hope to gain by leaving your homeland. Also, discuss the journey over here and what you encountered immediately upon arrival in this country.</a:t>
            </a:r>
            <a:endParaRPr lang="en-US" dirty="0"/>
          </a:p>
        </p:txBody>
      </p:sp>
      <p:pic>
        <p:nvPicPr>
          <p:cNvPr id="4" name="Picture 3"/>
          <p:cNvPicPr>
            <a:picLocks noChangeAspect="1"/>
          </p:cNvPicPr>
          <p:nvPr/>
        </p:nvPicPr>
        <p:blipFill>
          <a:blip r:embed="rId2"/>
          <a:stretch>
            <a:fillRect/>
          </a:stretch>
        </p:blipFill>
        <p:spPr>
          <a:xfrm>
            <a:off x="4495800" y="4267200"/>
            <a:ext cx="3149600" cy="2070100"/>
          </a:xfrm>
          <a:prstGeom prst="rect">
            <a:avLst/>
          </a:prstGeom>
        </p:spPr>
      </p:pic>
    </p:spTree>
    <p:extLst>
      <p:ext uri="{BB962C8B-B14F-4D97-AF65-F5344CB8AC3E}">
        <p14:creationId xmlns:p14="http://schemas.microsoft.com/office/powerpoint/2010/main" val="291528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Bribes</a:t>
            </a:r>
            <a:endParaRPr lang="en-US" dirty="0"/>
          </a:p>
        </p:txBody>
      </p:sp>
      <p:sp>
        <p:nvSpPr>
          <p:cNvPr id="3" name="Content Placeholder 2"/>
          <p:cNvSpPr>
            <a:spLocks noGrp="1"/>
          </p:cNvSpPr>
          <p:nvPr>
            <p:ph idx="1"/>
          </p:nvPr>
        </p:nvSpPr>
        <p:spPr/>
        <p:txBody>
          <a:bodyPr/>
          <a:lstStyle/>
          <a:p>
            <a:r>
              <a:rPr lang="en-US" dirty="0" smtClean="0"/>
              <a:t>Big businesses got what they wanted by bribing politicians. (Central Pacific RR budgeted $500,000 per year)</a:t>
            </a:r>
            <a:endParaRPr lang="en-US" dirty="0"/>
          </a:p>
        </p:txBody>
      </p:sp>
      <p:pic>
        <p:nvPicPr>
          <p:cNvPr id="5" name="Picture 4"/>
          <p:cNvPicPr>
            <a:picLocks noChangeAspect="1"/>
          </p:cNvPicPr>
          <p:nvPr/>
        </p:nvPicPr>
        <p:blipFill>
          <a:blip r:embed="rId2"/>
          <a:stretch>
            <a:fillRect/>
          </a:stretch>
        </p:blipFill>
        <p:spPr>
          <a:xfrm>
            <a:off x="4572000" y="3733800"/>
            <a:ext cx="3048000" cy="2336800"/>
          </a:xfrm>
          <a:prstGeom prst="rect">
            <a:avLst/>
          </a:prstGeom>
        </p:spPr>
      </p:pic>
    </p:spTree>
    <p:extLst>
      <p:ext uri="{BB962C8B-B14F-4D97-AF65-F5344CB8AC3E}">
        <p14:creationId xmlns:p14="http://schemas.microsoft.com/office/powerpoint/2010/main" val="332526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Spoils System</a:t>
            </a:r>
            <a:endParaRPr lang="en-US" dirty="0"/>
          </a:p>
        </p:txBody>
      </p:sp>
      <p:sp>
        <p:nvSpPr>
          <p:cNvPr id="3" name="Content Placeholder 2"/>
          <p:cNvSpPr>
            <a:spLocks noGrp="1"/>
          </p:cNvSpPr>
          <p:nvPr>
            <p:ph idx="1"/>
          </p:nvPr>
        </p:nvSpPr>
        <p:spPr/>
        <p:txBody>
          <a:bodyPr/>
          <a:lstStyle/>
          <a:p>
            <a:r>
              <a:rPr lang="en-US" dirty="0" smtClean="0"/>
              <a:t>Elected officials appointed their friends and supporters to positions even when they were unqualified. (end up with dishonest people in government)</a:t>
            </a:r>
            <a:endParaRPr lang="en-US" dirty="0"/>
          </a:p>
        </p:txBody>
      </p:sp>
      <p:pic>
        <p:nvPicPr>
          <p:cNvPr id="4" name="Picture 3"/>
          <p:cNvPicPr>
            <a:picLocks noChangeAspect="1"/>
          </p:cNvPicPr>
          <p:nvPr/>
        </p:nvPicPr>
        <p:blipFill>
          <a:blip r:embed="rId2"/>
          <a:stretch>
            <a:fillRect/>
          </a:stretch>
        </p:blipFill>
        <p:spPr>
          <a:xfrm>
            <a:off x="3810000" y="3886200"/>
            <a:ext cx="3492500" cy="2324100"/>
          </a:xfrm>
          <a:prstGeom prst="rect">
            <a:avLst/>
          </a:prstGeom>
        </p:spPr>
      </p:pic>
    </p:spTree>
    <p:extLst>
      <p:ext uri="{BB962C8B-B14F-4D97-AF65-F5344CB8AC3E}">
        <p14:creationId xmlns:p14="http://schemas.microsoft.com/office/powerpoint/2010/main" val="111744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1066800"/>
          </a:xfrm>
        </p:spPr>
        <p:txBody>
          <a:bodyPr>
            <a:normAutofit/>
          </a:bodyPr>
          <a:lstStyle/>
          <a:p>
            <a:r>
              <a:rPr lang="en-US" sz="3200" dirty="0" smtClean="0"/>
              <a:t>Why People Were on the Move</a:t>
            </a:r>
            <a:endParaRPr lang="en-US" sz="3200" dirty="0"/>
          </a:p>
        </p:txBody>
      </p:sp>
      <p:sp>
        <p:nvSpPr>
          <p:cNvPr id="3" name="Content Placeholder 2"/>
          <p:cNvSpPr>
            <a:spLocks noGrp="1"/>
          </p:cNvSpPr>
          <p:nvPr>
            <p:ph idx="1"/>
          </p:nvPr>
        </p:nvSpPr>
        <p:spPr>
          <a:xfrm>
            <a:off x="1043492" y="1752600"/>
            <a:ext cx="6777317" cy="4080029"/>
          </a:xfrm>
        </p:spPr>
        <p:txBody>
          <a:bodyPr/>
          <a:lstStyle/>
          <a:p>
            <a:r>
              <a:rPr lang="en-US" dirty="0" smtClean="0"/>
              <a:t>Crop failures and famine.</a:t>
            </a:r>
          </a:p>
          <a:p>
            <a:r>
              <a:rPr lang="en-US" dirty="0" smtClean="0"/>
              <a:t>Shortage of land and jobs.</a:t>
            </a:r>
          </a:p>
          <a:p>
            <a:r>
              <a:rPr lang="en-US" dirty="0" smtClean="0"/>
              <a:t>Rising taxes.</a:t>
            </a:r>
          </a:p>
          <a:p>
            <a:r>
              <a:rPr lang="en-US" dirty="0" smtClean="0"/>
              <a:t>Religious and political persecution.</a:t>
            </a:r>
            <a:endParaRPr lang="en-US" dirty="0"/>
          </a:p>
        </p:txBody>
      </p:sp>
      <p:pic>
        <p:nvPicPr>
          <p:cNvPr id="5" name="Picture 4"/>
          <p:cNvPicPr>
            <a:picLocks noChangeAspect="1"/>
          </p:cNvPicPr>
          <p:nvPr/>
        </p:nvPicPr>
        <p:blipFill>
          <a:blip r:embed="rId2"/>
          <a:stretch>
            <a:fillRect/>
          </a:stretch>
        </p:blipFill>
        <p:spPr>
          <a:xfrm>
            <a:off x="4724400" y="3886200"/>
            <a:ext cx="3467100" cy="2349500"/>
          </a:xfrm>
          <a:prstGeom prst="rect">
            <a:avLst/>
          </a:prstGeom>
        </p:spPr>
      </p:pic>
    </p:spTree>
    <p:extLst>
      <p:ext uri="{BB962C8B-B14F-4D97-AF65-F5344CB8AC3E}">
        <p14:creationId xmlns:p14="http://schemas.microsoft.com/office/powerpoint/2010/main" val="51583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Explosion</a:t>
            </a:r>
            <a:endParaRPr lang="en-US" dirty="0"/>
          </a:p>
        </p:txBody>
      </p:sp>
      <p:sp>
        <p:nvSpPr>
          <p:cNvPr id="3" name="Content Placeholder 2"/>
          <p:cNvSpPr>
            <a:spLocks noGrp="1"/>
          </p:cNvSpPr>
          <p:nvPr>
            <p:ph idx="1"/>
          </p:nvPr>
        </p:nvSpPr>
        <p:spPr/>
        <p:txBody>
          <a:bodyPr/>
          <a:lstStyle/>
          <a:p>
            <a:r>
              <a:rPr lang="en-US" dirty="0" smtClean="0"/>
              <a:t>Between 1865 and 1920 the population in America doubled. (from 31.5 million to over 60 million)</a:t>
            </a:r>
            <a:endParaRPr lang="en-US" dirty="0"/>
          </a:p>
        </p:txBody>
      </p:sp>
      <p:pic>
        <p:nvPicPr>
          <p:cNvPr id="4" name="Picture 3"/>
          <p:cNvPicPr>
            <a:picLocks noChangeAspect="1"/>
          </p:cNvPicPr>
          <p:nvPr/>
        </p:nvPicPr>
        <p:blipFill>
          <a:blip r:embed="rId2"/>
          <a:stretch>
            <a:fillRect/>
          </a:stretch>
        </p:blipFill>
        <p:spPr>
          <a:xfrm>
            <a:off x="3048000" y="3505200"/>
            <a:ext cx="3454400" cy="2349500"/>
          </a:xfrm>
          <a:prstGeom prst="rect">
            <a:avLst/>
          </a:prstGeom>
        </p:spPr>
      </p:pic>
    </p:spTree>
    <p:extLst>
      <p:ext uri="{BB962C8B-B14F-4D97-AF65-F5344CB8AC3E}">
        <p14:creationId xmlns:p14="http://schemas.microsoft.com/office/powerpoint/2010/main" val="139610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1371600"/>
          </a:xfrm>
        </p:spPr>
        <p:txBody>
          <a:bodyPr/>
          <a:lstStyle/>
          <a:p>
            <a:r>
              <a:rPr lang="en-US" dirty="0" smtClean="0"/>
              <a:t>Stories </a:t>
            </a:r>
            <a:r>
              <a:rPr lang="en-US" dirty="0"/>
              <a:t>A</a:t>
            </a:r>
            <a:r>
              <a:rPr lang="en-US" dirty="0" smtClean="0"/>
              <a:t>bout America</a:t>
            </a:r>
            <a:endParaRPr lang="en-US" dirty="0"/>
          </a:p>
        </p:txBody>
      </p:sp>
      <p:sp>
        <p:nvSpPr>
          <p:cNvPr id="3" name="Content Placeholder 2"/>
          <p:cNvSpPr>
            <a:spLocks noGrp="1"/>
          </p:cNvSpPr>
          <p:nvPr>
            <p:ph idx="1"/>
          </p:nvPr>
        </p:nvSpPr>
        <p:spPr>
          <a:xfrm>
            <a:off x="1043492" y="1828800"/>
            <a:ext cx="6777317" cy="4003829"/>
          </a:xfrm>
        </p:spPr>
        <p:txBody>
          <a:bodyPr/>
          <a:lstStyle/>
          <a:p>
            <a:r>
              <a:rPr lang="en-US" dirty="0" smtClean="0"/>
              <a:t>Immigrants heard that everyone could go to school. </a:t>
            </a:r>
          </a:p>
          <a:p>
            <a:r>
              <a:rPr lang="en-US" dirty="0" smtClean="0"/>
              <a:t>Young men weren’t forced to serve long years in the military.</a:t>
            </a:r>
          </a:p>
          <a:p>
            <a:r>
              <a:rPr lang="en-US" dirty="0" smtClean="0"/>
              <a:t>Citizens could freely take part in a democratic government. </a:t>
            </a:r>
            <a:endParaRPr lang="en-US" dirty="0"/>
          </a:p>
        </p:txBody>
      </p:sp>
      <p:pic>
        <p:nvPicPr>
          <p:cNvPr id="4" name="Picture 3"/>
          <p:cNvPicPr>
            <a:picLocks noChangeAspect="1"/>
          </p:cNvPicPr>
          <p:nvPr/>
        </p:nvPicPr>
        <p:blipFill>
          <a:blip r:embed="rId2"/>
          <a:stretch>
            <a:fillRect/>
          </a:stretch>
        </p:blipFill>
        <p:spPr>
          <a:xfrm>
            <a:off x="2209800" y="4495800"/>
            <a:ext cx="4597400" cy="1765300"/>
          </a:xfrm>
          <a:prstGeom prst="rect">
            <a:avLst/>
          </a:prstGeom>
        </p:spPr>
      </p:pic>
    </p:spTree>
    <p:extLst>
      <p:ext uri="{BB962C8B-B14F-4D97-AF65-F5344CB8AC3E}">
        <p14:creationId xmlns:p14="http://schemas.microsoft.com/office/powerpoint/2010/main" val="235346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Journey Across the Atlantic</a:t>
            </a:r>
            <a:endParaRPr lang="en-US" dirty="0"/>
          </a:p>
        </p:txBody>
      </p:sp>
      <p:sp>
        <p:nvSpPr>
          <p:cNvPr id="3" name="Content Placeholder 2"/>
          <p:cNvSpPr>
            <a:spLocks noGrp="1"/>
          </p:cNvSpPr>
          <p:nvPr>
            <p:ph idx="1"/>
          </p:nvPr>
        </p:nvSpPr>
        <p:spPr/>
        <p:txBody>
          <a:bodyPr/>
          <a:lstStyle/>
          <a:p>
            <a:r>
              <a:rPr lang="en-US" dirty="0" smtClean="0"/>
              <a:t>Steam-powered ships took 2 to 3 weeks. </a:t>
            </a:r>
          </a:p>
          <a:p>
            <a:pPr marL="68580" indent="0">
              <a:buNone/>
            </a:pPr>
            <a:r>
              <a:rPr lang="en-US" dirty="0"/>
              <a:t>	</a:t>
            </a:r>
            <a:r>
              <a:rPr lang="en-US" dirty="0" smtClean="0"/>
              <a:t>(by 1900 only took 1 week)</a:t>
            </a:r>
          </a:p>
          <a:p>
            <a:pPr marL="68580" indent="0">
              <a:buNone/>
            </a:pPr>
            <a:endParaRPr lang="en-US" dirty="0"/>
          </a:p>
        </p:txBody>
      </p:sp>
      <p:pic>
        <p:nvPicPr>
          <p:cNvPr id="4" name="Picture 3"/>
          <p:cNvPicPr>
            <a:picLocks noChangeAspect="1"/>
          </p:cNvPicPr>
          <p:nvPr/>
        </p:nvPicPr>
        <p:blipFill>
          <a:blip r:embed="rId2"/>
          <a:stretch>
            <a:fillRect/>
          </a:stretch>
        </p:blipFill>
        <p:spPr>
          <a:xfrm>
            <a:off x="2819400" y="3810000"/>
            <a:ext cx="3378200" cy="2400300"/>
          </a:xfrm>
          <a:prstGeom prst="rect">
            <a:avLst/>
          </a:prstGeom>
        </p:spPr>
      </p:pic>
    </p:spTree>
    <p:extLst>
      <p:ext uri="{BB962C8B-B14F-4D97-AF65-F5344CB8AC3E}">
        <p14:creationId xmlns:p14="http://schemas.microsoft.com/office/powerpoint/2010/main" val="331376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183</TotalTime>
  <Words>903</Words>
  <Application>Microsoft Office PowerPoint</Application>
  <PresentationFormat>On-screen Show (4:3)</PresentationFormat>
  <Paragraphs>94</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Austin</vt:lpstr>
      <vt:lpstr>Chapter 6 Sections 1 &amp; 2</vt:lpstr>
      <vt:lpstr>The Gilded Age</vt:lpstr>
      <vt:lpstr>Laissez-Faire</vt:lpstr>
      <vt:lpstr>Bribes</vt:lpstr>
      <vt:lpstr>Spoils System</vt:lpstr>
      <vt:lpstr>Why People Were on the Move</vt:lpstr>
      <vt:lpstr>Population Explosion</vt:lpstr>
      <vt:lpstr>Stories About America</vt:lpstr>
      <vt:lpstr>Journey Across the Atlantic</vt:lpstr>
      <vt:lpstr>Steerage</vt:lpstr>
      <vt:lpstr>Birds of Passage </vt:lpstr>
      <vt:lpstr>Where did most immigrants come from?</vt:lpstr>
      <vt:lpstr>Busy Ports </vt:lpstr>
      <vt:lpstr>Ellis Island “The Golden Door”</vt:lpstr>
      <vt:lpstr>Statue of Liberty </vt:lpstr>
      <vt:lpstr>Requirements for Entry</vt:lpstr>
      <vt:lpstr>Quarantine</vt:lpstr>
      <vt:lpstr>Trachoma</vt:lpstr>
      <vt:lpstr>Irish</vt:lpstr>
      <vt:lpstr>Newly Arrived Immigrants </vt:lpstr>
      <vt:lpstr>Dangerous</vt:lpstr>
      <vt:lpstr>Where Did Immigrants Settle?</vt:lpstr>
      <vt:lpstr>Taken Advantage Of</vt:lpstr>
      <vt:lpstr>West Coast</vt:lpstr>
      <vt:lpstr>Didn’t fit in</vt:lpstr>
      <vt:lpstr>Inferior</vt:lpstr>
      <vt:lpstr>Chinatown</vt:lpstr>
      <vt:lpstr>Chinese Exclusion Act</vt:lpstr>
      <vt:lpstr>Hawaii</vt:lpstr>
      <vt:lpstr>Japanese</vt:lpstr>
      <vt:lpstr>Picture Brides</vt:lpstr>
      <vt:lpstr>Segregation </vt:lpstr>
      <vt:lpstr>Webb Alien Land Law</vt:lpstr>
      <vt:lpstr>Mexicans</vt:lpstr>
      <vt:lpstr>American Dream</vt:lpstr>
      <vt:lpstr>Homework Essay</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Sections 1 &amp; 2</dc:title>
  <dc:creator>Erik Ljungberg</dc:creator>
  <cp:lastModifiedBy>Erik Ljungberg</cp:lastModifiedBy>
  <cp:revision>9</cp:revision>
  <dcterms:created xsi:type="dcterms:W3CDTF">2013-10-05T17:36:34Z</dcterms:created>
  <dcterms:modified xsi:type="dcterms:W3CDTF">2013-10-07T12:28:41Z</dcterms:modified>
</cp:coreProperties>
</file>