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8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907D9-B5DC-47DF-ACEB-3EB8E3F7987F}"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907D9-B5DC-47DF-ACEB-3EB8E3F798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907D9-B5DC-47DF-ACEB-3EB8E3F798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907D9-B5DC-47DF-ACEB-3EB8E3F798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ACA907D9-B5DC-47DF-ACEB-3EB8E3F798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907D9-B5DC-47DF-ACEB-3EB8E3F798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907D9-B5DC-47DF-ACEB-3EB8E3F798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907D9-B5DC-47DF-ACEB-3EB8E3F798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907D9-B5DC-47DF-ACEB-3EB8E3F798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907D9-B5DC-47DF-ACEB-3EB8E3F7987F}"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31365E2-5948-4036-9CE4-D6AB09734162}"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907D9-B5DC-47DF-ACEB-3EB8E3F7987F}"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31365E2-5948-4036-9CE4-D6AB09734162}" type="datetimeFigureOut">
              <a:rPr lang="en-US" smtClean="0"/>
              <a:pPr/>
              <a:t>10/31/2013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CA907D9-B5DC-47DF-ACEB-3EB8E3F7987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Chapter 6 Section 3</a:t>
            </a:r>
            <a:endParaRPr lang="en-US" sz="4000" dirty="0"/>
          </a:p>
        </p:txBody>
      </p:sp>
      <p:sp>
        <p:nvSpPr>
          <p:cNvPr id="3" name="Subtitle 2"/>
          <p:cNvSpPr>
            <a:spLocks noGrp="1"/>
          </p:cNvSpPr>
          <p:nvPr>
            <p:ph type="subTitle" idx="1"/>
          </p:nvPr>
        </p:nvSpPr>
        <p:spPr/>
        <p:txBody>
          <a:bodyPr>
            <a:normAutofit/>
          </a:bodyPr>
          <a:lstStyle/>
          <a:p>
            <a:r>
              <a:rPr lang="en-US" sz="2400" dirty="0" smtClean="0"/>
              <a:t>The Challenge of the cities</a:t>
            </a:r>
            <a:endParaRPr lang="en-US" sz="2400" dirty="0"/>
          </a:p>
        </p:txBody>
      </p:sp>
    </p:spTree>
    <p:extLst>
      <p:ext uri="{BB962C8B-B14F-4D97-AF65-F5344CB8AC3E}">
        <p14:creationId xmlns:p14="http://schemas.microsoft.com/office/powerpoint/2010/main" val="230818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Tenements</a:t>
            </a:r>
            <a:endParaRPr lang="en-US" sz="4800" dirty="0"/>
          </a:p>
        </p:txBody>
      </p:sp>
      <p:sp>
        <p:nvSpPr>
          <p:cNvPr id="3" name="Content Placeholder 2"/>
          <p:cNvSpPr>
            <a:spLocks noGrp="1"/>
          </p:cNvSpPr>
          <p:nvPr>
            <p:ph idx="1"/>
          </p:nvPr>
        </p:nvSpPr>
        <p:spPr/>
        <p:txBody>
          <a:bodyPr>
            <a:normAutofit/>
          </a:bodyPr>
          <a:lstStyle/>
          <a:p>
            <a:r>
              <a:rPr lang="en-US" sz="3200" dirty="0" smtClean="0"/>
              <a:t>Low-cost apartment buildings designed to house as many families as the owner could pack in.</a:t>
            </a:r>
          </a:p>
          <a:p>
            <a:pPr marL="0" indent="0">
              <a:buNone/>
            </a:pPr>
            <a:endParaRPr lang="en-US" sz="3200" dirty="0"/>
          </a:p>
        </p:txBody>
      </p:sp>
      <p:pic>
        <p:nvPicPr>
          <p:cNvPr id="5" name="Picture 4"/>
          <p:cNvPicPr>
            <a:picLocks noChangeAspect="1"/>
          </p:cNvPicPr>
          <p:nvPr/>
        </p:nvPicPr>
        <p:blipFill>
          <a:blip r:embed="rId2"/>
          <a:stretch>
            <a:fillRect/>
          </a:stretch>
        </p:blipFill>
        <p:spPr>
          <a:xfrm>
            <a:off x="2438400" y="3505200"/>
            <a:ext cx="4191000" cy="2971800"/>
          </a:xfrm>
          <a:prstGeom prst="rect">
            <a:avLst/>
          </a:prstGeom>
        </p:spPr>
      </p:pic>
    </p:spTree>
    <p:extLst>
      <p:ext uri="{BB962C8B-B14F-4D97-AF65-F5344CB8AC3E}">
        <p14:creationId xmlns:p14="http://schemas.microsoft.com/office/powerpoint/2010/main" val="191136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Slums</a:t>
            </a:r>
            <a:endParaRPr lang="en-US" sz="4800" dirty="0"/>
          </a:p>
        </p:txBody>
      </p:sp>
      <p:sp>
        <p:nvSpPr>
          <p:cNvPr id="3" name="Content Placeholder 2"/>
          <p:cNvSpPr>
            <a:spLocks noGrp="1"/>
          </p:cNvSpPr>
          <p:nvPr>
            <p:ph idx="1"/>
          </p:nvPr>
        </p:nvSpPr>
        <p:spPr/>
        <p:txBody>
          <a:bodyPr>
            <a:normAutofit/>
          </a:bodyPr>
          <a:lstStyle/>
          <a:p>
            <a:r>
              <a:rPr lang="en-US" sz="3200" dirty="0" smtClean="0"/>
              <a:t>A group of dirty, run-down tenements turned an area into a slum.  </a:t>
            </a:r>
            <a:endParaRPr lang="en-US" sz="3200" dirty="0"/>
          </a:p>
        </p:txBody>
      </p:sp>
      <p:pic>
        <p:nvPicPr>
          <p:cNvPr id="5" name="Picture 4"/>
          <p:cNvPicPr>
            <a:picLocks noChangeAspect="1"/>
          </p:cNvPicPr>
          <p:nvPr/>
        </p:nvPicPr>
        <p:blipFill>
          <a:blip r:embed="rId2"/>
          <a:stretch>
            <a:fillRect/>
          </a:stretch>
        </p:blipFill>
        <p:spPr>
          <a:xfrm>
            <a:off x="2133600" y="3276600"/>
            <a:ext cx="4419600" cy="3048000"/>
          </a:xfrm>
          <a:prstGeom prst="rect">
            <a:avLst/>
          </a:prstGeom>
        </p:spPr>
      </p:pic>
    </p:spTree>
    <p:extLst>
      <p:ext uri="{BB962C8B-B14F-4D97-AF65-F5344CB8AC3E}">
        <p14:creationId xmlns:p14="http://schemas.microsoft.com/office/powerpoint/2010/main" val="58102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800" dirty="0" smtClean="0"/>
              <a:t>Conditions in the Slums</a:t>
            </a:r>
            <a:endParaRPr lang="en-US" sz="4800" dirty="0"/>
          </a:p>
        </p:txBody>
      </p:sp>
      <p:sp>
        <p:nvSpPr>
          <p:cNvPr id="3" name="Content Placeholder 2"/>
          <p:cNvSpPr>
            <a:spLocks noGrp="1"/>
          </p:cNvSpPr>
          <p:nvPr>
            <p:ph idx="1"/>
          </p:nvPr>
        </p:nvSpPr>
        <p:spPr>
          <a:xfrm>
            <a:off x="457200" y="990600"/>
            <a:ext cx="8229600" cy="5135563"/>
          </a:xfrm>
        </p:spPr>
        <p:txBody>
          <a:bodyPr>
            <a:normAutofit/>
          </a:bodyPr>
          <a:lstStyle/>
          <a:p>
            <a:r>
              <a:rPr lang="en-US" sz="3200" dirty="0" smtClean="0"/>
              <a:t>Hundreds crammed into space meant for a few families. </a:t>
            </a:r>
          </a:p>
          <a:p>
            <a:r>
              <a:rPr lang="en-US" sz="3200" dirty="0" smtClean="0"/>
              <a:t>Soot from coal in machines made the air dark and foul (Even in daylight)</a:t>
            </a:r>
          </a:p>
          <a:p>
            <a:r>
              <a:rPr lang="en-US" sz="3200" dirty="0" smtClean="0"/>
              <a:t>Open sewers attracted rats and other disease spreading vermin.</a:t>
            </a:r>
            <a:endParaRPr lang="en-US" sz="3200" dirty="0"/>
          </a:p>
        </p:txBody>
      </p:sp>
      <p:pic>
        <p:nvPicPr>
          <p:cNvPr id="4" name="Picture 3"/>
          <p:cNvPicPr>
            <a:picLocks noChangeAspect="1"/>
          </p:cNvPicPr>
          <p:nvPr/>
        </p:nvPicPr>
        <p:blipFill>
          <a:blip r:embed="rId2"/>
          <a:stretch>
            <a:fillRect/>
          </a:stretch>
        </p:blipFill>
        <p:spPr>
          <a:xfrm>
            <a:off x="5105400" y="4343400"/>
            <a:ext cx="3187700" cy="2286000"/>
          </a:xfrm>
          <a:prstGeom prst="rect">
            <a:avLst/>
          </a:prstGeom>
        </p:spPr>
      </p:pic>
    </p:spTree>
    <p:extLst>
      <p:ext uri="{BB962C8B-B14F-4D97-AF65-F5344CB8AC3E}">
        <p14:creationId xmlns:p14="http://schemas.microsoft.com/office/powerpoint/2010/main" val="160259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Fire</a:t>
            </a:r>
            <a:endParaRPr lang="en-US" sz="4800" dirty="0"/>
          </a:p>
        </p:txBody>
      </p:sp>
      <p:sp>
        <p:nvSpPr>
          <p:cNvPr id="3" name="Content Placeholder 2"/>
          <p:cNvSpPr>
            <a:spLocks noGrp="1"/>
          </p:cNvSpPr>
          <p:nvPr>
            <p:ph idx="1"/>
          </p:nvPr>
        </p:nvSpPr>
        <p:spPr/>
        <p:txBody>
          <a:bodyPr>
            <a:normAutofit/>
          </a:bodyPr>
          <a:lstStyle/>
          <a:p>
            <a:r>
              <a:rPr lang="en-US" sz="3200" dirty="0" smtClean="0"/>
              <a:t>Fire was a huge danger because tenement buildings were so closely packed together that fires spread quickly. (Consuming whole neighborhoods)</a:t>
            </a:r>
            <a:endParaRPr lang="en-US" sz="3200" dirty="0"/>
          </a:p>
        </p:txBody>
      </p:sp>
      <p:pic>
        <p:nvPicPr>
          <p:cNvPr id="4" name="Picture 3"/>
          <p:cNvPicPr>
            <a:picLocks noChangeAspect="1"/>
          </p:cNvPicPr>
          <p:nvPr/>
        </p:nvPicPr>
        <p:blipFill>
          <a:blip r:embed="rId2"/>
          <a:stretch>
            <a:fillRect/>
          </a:stretch>
        </p:blipFill>
        <p:spPr>
          <a:xfrm>
            <a:off x="2743200" y="4038600"/>
            <a:ext cx="3492500" cy="2324100"/>
          </a:xfrm>
          <a:prstGeom prst="rect">
            <a:avLst/>
          </a:prstGeom>
        </p:spPr>
      </p:pic>
    </p:spTree>
    <p:extLst>
      <p:ext uri="{BB962C8B-B14F-4D97-AF65-F5344CB8AC3E}">
        <p14:creationId xmlns:p14="http://schemas.microsoft.com/office/powerpoint/2010/main" val="308527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800" dirty="0" smtClean="0"/>
              <a:t>Great Chicago Fire (1871)</a:t>
            </a:r>
            <a:endParaRPr lang="en-US" sz="4800" dirty="0"/>
          </a:p>
        </p:txBody>
      </p:sp>
      <p:sp>
        <p:nvSpPr>
          <p:cNvPr id="3" name="Content Placeholder 2"/>
          <p:cNvSpPr>
            <a:spLocks noGrp="1"/>
          </p:cNvSpPr>
          <p:nvPr>
            <p:ph idx="1"/>
          </p:nvPr>
        </p:nvSpPr>
        <p:spPr>
          <a:xfrm>
            <a:off x="457200" y="1143000"/>
            <a:ext cx="8229600" cy="4983163"/>
          </a:xfrm>
        </p:spPr>
        <p:txBody>
          <a:bodyPr>
            <a:normAutofit/>
          </a:bodyPr>
          <a:lstStyle/>
          <a:p>
            <a:r>
              <a:rPr lang="en-US" sz="3200" dirty="0" smtClean="0"/>
              <a:t>18,000 buildings burned.</a:t>
            </a:r>
          </a:p>
          <a:p>
            <a:r>
              <a:rPr lang="en-US" sz="3200" dirty="0" smtClean="0"/>
              <a:t>250 dead.</a:t>
            </a:r>
          </a:p>
          <a:p>
            <a:r>
              <a:rPr lang="en-US" sz="3200" dirty="0" smtClean="0"/>
              <a:t>100,000 homeless.</a:t>
            </a:r>
          </a:p>
          <a:p>
            <a:r>
              <a:rPr lang="en-US" sz="3200" dirty="0" smtClean="0"/>
              <a:t>$2 Billion damage. (In today’s money)</a:t>
            </a:r>
          </a:p>
          <a:p>
            <a:r>
              <a:rPr lang="en-US" sz="3200" dirty="0" smtClean="0"/>
              <a:t>A similar fire a year later in Boston. </a:t>
            </a:r>
            <a:endParaRPr lang="en-US" sz="3200" dirty="0"/>
          </a:p>
        </p:txBody>
      </p:sp>
      <p:pic>
        <p:nvPicPr>
          <p:cNvPr id="4" name="Picture 3"/>
          <p:cNvPicPr>
            <a:picLocks noChangeAspect="1"/>
          </p:cNvPicPr>
          <p:nvPr/>
        </p:nvPicPr>
        <p:blipFill>
          <a:blip r:embed="rId2"/>
          <a:stretch>
            <a:fillRect/>
          </a:stretch>
        </p:blipFill>
        <p:spPr>
          <a:xfrm>
            <a:off x="2819400" y="4267200"/>
            <a:ext cx="3492500" cy="2324100"/>
          </a:xfrm>
          <a:prstGeom prst="rect">
            <a:avLst/>
          </a:prstGeom>
        </p:spPr>
      </p:pic>
    </p:spTree>
    <p:extLst>
      <p:ext uri="{BB962C8B-B14F-4D97-AF65-F5344CB8AC3E}">
        <p14:creationId xmlns:p14="http://schemas.microsoft.com/office/powerpoint/2010/main" val="73438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800" dirty="0" smtClean="0"/>
              <a:t>Contagious Diseases</a:t>
            </a:r>
            <a:endParaRPr lang="en-US" sz="4800" dirty="0"/>
          </a:p>
        </p:txBody>
      </p:sp>
      <p:sp>
        <p:nvSpPr>
          <p:cNvPr id="3" name="Content Placeholder 2"/>
          <p:cNvSpPr>
            <a:spLocks noGrp="1"/>
          </p:cNvSpPr>
          <p:nvPr>
            <p:ph idx="1"/>
          </p:nvPr>
        </p:nvSpPr>
        <p:spPr>
          <a:xfrm>
            <a:off x="457200" y="1295400"/>
            <a:ext cx="8229600" cy="4830763"/>
          </a:xfrm>
        </p:spPr>
        <p:txBody>
          <a:bodyPr>
            <a:normAutofit/>
          </a:bodyPr>
          <a:lstStyle/>
          <a:p>
            <a:r>
              <a:rPr lang="en-US" sz="3200" dirty="0" smtClean="0"/>
              <a:t>Crowded tenement conditions allowed diseases (Like Yellow Fever) to spread quickly in one area. </a:t>
            </a:r>
          </a:p>
          <a:p>
            <a:r>
              <a:rPr lang="en-US" sz="3200" dirty="0" smtClean="0"/>
              <a:t>(In NYC 6 out of 10 babies died before their first birthday)</a:t>
            </a:r>
            <a:endParaRPr lang="en-US" sz="3200" dirty="0"/>
          </a:p>
        </p:txBody>
      </p:sp>
      <p:pic>
        <p:nvPicPr>
          <p:cNvPr id="5" name="Picture 4"/>
          <p:cNvPicPr>
            <a:picLocks noChangeAspect="1"/>
          </p:cNvPicPr>
          <p:nvPr/>
        </p:nvPicPr>
        <p:blipFill>
          <a:blip r:embed="rId2"/>
          <a:stretch>
            <a:fillRect/>
          </a:stretch>
        </p:blipFill>
        <p:spPr>
          <a:xfrm>
            <a:off x="4648200" y="3886200"/>
            <a:ext cx="3175000" cy="2565400"/>
          </a:xfrm>
          <a:prstGeom prst="rect">
            <a:avLst/>
          </a:prstGeom>
        </p:spPr>
      </p:pic>
    </p:spTree>
    <p:extLst>
      <p:ext uri="{BB962C8B-B14F-4D97-AF65-F5344CB8AC3E}">
        <p14:creationId xmlns:p14="http://schemas.microsoft.com/office/powerpoint/2010/main" val="354478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Other Diseases</a:t>
            </a:r>
            <a:endParaRPr lang="en-US" sz="4800" dirty="0"/>
          </a:p>
        </p:txBody>
      </p:sp>
      <p:sp>
        <p:nvSpPr>
          <p:cNvPr id="3" name="Content Placeholder 2"/>
          <p:cNvSpPr>
            <a:spLocks noGrp="1"/>
          </p:cNvSpPr>
          <p:nvPr>
            <p:ph idx="1"/>
          </p:nvPr>
        </p:nvSpPr>
        <p:spPr/>
        <p:txBody>
          <a:bodyPr>
            <a:normAutofit/>
          </a:bodyPr>
          <a:lstStyle/>
          <a:p>
            <a:r>
              <a:rPr lang="en-US" sz="3200" dirty="0" smtClean="0"/>
              <a:t>Cholera</a:t>
            </a:r>
          </a:p>
          <a:p>
            <a:r>
              <a:rPr lang="en-US" sz="3200" dirty="0" smtClean="0"/>
              <a:t>Malaria</a:t>
            </a:r>
          </a:p>
          <a:p>
            <a:r>
              <a:rPr lang="en-US" sz="3200" dirty="0" smtClean="0"/>
              <a:t>Tuberculosis</a:t>
            </a:r>
          </a:p>
          <a:p>
            <a:r>
              <a:rPr lang="en-US" sz="3200" dirty="0" smtClean="0"/>
              <a:t>Diphtheria</a:t>
            </a:r>
          </a:p>
          <a:p>
            <a:r>
              <a:rPr lang="en-US" sz="3200" dirty="0" smtClean="0"/>
              <a:t>Typhoid (Prairie Fever) </a:t>
            </a:r>
            <a:endParaRPr lang="en-US" sz="3200" dirty="0"/>
          </a:p>
        </p:txBody>
      </p:sp>
      <p:pic>
        <p:nvPicPr>
          <p:cNvPr id="4" name="Picture 3"/>
          <p:cNvPicPr>
            <a:picLocks noChangeAspect="1"/>
          </p:cNvPicPr>
          <p:nvPr/>
        </p:nvPicPr>
        <p:blipFill>
          <a:blip r:embed="rId2"/>
          <a:stretch>
            <a:fillRect/>
          </a:stretch>
        </p:blipFill>
        <p:spPr>
          <a:xfrm>
            <a:off x="5105400" y="1447800"/>
            <a:ext cx="3441700" cy="5080000"/>
          </a:xfrm>
          <a:prstGeom prst="rect">
            <a:avLst/>
          </a:prstGeom>
        </p:spPr>
      </p:pic>
    </p:spTree>
    <p:extLst>
      <p:ext uri="{BB962C8B-B14F-4D97-AF65-F5344CB8AC3E}">
        <p14:creationId xmlns:p14="http://schemas.microsoft.com/office/powerpoint/2010/main" val="204927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800" dirty="0" smtClean="0"/>
              <a:t>Ghettos</a:t>
            </a:r>
            <a:endParaRPr lang="en-US" sz="4800" dirty="0"/>
          </a:p>
        </p:txBody>
      </p:sp>
      <p:sp>
        <p:nvSpPr>
          <p:cNvPr id="3" name="Content Placeholder 2"/>
          <p:cNvSpPr>
            <a:spLocks noGrp="1"/>
          </p:cNvSpPr>
          <p:nvPr>
            <p:ph idx="1"/>
          </p:nvPr>
        </p:nvSpPr>
        <p:spPr>
          <a:xfrm>
            <a:off x="457200" y="1295400"/>
            <a:ext cx="8229600" cy="4830763"/>
          </a:xfrm>
        </p:spPr>
        <p:txBody>
          <a:bodyPr>
            <a:normAutofit/>
          </a:bodyPr>
          <a:lstStyle/>
          <a:p>
            <a:r>
              <a:rPr lang="en-US" sz="3200" dirty="0" smtClean="0"/>
              <a:t>An area in which one ethnic or racial group dominated. (From WWII – Jews)</a:t>
            </a:r>
          </a:p>
          <a:p>
            <a:r>
              <a:rPr lang="en-US" sz="3200" dirty="0" smtClean="0"/>
              <a:t>The comfort of familiar language and traditions.</a:t>
            </a:r>
          </a:p>
          <a:p>
            <a:r>
              <a:rPr lang="en-US" sz="3200" dirty="0" smtClean="0"/>
              <a:t>Protection. (Could get beat up if you passed a street boundary)</a:t>
            </a:r>
            <a:endParaRPr lang="en-US" sz="3200" dirty="0"/>
          </a:p>
        </p:txBody>
      </p:sp>
      <p:pic>
        <p:nvPicPr>
          <p:cNvPr id="5" name="Picture 4"/>
          <p:cNvPicPr>
            <a:picLocks noChangeAspect="1"/>
          </p:cNvPicPr>
          <p:nvPr/>
        </p:nvPicPr>
        <p:blipFill>
          <a:blip r:embed="rId2"/>
          <a:stretch>
            <a:fillRect/>
          </a:stretch>
        </p:blipFill>
        <p:spPr>
          <a:xfrm>
            <a:off x="2667000" y="4724400"/>
            <a:ext cx="3721100" cy="1866900"/>
          </a:xfrm>
          <a:prstGeom prst="rect">
            <a:avLst/>
          </a:prstGeom>
        </p:spPr>
      </p:pic>
    </p:spTree>
    <p:extLst>
      <p:ext uri="{BB962C8B-B14F-4D97-AF65-F5344CB8AC3E}">
        <p14:creationId xmlns:p14="http://schemas.microsoft.com/office/powerpoint/2010/main" val="2158243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Restrictive Covenants</a:t>
            </a:r>
            <a:endParaRPr lang="en-US" sz="4800" dirty="0"/>
          </a:p>
        </p:txBody>
      </p:sp>
      <p:sp>
        <p:nvSpPr>
          <p:cNvPr id="3" name="Content Placeholder 2"/>
          <p:cNvSpPr>
            <a:spLocks noGrp="1"/>
          </p:cNvSpPr>
          <p:nvPr>
            <p:ph idx="1"/>
          </p:nvPr>
        </p:nvSpPr>
        <p:spPr/>
        <p:txBody>
          <a:bodyPr>
            <a:normAutofit/>
          </a:bodyPr>
          <a:lstStyle/>
          <a:p>
            <a:r>
              <a:rPr lang="en-US" sz="3200" dirty="0" smtClean="0"/>
              <a:t>Agreements among homeowners not to sell land or houses in the better neighborhoods to certain people. </a:t>
            </a:r>
          </a:p>
          <a:p>
            <a:r>
              <a:rPr lang="en-US" sz="3200" dirty="0" smtClean="0"/>
              <a:t>African Americans, Mexicans, Asian Americans, Jews. </a:t>
            </a:r>
            <a:endParaRPr lang="en-US" sz="3200" dirty="0"/>
          </a:p>
        </p:txBody>
      </p:sp>
      <p:pic>
        <p:nvPicPr>
          <p:cNvPr id="4" name="Picture 3"/>
          <p:cNvPicPr>
            <a:picLocks noChangeAspect="1"/>
          </p:cNvPicPr>
          <p:nvPr/>
        </p:nvPicPr>
        <p:blipFill>
          <a:blip r:embed="rId2"/>
          <a:stretch>
            <a:fillRect/>
          </a:stretch>
        </p:blipFill>
        <p:spPr>
          <a:xfrm>
            <a:off x="2438400" y="4648200"/>
            <a:ext cx="3911600" cy="1752600"/>
          </a:xfrm>
          <a:prstGeom prst="rect">
            <a:avLst/>
          </a:prstGeom>
        </p:spPr>
      </p:pic>
    </p:spTree>
    <p:extLst>
      <p:ext uri="{BB962C8B-B14F-4D97-AF65-F5344CB8AC3E}">
        <p14:creationId xmlns:p14="http://schemas.microsoft.com/office/powerpoint/2010/main" val="21616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“How the other half lives”</a:t>
            </a:r>
            <a:endParaRPr lang="en-US" sz="4800" dirty="0"/>
          </a:p>
        </p:txBody>
      </p:sp>
      <p:sp>
        <p:nvSpPr>
          <p:cNvPr id="3" name="Content Placeholder 2"/>
          <p:cNvSpPr>
            <a:spLocks noGrp="1"/>
          </p:cNvSpPr>
          <p:nvPr>
            <p:ph idx="1"/>
          </p:nvPr>
        </p:nvSpPr>
        <p:spPr/>
        <p:txBody>
          <a:bodyPr>
            <a:normAutofit/>
          </a:bodyPr>
          <a:lstStyle/>
          <a:p>
            <a:r>
              <a:rPr lang="en-US" sz="3200" dirty="0" smtClean="0"/>
              <a:t>Book about the horrors of tenement life.</a:t>
            </a:r>
          </a:p>
          <a:p>
            <a:r>
              <a:rPr lang="en-US" sz="3200" dirty="0" smtClean="0"/>
              <a:t>Made Americans aware of poverty in cities.</a:t>
            </a:r>
          </a:p>
          <a:p>
            <a:r>
              <a:rPr lang="en-US" sz="3200" dirty="0" smtClean="0"/>
              <a:t>Got New York to change laws to improve them.</a:t>
            </a:r>
            <a:endParaRPr lang="en-US" sz="3200" dirty="0"/>
          </a:p>
        </p:txBody>
      </p:sp>
      <p:pic>
        <p:nvPicPr>
          <p:cNvPr id="4" name="Picture 3"/>
          <p:cNvPicPr>
            <a:picLocks noChangeAspect="1"/>
          </p:cNvPicPr>
          <p:nvPr/>
        </p:nvPicPr>
        <p:blipFill>
          <a:blip r:embed="rId2"/>
          <a:stretch>
            <a:fillRect/>
          </a:stretch>
        </p:blipFill>
        <p:spPr>
          <a:xfrm>
            <a:off x="2895600" y="3657600"/>
            <a:ext cx="3733800" cy="2667000"/>
          </a:xfrm>
          <a:prstGeom prst="rect">
            <a:avLst/>
          </a:prstGeom>
        </p:spPr>
      </p:pic>
    </p:spTree>
    <p:extLst>
      <p:ext uri="{BB962C8B-B14F-4D97-AF65-F5344CB8AC3E}">
        <p14:creationId xmlns:p14="http://schemas.microsoft.com/office/powerpoint/2010/main" val="249367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Decline in Farms</a:t>
            </a:r>
            <a:endParaRPr lang="en-US" sz="4800" dirty="0"/>
          </a:p>
        </p:txBody>
      </p:sp>
      <p:sp>
        <p:nvSpPr>
          <p:cNvPr id="3" name="Content Placeholder 2"/>
          <p:cNvSpPr>
            <a:spLocks noGrp="1"/>
          </p:cNvSpPr>
          <p:nvPr>
            <p:ph idx="1"/>
          </p:nvPr>
        </p:nvSpPr>
        <p:spPr/>
        <p:txBody>
          <a:bodyPr>
            <a:normAutofit/>
          </a:bodyPr>
          <a:lstStyle/>
          <a:p>
            <a:r>
              <a:rPr lang="en-US" sz="3200" dirty="0" smtClean="0"/>
              <a:t>Between 1880 and 1910 the number of people living on farms fell from ¾ to ½ of the population. (new machines replaced the need for manual labor)</a:t>
            </a:r>
          </a:p>
        </p:txBody>
      </p:sp>
      <p:pic>
        <p:nvPicPr>
          <p:cNvPr id="4" name="Picture 3"/>
          <p:cNvPicPr>
            <a:picLocks noChangeAspect="1"/>
          </p:cNvPicPr>
          <p:nvPr/>
        </p:nvPicPr>
        <p:blipFill>
          <a:blip r:embed="rId2"/>
          <a:stretch>
            <a:fillRect/>
          </a:stretch>
        </p:blipFill>
        <p:spPr>
          <a:xfrm>
            <a:off x="1828800" y="4191000"/>
            <a:ext cx="4927600" cy="2133600"/>
          </a:xfrm>
          <a:prstGeom prst="rect">
            <a:avLst/>
          </a:prstGeom>
        </p:spPr>
      </p:pic>
    </p:spTree>
    <p:extLst>
      <p:ext uri="{BB962C8B-B14F-4D97-AF65-F5344CB8AC3E}">
        <p14:creationId xmlns:p14="http://schemas.microsoft.com/office/powerpoint/2010/main" val="364475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Gap</a:t>
            </a:r>
            <a:endParaRPr lang="en-US" sz="4800" dirty="0"/>
          </a:p>
        </p:txBody>
      </p:sp>
      <p:sp>
        <p:nvSpPr>
          <p:cNvPr id="3" name="Content Placeholder 2"/>
          <p:cNvSpPr>
            <a:spLocks noGrp="1"/>
          </p:cNvSpPr>
          <p:nvPr>
            <p:ph idx="1"/>
          </p:nvPr>
        </p:nvSpPr>
        <p:spPr/>
        <p:txBody>
          <a:bodyPr>
            <a:normAutofit/>
          </a:bodyPr>
          <a:lstStyle/>
          <a:p>
            <a:r>
              <a:rPr lang="en-US" sz="3200" dirty="0" smtClean="0"/>
              <a:t>Gap between the rich and the poor got bigger.</a:t>
            </a:r>
          </a:p>
          <a:p>
            <a:pPr marL="0" indent="0">
              <a:buNone/>
            </a:pPr>
            <a:r>
              <a:rPr lang="en-US" sz="3200" dirty="0"/>
              <a:t> </a:t>
            </a:r>
            <a:r>
              <a:rPr lang="en-US" sz="3200" dirty="0" smtClean="0"/>
              <a:t>(Middle and upper class lived in nice areas of city or moved to the suburbs)</a:t>
            </a:r>
          </a:p>
          <a:p>
            <a:pPr marL="0" indent="0">
              <a:buNone/>
            </a:pPr>
            <a:endParaRPr lang="en-US" sz="3200" dirty="0"/>
          </a:p>
        </p:txBody>
      </p:sp>
      <p:pic>
        <p:nvPicPr>
          <p:cNvPr id="4" name="Picture 3"/>
          <p:cNvPicPr>
            <a:picLocks noChangeAspect="1"/>
          </p:cNvPicPr>
          <p:nvPr/>
        </p:nvPicPr>
        <p:blipFill>
          <a:blip r:embed="rId2"/>
          <a:stretch>
            <a:fillRect/>
          </a:stretch>
        </p:blipFill>
        <p:spPr>
          <a:xfrm>
            <a:off x="5181600" y="4343400"/>
            <a:ext cx="3048000" cy="1778000"/>
          </a:xfrm>
          <a:prstGeom prst="rect">
            <a:avLst/>
          </a:prstGeom>
        </p:spPr>
      </p:pic>
      <p:pic>
        <p:nvPicPr>
          <p:cNvPr id="5" name="Picture 4"/>
          <p:cNvPicPr>
            <a:picLocks noChangeAspect="1"/>
          </p:cNvPicPr>
          <p:nvPr/>
        </p:nvPicPr>
        <p:blipFill>
          <a:blip r:embed="rId3"/>
          <a:stretch>
            <a:fillRect/>
          </a:stretch>
        </p:blipFill>
        <p:spPr>
          <a:xfrm>
            <a:off x="1219200" y="3886200"/>
            <a:ext cx="3251200" cy="2501900"/>
          </a:xfrm>
          <a:prstGeom prst="rect">
            <a:avLst/>
          </a:prstGeom>
        </p:spPr>
      </p:pic>
    </p:spTree>
    <p:extLst>
      <p:ext uri="{BB962C8B-B14F-4D97-AF65-F5344CB8AC3E}">
        <p14:creationId xmlns:p14="http://schemas.microsoft.com/office/powerpoint/2010/main" val="369924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Improvements</a:t>
            </a:r>
            <a:endParaRPr lang="en-US" sz="4800" dirty="0"/>
          </a:p>
        </p:txBody>
      </p:sp>
      <p:sp>
        <p:nvSpPr>
          <p:cNvPr id="3" name="Content Placeholder 2"/>
          <p:cNvSpPr>
            <a:spLocks noGrp="1"/>
          </p:cNvSpPr>
          <p:nvPr>
            <p:ph idx="1"/>
          </p:nvPr>
        </p:nvSpPr>
        <p:spPr>
          <a:xfrm>
            <a:off x="304800" y="1600200"/>
            <a:ext cx="8382000" cy="4525963"/>
          </a:xfrm>
        </p:spPr>
        <p:txBody>
          <a:bodyPr>
            <a:normAutofit/>
          </a:bodyPr>
          <a:lstStyle/>
          <a:p>
            <a:r>
              <a:rPr lang="en-US" sz="3200" dirty="0" smtClean="0"/>
              <a:t>City officials began to provide: </a:t>
            </a:r>
          </a:p>
          <a:p>
            <a:pPr marL="0" indent="0">
              <a:buNone/>
            </a:pPr>
            <a:r>
              <a:rPr lang="en-US" sz="3200" dirty="0"/>
              <a:t>	</a:t>
            </a:r>
            <a:r>
              <a:rPr lang="en-US" sz="3200" dirty="0" smtClean="0"/>
              <a:t>- Police and Fire protection</a:t>
            </a:r>
          </a:p>
          <a:p>
            <a:pPr marL="0" indent="0">
              <a:buNone/>
            </a:pPr>
            <a:r>
              <a:rPr lang="en-US" sz="3200" dirty="0"/>
              <a:t>	</a:t>
            </a:r>
            <a:r>
              <a:rPr lang="en-US" sz="3200" dirty="0" smtClean="0"/>
              <a:t>- Transportation systems</a:t>
            </a:r>
          </a:p>
          <a:p>
            <a:pPr marL="0" indent="0">
              <a:buNone/>
            </a:pPr>
            <a:r>
              <a:rPr lang="en-US" sz="3200" dirty="0"/>
              <a:t>	</a:t>
            </a:r>
            <a:r>
              <a:rPr lang="en-US" sz="3200" dirty="0" smtClean="0"/>
              <a:t>- Sewage Disposal</a:t>
            </a:r>
          </a:p>
          <a:p>
            <a:pPr marL="0" indent="0">
              <a:buNone/>
            </a:pPr>
            <a:r>
              <a:rPr lang="en-US" sz="3200" dirty="0"/>
              <a:t>	</a:t>
            </a:r>
            <a:r>
              <a:rPr lang="en-US" sz="3200" dirty="0" smtClean="0"/>
              <a:t>- Electric and Water service</a:t>
            </a:r>
          </a:p>
          <a:p>
            <a:pPr marL="0" indent="0">
              <a:buNone/>
            </a:pPr>
            <a:r>
              <a:rPr lang="en-US" sz="3200" dirty="0"/>
              <a:t>	</a:t>
            </a:r>
            <a:r>
              <a:rPr lang="en-US" sz="3200" dirty="0" smtClean="0"/>
              <a:t>- Health Care</a:t>
            </a:r>
            <a:endParaRPr lang="en-US" sz="3200" dirty="0"/>
          </a:p>
        </p:txBody>
      </p:sp>
      <p:pic>
        <p:nvPicPr>
          <p:cNvPr id="4" name="Picture 3"/>
          <p:cNvPicPr>
            <a:picLocks noChangeAspect="1"/>
          </p:cNvPicPr>
          <p:nvPr/>
        </p:nvPicPr>
        <p:blipFill>
          <a:blip r:embed="rId2"/>
          <a:stretch>
            <a:fillRect/>
          </a:stretch>
        </p:blipFill>
        <p:spPr>
          <a:xfrm>
            <a:off x="6629400" y="3048000"/>
            <a:ext cx="2298700" cy="3543300"/>
          </a:xfrm>
          <a:prstGeom prst="rect">
            <a:avLst/>
          </a:prstGeom>
        </p:spPr>
      </p:pic>
    </p:spTree>
    <p:extLst>
      <p:ext uri="{BB962C8B-B14F-4D97-AF65-F5344CB8AC3E}">
        <p14:creationId xmlns:p14="http://schemas.microsoft.com/office/powerpoint/2010/main" val="379036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Political Machine</a:t>
            </a:r>
            <a:endParaRPr lang="en-US" sz="4800" dirty="0"/>
          </a:p>
        </p:txBody>
      </p:sp>
      <p:sp>
        <p:nvSpPr>
          <p:cNvPr id="3" name="Content Placeholder 2"/>
          <p:cNvSpPr>
            <a:spLocks noGrp="1"/>
          </p:cNvSpPr>
          <p:nvPr>
            <p:ph idx="1"/>
          </p:nvPr>
        </p:nvSpPr>
        <p:spPr/>
        <p:txBody>
          <a:bodyPr>
            <a:normAutofit/>
          </a:bodyPr>
          <a:lstStyle/>
          <a:p>
            <a:r>
              <a:rPr lang="en-US" sz="3200" dirty="0" smtClean="0"/>
              <a:t>An unofficial city organization designed to keep a particular group in power.</a:t>
            </a:r>
          </a:p>
          <a:p>
            <a:r>
              <a:rPr lang="en-US" sz="3200" dirty="0" smtClean="0"/>
              <a:t>Usually headed by a single powerful “Boss”.</a:t>
            </a:r>
            <a:endParaRPr lang="en-US" sz="3200" dirty="0"/>
          </a:p>
        </p:txBody>
      </p:sp>
      <p:pic>
        <p:nvPicPr>
          <p:cNvPr id="4" name="Picture 3"/>
          <p:cNvPicPr>
            <a:picLocks noChangeAspect="1"/>
          </p:cNvPicPr>
          <p:nvPr/>
        </p:nvPicPr>
        <p:blipFill>
          <a:blip r:embed="rId2"/>
          <a:stretch>
            <a:fillRect/>
          </a:stretch>
        </p:blipFill>
        <p:spPr>
          <a:xfrm>
            <a:off x="4114800" y="3657600"/>
            <a:ext cx="2590800" cy="2514600"/>
          </a:xfrm>
          <a:prstGeom prst="rect">
            <a:avLst/>
          </a:prstGeom>
        </p:spPr>
      </p:pic>
    </p:spTree>
    <p:extLst>
      <p:ext uri="{BB962C8B-B14F-4D97-AF65-F5344CB8AC3E}">
        <p14:creationId xmlns:p14="http://schemas.microsoft.com/office/powerpoint/2010/main" val="266563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4800" dirty="0" smtClean="0"/>
              <a:t>Intimidation and Bribery </a:t>
            </a:r>
            <a:endParaRPr lang="en-US" sz="4800" dirty="0"/>
          </a:p>
        </p:txBody>
      </p:sp>
      <p:sp>
        <p:nvSpPr>
          <p:cNvPr id="3" name="Content Placeholder 2"/>
          <p:cNvSpPr>
            <a:spLocks noGrp="1"/>
          </p:cNvSpPr>
          <p:nvPr>
            <p:ph idx="1"/>
          </p:nvPr>
        </p:nvSpPr>
        <p:spPr/>
        <p:txBody>
          <a:bodyPr>
            <a:normAutofit/>
          </a:bodyPr>
          <a:lstStyle/>
          <a:p>
            <a:r>
              <a:rPr lang="en-US" sz="3200" dirty="0" smtClean="0"/>
              <a:t>Political Machines worked through the exchange of favors.</a:t>
            </a:r>
          </a:p>
          <a:p>
            <a:r>
              <a:rPr lang="en-US" sz="3200" dirty="0" smtClean="0"/>
              <a:t>Gave out city jobs and contracts in exchange for support of their candidate on election day.</a:t>
            </a:r>
            <a:endParaRPr lang="en-US" sz="3200" dirty="0"/>
          </a:p>
        </p:txBody>
      </p:sp>
      <p:pic>
        <p:nvPicPr>
          <p:cNvPr id="4" name="Picture 3"/>
          <p:cNvPicPr>
            <a:picLocks noChangeAspect="1"/>
          </p:cNvPicPr>
          <p:nvPr/>
        </p:nvPicPr>
        <p:blipFill>
          <a:blip r:embed="rId2"/>
          <a:stretch>
            <a:fillRect/>
          </a:stretch>
        </p:blipFill>
        <p:spPr>
          <a:xfrm>
            <a:off x="2438400" y="4495800"/>
            <a:ext cx="4229100" cy="1917700"/>
          </a:xfrm>
          <a:prstGeom prst="rect">
            <a:avLst/>
          </a:prstGeom>
        </p:spPr>
      </p:pic>
    </p:spTree>
    <p:extLst>
      <p:ext uri="{BB962C8B-B14F-4D97-AF65-F5344CB8AC3E}">
        <p14:creationId xmlns:p14="http://schemas.microsoft.com/office/powerpoint/2010/main" val="85159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Boss Tweed</a:t>
            </a:r>
            <a:endParaRPr lang="en-US" sz="4800" dirty="0"/>
          </a:p>
        </p:txBody>
      </p:sp>
      <p:sp>
        <p:nvSpPr>
          <p:cNvPr id="3" name="Content Placeholder 2"/>
          <p:cNvSpPr>
            <a:spLocks noGrp="1"/>
          </p:cNvSpPr>
          <p:nvPr>
            <p:ph idx="1"/>
          </p:nvPr>
        </p:nvSpPr>
        <p:spPr/>
        <p:txBody>
          <a:bodyPr>
            <a:normAutofit/>
          </a:bodyPr>
          <a:lstStyle/>
          <a:p>
            <a:r>
              <a:rPr lang="en-US" sz="3200" dirty="0" smtClean="0"/>
              <a:t>The notorious leader of the Tammany Hall political machine that ran New York City’s </a:t>
            </a:r>
            <a:r>
              <a:rPr lang="en-US" sz="3200" dirty="0"/>
              <a:t>D</a:t>
            </a:r>
            <a:r>
              <a:rPr lang="en-US" sz="3200" dirty="0" smtClean="0"/>
              <a:t>emocratic Party.</a:t>
            </a:r>
          </a:p>
        </p:txBody>
      </p:sp>
      <p:pic>
        <p:nvPicPr>
          <p:cNvPr id="4" name="Picture 3"/>
          <p:cNvPicPr>
            <a:picLocks noChangeAspect="1"/>
          </p:cNvPicPr>
          <p:nvPr/>
        </p:nvPicPr>
        <p:blipFill>
          <a:blip r:embed="rId2"/>
          <a:stretch>
            <a:fillRect/>
          </a:stretch>
        </p:blipFill>
        <p:spPr>
          <a:xfrm>
            <a:off x="4800600" y="3048000"/>
            <a:ext cx="2819400" cy="3340100"/>
          </a:xfrm>
          <a:prstGeom prst="rect">
            <a:avLst/>
          </a:prstGeom>
        </p:spPr>
      </p:pic>
    </p:spTree>
    <p:extLst>
      <p:ext uri="{BB962C8B-B14F-4D97-AF65-F5344CB8AC3E}">
        <p14:creationId xmlns:p14="http://schemas.microsoft.com/office/powerpoint/2010/main" val="331219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sz="4800" dirty="0" smtClean="0"/>
              <a:t>Robbed” The City Treasury</a:t>
            </a:r>
            <a:endParaRPr lang="en-US" sz="4800" dirty="0"/>
          </a:p>
        </p:txBody>
      </p:sp>
      <p:sp>
        <p:nvSpPr>
          <p:cNvPr id="3" name="Content Placeholder 2"/>
          <p:cNvSpPr>
            <a:spLocks noGrp="1"/>
          </p:cNvSpPr>
          <p:nvPr>
            <p:ph idx="1"/>
          </p:nvPr>
        </p:nvSpPr>
        <p:spPr/>
        <p:txBody>
          <a:bodyPr>
            <a:normAutofit/>
          </a:bodyPr>
          <a:lstStyle/>
          <a:p>
            <a:r>
              <a:rPr lang="en-US" sz="3200" dirty="0" smtClean="0"/>
              <a:t>Tweed and his pals submitted false receipts and persuaded businesses to pay him for nonexistent services.</a:t>
            </a:r>
            <a:endParaRPr lang="en-US" sz="3200" dirty="0"/>
          </a:p>
        </p:txBody>
      </p:sp>
      <p:pic>
        <p:nvPicPr>
          <p:cNvPr id="4" name="Picture 3"/>
          <p:cNvPicPr>
            <a:picLocks noChangeAspect="1"/>
          </p:cNvPicPr>
          <p:nvPr/>
        </p:nvPicPr>
        <p:blipFill>
          <a:blip r:embed="rId2"/>
          <a:stretch>
            <a:fillRect/>
          </a:stretch>
        </p:blipFill>
        <p:spPr>
          <a:xfrm>
            <a:off x="1219200" y="3352800"/>
            <a:ext cx="6096000" cy="3073400"/>
          </a:xfrm>
          <a:prstGeom prst="rect">
            <a:avLst/>
          </a:prstGeom>
        </p:spPr>
      </p:pic>
    </p:spTree>
    <p:extLst>
      <p:ext uri="{BB962C8B-B14F-4D97-AF65-F5344CB8AC3E}">
        <p14:creationId xmlns:p14="http://schemas.microsoft.com/office/powerpoint/2010/main" val="859860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a:t>
            </a:r>
            <a:endParaRPr lang="en-US" dirty="0"/>
          </a:p>
        </p:txBody>
      </p:sp>
      <p:sp>
        <p:nvSpPr>
          <p:cNvPr id="3" name="Content Placeholder 2"/>
          <p:cNvSpPr>
            <a:spLocks noGrp="1"/>
          </p:cNvSpPr>
          <p:nvPr>
            <p:ph idx="1"/>
          </p:nvPr>
        </p:nvSpPr>
        <p:spPr/>
        <p:txBody>
          <a:bodyPr/>
          <a:lstStyle/>
          <a:p>
            <a:r>
              <a:rPr lang="en-US" dirty="0" smtClean="0"/>
              <a:t>Imagine you live in the slums of Chicago in the early 1900’s.  Write one page describing your life and the challenges you face (be sure to incorporate information you learned in </a:t>
            </a:r>
            <a:r>
              <a:rPr lang="en-US" smtClean="0"/>
              <a:t>this section)</a:t>
            </a:r>
            <a:endParaRPr lang="en-US"/>
          </a:p>
        </p:txBody>
      </p:sp>
    </p:spTree>
    <p:extLst>
      <p:ext uri="{BB962C8B-B14F-4D97-AF65-F5344CB8AC3E}">
        <p14:creationId xmlns:p14="http://schemas.microsoft.com/office/powerpoint/2010/main" val="363782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800" dirty="0" smtClean="0"/>
              <a:t>Move North</a:t>
            </a:r>
            <a:endParaRPr lang="en-US" sz="4800" dirty="0"/>
          </a:p>
        </p:txBody>
      </p:sp>
      <p:sp>
        <p:nvSpPr>
          <p:cNvPr id="3" name="Content Placeholder 2"/>
          <p:cNvSpPr>
            <a:spLocks noGrp="1"/>
          </p:cNvSpPr>
          <p:nvPr>
            <p:ph idx="1"/>
          </p:nvPr>
        </p:nvSpPr>
        <p:spPr>
          <a:xfrm>
            <a:off x="457200" y="914400"/>
            <a:ext cx="8229600" cy="5211763"/>
          </a:xfrm>
        </p:spPr>
        <p:txBody>
          <a:bodyPr>
            <a:normAutofit/>
          </a:bodyPr>
          <a:lstStyle/>
          <a:p>
            <a:r>
              <a:rPr lang="en-US" sz="3200" dirty="0" smtClean="0"/>
              <a:t>Many black Southerners moved to Northern cities to escape racial violence against them.</a:t>
            </a:r>
          </a:p>
          <a:p>
            <a:r>
              <a:rPr lang="en-US" sz="3200" dirty="0" smtClean="0"/>
              <a:t>Also because crops were destroyed by bugs (Boil Weevil) and floods.</a:t>
            </a:r>
            <a:endParaRPr lang="en-US" sz="3200" dirty="0"/>
          </a:p>
        </p:txBody>
      </p:sp>
      <p:pic>
        <p:nvPicPr>
          <p:cNvPr id="4" name="Picture 3"/>
          <p:cNvPicPr>
            <a:picLocks noChangeAspect="1"/>
          </p:cNvPicPr>
          <p:nvPr/>
        </p:nvPicPr>
        <p:blipFill>
          <a:blip r:embed="rId2"/>
          <a:stretch>
            <a:fillRect/>
          </a:stretch>
        </p:blipFill>
        <p:spPr>
          <a:xfrm>
            <a:off x="5562600" y="3810000"/>
            <a:ext cx="2857500" cy="2857500"/>
          </a:xfrm>
          <a:prstGeom prst="rect">
            <a:avLst/>
          </a:prstGeom>
        </p:spPr>
      </p:pic>
    </p:spTree>
    <p:extLst>
      <p:ext uri="{BB962C8B-B14F-4D97-AF65-F5344CB8AC3E}">
        <p14:creationId xmlns:p14="http://schemas.microsoft.com/office/powerpoint/2010/main" val="305111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Suburbs </a:t>
            </a:r>
            <a:endParaRPr lang="en-US" sz="4800" dirty="0"/>
          </a:p>
        </p:txBody>
      </p:sp>
      <p:sp>
        <p:nvSpPr>
          <p:cNvPr id="3" name="Content Placeholder 2"/>
          <p:cNvSpPr>
            <a:spLocks noGrp="1"/>
          </p:cNvSpPr>
          <p:nvPr>
            <p:ph idx="1"/>
          </p:nvPr>
        </p:nvSpPr>
        <p:spPr/>
        <p:txBody>
          <a:bodyPr>
            <a:normAutofit/>
          </a:bodyPr>
          <a:lstStyle/>
          <a:p>
            <a:r>
              <a:rPr lang="en-US" sz="3200" dirty="0" smtClean="0"/>
              <a:t>Residential communities surrounding the cities that those who could afford it lived in. (Fare for public horse-drawn carriage)</a:t>
            </a:r>
            <a:endParaRPr lang="en-US" sz="3200" dirty="0"/>
          </a:p>
        </p:txBody>
      </p:sp>
      <p:pic>
        <p:nvPicPr>
          <p:cNvPr id="4" name="Picture 3"/>
          <p:cNvPicPr>
            <a:picLocks noChangeAspect="1"/>
          </p:cNvPicPr>
          <p:nvPr/>
        </p:nvPicPr>
        <p:blipFill>
          <a:blip r:embed="rId2"/>
          <a:stretch>
            <a:fillRect/>
          </a:stretch>
        </p:blipFill>
        <p:spPr>
          <a:xfrm>
            <a:off x="2514600" y="3505200"/>
            <a:ext cx="3949700" cy="2743200"/>
          </a:xfrm>
          <a:prstGeom prst="rect">
            <a:avLst/>
          </a:prstGeom>
        </p:spPr>
      </p:pic>
    </p:spTree>
    <p:extLst>
      <p:ext uri="{BB962C8B-B14F-4D97-AF65-F5344CB8AC3E}">
        <p14:creationId xmlns:p14="http://schemas.microsoft.com/office/powerpoint/2010/main" val="220998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Transportation</a:t>
            </a:r>
            <a:r>
              <a:rPr lang="en-US" dirty="0" smtClean="0"/>
              <a:t>	</a:t>
            </a:r>
            <a:endParaRPr lang="en-US" dirty="0"/>
          </a:p>
        </p:txBody>
      </p:sp>
      <p:sp>
        <p:nvSpPr>
          <p:cNvPr id="3" name="Content Placeholder 2"/>
          <p:cNvSpPr>
            <a:spLocks noGrp="1"/>
          </p:cNvSpPr>
          <p:nvPr>
            <p:ph idx="1"/>
          </p:nvPr>
        </p:nvSpPr>
        <p:spPr/>
        <p:txBody>
          <a:bodyPr/>
          <a:lstStyle/>
          <a:p>
            <a:r>
              <a:rPr lang="en-US" sz="2800" dirty="0" smtClean="0"/>
              <a:t>New methods of transportation made commuting to the suburbs easier. </a:t>
            </a:r>
          </a:p>
          <a:p>
            <a:r>
              <a:rPr lang="en-US" sz="2800" dirty="0" smtClean="0"/>
              <a:t>Elevated Trains (Above congested </a:t>
            </a:r>
            <a:r>
              <a:rPr lang="en-US" sz="2800" dirty="0"/>
              <a:t>s</a:t>
            </a:r>
            <a:r>
              <a:rPr lang="en-US" sz="2800" dirty="0" smtClean="0"/>
              <a:t>treets in New York -1868)</a:t>
            </a:r>
          </a:p>
          <a:p>
            <a:r>
              <a:rPr lang="en-US" sz="2800" dirty="0" smtClean="0"/>
              <a:t>Cable Cars (San Francisco – 1873)</a:t>
            </a:r>
          </a:p>
          <a:p>
            <a:endParaRPr lang="en-US" dirty="0"/>
          </a:p>
        </p:txBody>
      </p:sp>
      <p:pic>
        <p:nvPicPr>
          <p:cNvPr id="4" name="Picture 3"/>
          <p:cNvPicPr>
            <a:picLocks noChangeAspect="1"/>
          </p:cNvPicPr>
          <p:nvPr/>
        </p:nvPicPr>
        <p:blipFill>
          <a:blip r:embed="rId2"/>
          <a:stretch>
            <a:fillRect/>
          </a:stretch>
        </p:blipFill>
        <p:spPr>
          <a:xfrm>
            <a:off x="5334000" y="4191000"/>
            <a:ext cx="3263900" cy="2286000"/>
          </a:xfrm>
          <a:prstGeom prst="rect">
            <a:avLst/>
          </a:prstGeom>
        </p:spPr>
      </p:pic>
      <p:pic>
        <p:nvPicPr>
          <p:cNvPr id="5" name="Picture 4"/>
          <p:cNvPicPr>
            <a:picLocks noChangeAspect="1"/>
          </p:cNvPicPr>
          <p:nvPr/>
        </p:nvPicPr>
        <p:blipFill>
          <a:blip r:embed="rId3"/>
          <a:stretch>
            <a:fillRect/>
          </a:stretch>
        </p:blipFill>
        <p:spPr>
          <a:xfrm>
            <a:off x="1143000" y="4114800"/>
            <a:ext cx="3390900" cy="2400300"/>
          </a:xfrm>
          <a:prstGeom prst="rect">
            <a:avLst/>
          </a:prstGeom>
        </p:spPr>
      </p:pic>
    </p:spTree>
    <p:extLst>
      <p:ext uri="{BB962C8B-B14F-4D97-AF65-F5344CB8AC3E}">
        <p14:creationId xmlns:p14="http://schemas.microsoft.com/office/powerpoint/2010/main" val="162770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Electric Trolleys (Richmond, VA – 1888)</a:t>
            </a:r>
          </a:p>
          <a:p>
            <a:r>
              <a:rPr lang="en-US" dirty="0" smtClean="0"/>
              <a:t>Subway Trains (Boston 1897)</a:t>
            </a:r>
          </a:p>
          <a:p>
            <a:r>
              <a:rPr lang="en-US" dirty="0" smtClean="0"/>
              <a:t>Automobiles invented 1893 ( Mass produced in 1910’s)</a:t>
            </a:r>
          </a:p>
          <a:p>
            <a:endParaRPr lang="en-US" dirty="0"/>
          </a:p>
        </p:txBody>
      </p:sp>
      <p:pic>
        <p:nvPicPr>
          <p:cNvPr id="4" name="Picture 3"/>
          <p:cNvPicPr>
            <a:picLocks noChangeAspect="1"/>
          </p:cNvPicPr>
          <p:nvPr/>
        </p:nvPicPr>
        <p:blipFill>
          <a:blip r:embed="rId2"/>
          <a:stretch>
            <a:fillRect/>
          </a:stretch>
        </p:blipFill>
        <p:spPr>
          <a:xfrm>
            <a:off x="990600" y="3886200"/>
            <a:ext cx="3581400" cy="2273300"/>
          </a:xfrm>
          <a:prstGeom prst="rect">
            <a:avLst/>
          </a:prstGeom>
        </p:spPr>
      </p:pic>
      <p:pic>
        <p:nvPicPr>
          <p:cNvPr id="5" name="Picture 4"/>
          <p:cNvPicPr>
            <a:picLocks noChangeAspect="1"/>
          </p:cNvPicPr>
          <p:nvPr/>
        </p:nvPicPr>
        <p:blipFill>
          <a:blip r:embed="rId3"/>
          <a:stretch>
            <a:fillRect/>
          </a:stretch>
        </p:blipFill>
        <p:spPr>
          <a:xfrm>
            <a:off x="5257800" y="3657600"/>
            <a:ext cx="3060700" cy="2654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Taller Buildings</a:t>
            </a:r>
            <a:endParaRPr lang="en-US" sz="4800" dirty="0"/>
          </a:p>
        </p:txBody>
      </p:sp>
      <p:sp>
        <p:nvSpPr>
          <p:cNvPr id="3" name="Content Placeholder 2"/>
          <p:cNvSpPr>
            <a:spLocks noGrp="1"/>
          </p:cNvSpPr>
          <p:nvPr>
            <p:ph idx="1"/>
          </p:nvPr>
        </p:nvSpPr>
        <p:spPr/>
        <p:txBody>
          <a:bodyPr>
            <a:normAutofit/>
          </a:bodyPr>
          <a:lstStyle/>
          <a:p>
            <a:r>
              <a:rPr lang="en-US" sz="3200" dirty="0" smtClean="0"/>
              <a:t>Buildings got higher because they ran out of urban space (Before the Civil War no more than 5 stories)</a:t>
            </a:r>
          </a:p>
          <a:p>
            <a:endParaRPr lang="en-US" sz="3200" dirty="0"/>
          </a:p>
        </p:txBody>
      </p:sp>
      <p:pic>
        <p:nvPicPr>
          <p:cNvPr id="4" name="Picture 3"/>
          <p:cNvPicPr>
            <a:picLocks noChangeAspect="1"/>
          </p:cNvPicPr>
          <p:nvPr/>
        </p:nvPicPr>
        <p:blipFill>
          <a:blip r:embed="rId2"/>
          <a:stretch>
            <a:fillRect/>
          </a:stretch>
        </p:blipFill>
        <p:spPr>
          <a:xfrm>
            <a:off x="1371600" y="3886200"/>
            <a:ext cx="5486400" cy="1993900"/>
          </a:xfrm>
          <a:prstGeom prst="rect">
            <a:avLst/>
          </a:prstGeom>
        </p:spPr>
      </p:pic>
    </p:spTree>
    <p:extLst>
      <p:ext uri="{BB962C8B-B14F-4D97-AF65-F5344CB8AC3E}">
        <p14:creationId xmlns:p14="http://schemas.microsoft.com/office/powerpoint/2010/main" val="55128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800" dirty="0" smtClean="0"/>
              <a:t>First Skyscraper</a:t>
            </a:r>
            <a:endParaRPr lang="en-US" sz="4800" dirty="0"/>
          </a:p>
        </p:txBody>
      </p:sp>
      <p:sp>
        <p:nvSpPr>
          <p:cNvPr id="3" name="Content Placeholder 2"/>
          <p:cNvSpPr>
            <a:spLocks noGrp="1"/>
          </p:cNvSpPr>
          <p:nvPr>
            <p:ph idx="1"/>
          </p:nvPr>
        </p:nvSpPr>
        <p:spPr>
          <a:xfrm>
            <a:off x="228600" y="838200"/>
            <a:ext cx="8458200" cy="5287963"/>
          </a:xfrm>
        </p:spPr>
        <p:txBody>
          <a:bodyPr>
            <a:normAutofit/>
          </a:bodyPr>
          <a:lstStyle/>
          <a:p>
            <a:r>
              <a:rPr lang="en-US" sz="3200" dirty="0" smtClean="0"/>
              <a:t>1885 in Chicago. (Insurance Company)</a:t>
            </a:r>
          </a:p>
          <a:p>
            <a:r>
              <a:rPr lang="en-US" sz="3200" dirty="0" smtClean="0"/>
              <a:t>10 Stories high.</a:t>
            </a:r>
          </a:p>
          <a:p>
            <a:r>
              <a:rPr lang="en-US" sz="3200" dirty="0" smtClean="0"/>
              <a:t>Iron and Steel Framework.</a:t>
            </a:r>
          </a:p>
          <a:p>
            <a:r>
              <a:rPr lang="en-US" sz="3200" dirty="0"/>
              <a:t>4</a:t>
            </a:r>
            <a:r>
              <a:rPr lang="en-US" sz="3200" dirty="0" smtClean="0"/>
              <a:t> passenger elevators. (Invented in 1853)</a:t>
            </a:r>
            <a:endParaRPr lang="en-US" sz="3200" dirty="0"/>
          </a:p>
        </p:txBody>
      </p:sp>
      <p:pic>
        <p:nvPicPr>
          <p:cNvPr id="5" name="Picture 4"/>
          <p:cNvPicPr>
            <a:picLocks noChangeAspect="1"/>
          </p:cNvPicPr>
          <p:nvPr/>
        </p:nvPicPr>
        <p:blipFill>
          <a:blip r:embed="rId2"/>
          <a:stretch>
            <a:fillRect/>
          </a:stretch>
        </p:blipFill>
        <p:spPr>
          <a:xfrm>
            <a:off x="6400800" y="3200400"/>
            <a:ext cx="2133600" cy="3429000"/>
          </a:xfrm>
          <a:prstGeom prst="rect">
            <a:avLst/>
          </a:prstGeom>
        </p:spPr>
      </p:pic>
    </p:spTree>
    <p:extLst>
      <p:ext uri="{BB962C8B-B14F-4D97-AF65-F5344CB8AC3E}">
        <p14:creationId xmlns:p14="http://schemas.microsoft.com/office/powerpoint/2010/main" val="352605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Expanding Cities</a:t>
            </a:r>
            <a:endParaRPr lang="en-US" sz="4800" dirty="0"/>
          </a:p>
        </p:txBody>
      </p:sp>
      <p:sp>
        <p:nvSpPr>
          <p:cNvPr id="3" name="Content Placeholder 2"/>
          <p:cNvSpPr>
            <a:spLocks noGrp="1"/>
          </p:cNvSpPr>
          <p:nvPr>
            <p:ph idx="1"/>
          </p:nvPr>
        </p:nvSpPr>
        <p:spPr/>
        <p:txBody>
          <a:bodyPr>
            <a:normAutofit/>
          </a:bodyPr>
          <a:lstStyle/>
          <a:p>
            <a:r>
              <a:rPr lang="en-US" sz="3200" dirty="0" smtClean="0"/>
              <a:t>Specialized areas emerged within cities. ( Retail shops in one area, banks and Govt. offices, industrial and warehouse district, etc. )</a:t>
            </a:r>
          </a:p>
        </p:txBody>
      </p:sp>
      <p:pic>
        <p:nvPicPr>
          <p:cNvPr id="4" name="Picture 3"/>
          <p:cNvPicPr>
            <a:picLocks noChangeAspect="1"/>
          </p:cNvPicPr>
          <p:nvPr/>
        </p:nvPicPr>
        <p:blipFill>
          <a:blip r:embed="rId2"/>
          <a:stretch>
            <a:fillRect/>
          </a:stretch>
        </p:blipFill>
        <p:spPr>
          <a:xfrm>
            <a:off x="2743200" y="4191000"/>
            <a:ext cx="3835400" cy="2120900"/>
          </a:xfrm>
          <a:prstGeom prst="rect">
            <a:avLst/>
          </a:prstGeom>
        </p:spPr>
      </p:pic>
    </p:spTree>
    <p:extLst>
      <p:ext uri="{BB962C8B-B14F-4D97-AF65-F5344CB8AC3E}">
        <p14:creationId xmlns:p14="http://schemas.microsoft.com/office/powerpoint/2010/main" val="2197102635"/>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175</TotalTime>
  <Words>675</Words>
  <Application>Microsoft Office PowerPoint</Application>
  <PresentationFormat>On-screen Show (4:3)</PresentationFormat>
  <Paragraphs>83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Thatch</vt:lpstr>
      <vt:lpstr>Chapter 6 Section 3</vt:lpstr>
      <vt:lpstr>Decline in Farms</vt:lpstr>
      <vt:lpstr>Move North</vt:lpstr>
      <vt:lpstr>Suburbs </vt:lpstr>
      <vt:lpstr>Transportation </vt:lpstr>
      <vt:lpstr>PowerPoint Presentation</vt:lpstr>
      <vt:lpstr>Taller Buildings</vt:lpstr>
      <vt:lpstr>First Skyscraper</vt:lpstr>
      <vt:lpstr>Expanding Cities</vt:lpstr>
      <vt:lpstr>Tenements</vt:lpstr>
      <vt:lpstr>Slums</vt:lpstr>
      <vt:lpstr>Conditions in the Slums</vt:lpstr>
      <vt:lpstr>Fire</vt:lpstr>
      <vt:lpstr>Great Chicago Fire (1871)</vt:lpstr>
      <vt:lpstr>Contagious Diseases</vt:lpstr>
      <vt:lpstr>Other Diseases</vt:lpstr>
      <vt:lpstr>Ghettos</vt:lpstr>
      <vt:lpstr>Restrictive Covenants</vt:lpstr>
      <vt:lpstr>“How the other half lives”</vt:lpstr>
      <vt:lpstr>Gap</vt:lpstr>
      <vt:lpstr>Improvements</vt:lpstr>
      <vt:lpstr>Political Machine</vt:lpstr>
      <vt:lpstr>Intimidation and Bribery </vt:lpstr>
      <vt:lpstr>Boss Tweed</vt:lpstr>
      <vt:lpstr>“Robbed” The City Treasury</vt:lpstr>
      <vt:lpstr>Essay</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Section 3</dc:title>
  <dc:creator>Erik Ljungberg</dc:creator>
  <cp:lastModifiedBy>Erik Ljungberg</cp:lastModifiedBy>
  <cp:revision>10</cp:revision>
  <dcterms:created xsi:type="dcterms:W3CDTF">2013-10-09T23:28:48Z</dcterms:created>
  <dcterms:modified xsi:type="dcterms:W3CDTF">2013-10-31T12:17:33Z</dcterms:modified>
</cp:coreProperties>
</file>