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9" r:id="rId13"/>
    <p:sldId id="266" r:id="rId14"/>
    <p:sldId id="267"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66" d="100"/>
          <a:sy n="66" d="100"/>
        </p:scale>
        <p:origin x="-1464" y="-5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86A952D-E877-4037-B40F-9D2FFD975DD2}" type="datetimeFigureOut">
              <a:rPr lang="en-US" smtClean="0"/>
              <a:pPr/>
              <a:t>11/23/13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D55B342-70E8-4333-8D44-57C2483C49C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6A952D-E877-4037-B40F-9D2FFD975DD2}" type="datetimeFigureOut">
              <a:rPr lang="en-US" smtClean="0"/>
              <a:pPr/>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5B342-70E8-4333-8D44-57C2483C49C3}"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6A952D-E877-4037-B40F-9D2FFD975DD2}" type="datetimeFigureOut">
              <a:rPr lang="en-US" smtClean="0"/>
              <a:pPr/>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5B342-70E8-4333-8D44-57C2483C49C3}"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6A952D-E877-4037-B40F-9D2FFD975DD2}" type="datetimeFigureOut">
              <a:rPr lang="en-US" smtClean="0"/>
              <a:pPr/>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5B342-70E8-4333-8D44-57C2483C49C3}"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6A952D-E877-4037-B40F-9D2FFD975DD2}" type="datetimeFigureOut">
              <a:rPr lang="en-US" smtClean="0"/>
              <a:pPr/>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5B342-70E8-4333-8D44-57C2483C49C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6A952D-E877-4037-B40F-9D2FFD975DD2}" type="datetimeFigureOut">
              <a:rPr lang="en-US" smtClean="0"/>
              <a:pPr/>
              <a:t>11/23/13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5B342-70E8-4333-8D44-57C2483C49C3}"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6A952D-E877-4037-B40F-9D2FFD975DD2}" type="datetimeFigureOut">
              <a:rPr lang="en-US" smtClean="0"/>
              <a:pPr/>
              <a:t>11/23/13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5B342-70E8-4333-8D44-57C2483C49C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6A952D-E877-4037-B40F-9D2FFD975DD2}" type="datetimeFigureOut">
              <a:rPr lang="en-US" smtClean="0"/>
              <a:pPr/>
              <a:t>11/23/13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5B342-70E8-4333-8D44-57C2483C49C3}"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A952D-E877-4037-B40F-9D2FFD975DD2}" type="datetimeFigureOut">
              <a:rPr lang="en-US" smtClean="0"/>
              <a:pPr/>
              <a:t>11/23/13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5B342-70E8-4333-8D44-57C2483C49C3}"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6A952D-E877-4037-B40F-9D2FFD975DD2}" type="datetimeFigureOut">
              <a:rPr lang="en-US" smtClean="0"/>
              <a:pPr/>
              <a:t>11/23/13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5B342-70E8-4333-8D44-57C2483C49C3}"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86A952D-E877-4037-B40F-9D2FFD975DD2}" type="datetimeFigureOut">
              <a:rPr lang="en-US" smtClean="0"/>
              <a:pPr/>
              <a:t>11/23/13</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7D55B342-70E8-4333-8D44-57C2483C49C3}"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B86A952D-E877-4037-B40F-9D2FFD975DD2}" type="datetimeFigureOut">
              <a:rPr lang="en-US" smtClean="0"/>
              <a:pPr/>
              <a:t>11/23/13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7D55B342-70E8-4333-8D44-57C2483C49C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8 Section 3</a:t>
            </a:r>
            <a:endParaRPr lang="en-US" dirty="0"/>
          </a:p>
        </p:txBody>
      </p:sp>
      <p:sp>
        <p:nvSpPr>
          <p:cNvPr id="3" name="Subtitle 2"/>
          <p:cNvSpPr>
            <a:spLocks noGrp="1"/>
          </p:cNvSpPr>
          <p:nvPr>
            <p:ph type="subTitle" idx="1"/>
          </p:nvPr>
        </p:nvSpPr>
        <p:spPr/>
        <p:txBody>
          <a:bodyPr/>
          <a:lstStyle/>
          <a:p>
            <a:r>
              <a:rPr lang="en-US" dirty="0" smtClean="0"/>
              <a:t>Expansion under Roosevelt and Taft</a:t>
            </a:r>
            <a:endParaRPr lang="en-US" dirty="0"/>
          </a:p>
        </p:txBody>
      </p:sp>
      <p:pic>
        <p:nvPicPr>
          <p:cNvPr id="4" name="Picture 3"/>
          <p:cNvPicPr>
            <a:picLocks noChangeAspect="1"/>
          </p:cNvPicPr>
          <p:nvPr/>
        </p:nvPicPr>
        <p:blipFill>
          <a:blip r:embed="rId2"/>
          <a:stretch>
            <a:fillRect/>
          </a:stretch>
        </p:blipFill>
        <p:spPr>
          <a:xfrm>
            <a:off x="3200400" y="914400"/>
            <a:ext cx="3403600" cy="2387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79931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Intervention</a:t>
            </a:r>
            <a:endParaRPr lang="en-US" dirty="0"/>
          </a:p>
        </p:txBody>
      </p:sp>
      <p:sp>
        <p:nvSpPr>
          <p:cNvPr id="3" name="Content Placeholder 2"/>
          <p:cNvSpPr>
            <a:spLocks noGrp="1"/>
          </p:cNvSpPr>
          <p:nvPr>
            <p:ph idx="1"/>
          </p:nvPr>
        </p:nvSpPr>
        <p:spPr/>
        <p:txBody>
          <a:bodyPr/>
          <a:lstStyle/>
          <a:p>
            <a:r>
              <a:rPr lang="en-US" dirty="0" smtClean="0"/>
              <a:t>This policy led to frequent U.S. intervention in Latin America.</a:t>
            </a:r>
          </a:p>
          <a:p>
            <a:r>
              <a:rPr lang="en-US" dirty="0" smtClean="0"/>
              <a:t>Angered Congress because President did what he wanted.</a:t>
            </a:r>
            <a:endParaRPr lang="en-US" dirty="0"/>
          </a:p>
        </p:txBody>
      </p:sp>
      <p:pic>
        <p:nvPicPr>
          <p:cNvPr id="4" name="Picture 3"/>
          <p:cNvPicPr>
            <a:picLocks noChangeAspect="1"/>
          </p:cNvPicPr>
          <p:nvPr/>
        </p:nvPicPr>
        <p:blipFill>
          <a:blip r:embed="rId2"/>
          <a:stretch>
            <a:fillRect/>
          </a:stretch>
        </p:blipFill>
        <p:spPr>
          <a:xfrm>
            <a:off x="4724400" y="3657600"/>
            <a:ext cx="3581400" cy="2870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95356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Dollar Diplomacy </a:t>
            </a:r>
            <a:endParaRPr lang="en-US" dirty="0"/>
          </a:p>
        </p:txBody>
      </p:sp>
      <p:sp>
        <p:nvSpPr>
          <p:cNvPr id="3" name="Content Placeholder 2"/>
          <p:cNvSpPr>
            <a:spLocks noGrp="1"/>
          </p:cNvSpPr>
          <p:nvPr>
            <p:ph idx="1"/>
          </p:nvPr>
        </p:nvSpPr>
        <p:spPr/>
        <p:txBody>
          <a:bodyPr/>
          <a:lstStyle/>
          <a:p>
            <a:r>
              <a:rPr lang="en-US" dirty="0" smtClean="0"/>
              <a:t>President Taft’s change in foreign policy.</a:t>
            </a:r>
          </a:p>
          <a:p>
            <a:r>
              <a:rPr lang="en-US" dirty="0" smtClean="0"/>
              <a:t>Substituted dollars for bullets – Investment instead of military force.</a:t>
            </a:r>
            <a:endParaRPr lang="en-US" dirty="0"/>
          </a:p>
        </p:txBody>
      </p:sp>
      <p:pic>
        <p:nvPicPr>
          <p:cNvPr id="4" name="Picture 3"/>
          <p:cNvPicPr>
            <a:picLocks noChangeAspect="1"/>
          </p:cNvPicPr>
          <p:nvPr/>
        </p:nvPicPr>
        <p:blipFill>
          <a:blip r:embed="rId2"/>
          <a:stretch>
            <a:fillRect/>
          </a:stretch>
        </p:blipFill>
        <p:spPr>
          <a:xfrm>
            <a:off x="2209800" y="3962400"/>
            <a:ext cx="4876800" cy="2514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91552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6464"/>
          </a:xfrm>
        </p:spPr>
        <p:txBody>
          <a:bodyPr/>
          <a:lstStyle/>
          <a:p>
            <a:r>
              <a:rPr lang="en-US" dirty="0" smtClean="0"/>
              <a:t>Russo-Japanese War (1905)</a:t>
            </a:r>
            <a:endParaRPr lang="en-US" dirty="0"/>
          </a:p>
        </p:txBody>
      </p:sp>
      <p:sp>
        <p:nvSpPr>
          <p:cNvPr id="3" name="Content Placeholder 2"/>
          <p:cNvSpPr>
            <a:spLocks noGrp="1"/>
          </p:cNvSpPr>
          <p:nvPr>
            <p:ph idx="1"/>
          </p:nvPr>
        </p:nvSpPr>
        <p:spPr>
          <a:xfrm>
            <a:off x="914400" y="685800"/>
            <a:ext cx="7772400" cy="5669760"/>
          </a:xfrm>
        </p:spPr>
        <p:txBody>
          <a:bodyPr/>
          <a:lstStyle/>
          <a:p>
            <a:r>
              <a:rPr lang="en-US" dirty="0" smtClean="0"/>
              <a:t>Whoever won the war would determine who controlled China.</a:t>
            </a:r>
          </a:p>
          <a:p>
            <a:r>
              <a:rPr lang="en-US" dirty="0" smtClean="0"/>
              <a:t>Important to us because we wanted to maintain an “open door” with China.</a:t>
            </a:r>
          </a:p>
          <a:p>
            <a:r>
              <a:rPr lang="en-US" dirty="0" smtClean="0"/>
              <a:t>(Became peace negotiator between the 2 and won the Nobel Peace Prize)</a:t>
            </a:r>
            <a:endParaRPr lang="en-US" dirty="0"/>
          </a:p>
        </p:txBody>
      </p:sp>
      <p:pic>
        <p:nvPicPr>
          <p:cNvPr id="4" name="Picture 3"/>
          <p:cNvPicPr>
            <a:picLocks noChangeAspect="1"/>
          </p:cNvPicPr>
          <p:nvPr/>
        </p:nvPicPr>
        <p:blipFill>
          <a:blip r:embed="rId2"/>
          <a:stretch>
            <a:fillRect/>
          </a:stretch>
        </p:blipFill>
        <p:spPr>
          <a:xfrm>
            <a:off x="3200400" y="3810000"/>
            <a:ext cx="2882900" cy="2819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3632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President</a:t>
            </a:r>
            <a:endParaRPr lang="en-US" dirty="0"/>
          </a:p>
        </p:txBody>
      </p:sp>
      <p:sp>
        <p:nvSpPr>
          <p:cNvPr id="3" name="Content Placeholder 2"/>
          <p:cNvSpPr>
            <a:spLocks noGrp="1"/>
          </p:cNvSpPr>
          <p:nvPr>
            <p:ph idx="1"/>
          </p:nvPr>
        </p:nvSpPr>
        <p:spPr/>
        <p:txBody>
          <a:bodyPr/>
          <a:lstStyle/>
          <a:p>
            <a:r>
              <a:rPr lang="en-US" dirty="0" smtClean="0"/>
              <a:t>Teddy Roosevelt helped created the modern image of the President by his boldness and constant activity. </a:t>
            </a:r>
            <a:endParaRPr lang="en-US" dirty="0"/>
          </a:p>
        </p:txBody>
      </p:sp>
      <p:pic>
        <p:nvPicPr>
          <p:cNvPr id="4" name="Picture 3"/>
          <p:cNvPicPr>
            <a:picLocks noChangeAspect="1"/>
          </p:cNvPicPr>
          <p:nvPr/>
        </p:nvPicPr>
        <p:blipFill>
          <a:blip r:embed="rId2"/>
          <a:stretch>
            <a:fillRect/>
          </a:stretch>
        </p:blipFill>
        <p:spPr>
          <a:xfrm>
            <a:off x="2286000" y="3505200"/>
            <a:ext cx="4419600" cy="3352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02184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Conservationist</a:t>
            </a:r>
            <a:endParaRPr lang="en-US" dirty="0"/>
          </a:p>
        </p:txBody>
      </p:sp>
      <p:sp>
        <p:nvSpPr>
          <p:cNvPr id="3" name="Content Placeholder 2"/>
          <p:cNvSpPr>
            <a:spLocks noGrp="1"/>
          </p:cNvSpPr>
          <p:nvPr>
            <p:ph idx="1"/>
          </p:nvPr>
        </p:nvSpPr>
        <p:spPr/>
        <p:txBody>
          <a:bodyPr/>
          <a:lstStyle/>
          <a:p>
            <a:r>
              <a:rPr lang="en-US" dirty="0" smtClean="0"/>
              <a:t>T.R. acted as a vocal conservationist by helping to preserve the nation’s natural resources and wild life. </a:t>
            </a:r>
          </a:p>
          <a:p>
            <a:r>
              <a:rPr lang="en-US" dirty="0" smtClean="0"/>
              <a:t>Created National Parks. </a:t>
            </a:r>
            <a:endParaRPr lang="en-US" dirty="0"/>
          </a:p>
        </p:txBody>
      </p:sp>
      <p:pic>
        <p:nvPicPr>
          <p:cNvPr id="4" name="Picture 3"/>
          <p:cNvPicPr>
            <a:picLocks noChangeAspect="1"/>
          </p:cNvPicPr>
          <p:nvPr/>
        </p:nvPicPr>
        <p:blipFill>
          <a:blip r:embed="rId2"/>
          <a:stretch>
            <a:fillRect/>
          </a:stretch>
        </p:blipFill>
        <p:spPr>
          <a:xfrm>
            <a:off x="2286000" y="3962400"/>
            <a:ext cx="4343400" cy="2590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81728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772400" cy="4983960"/>
          </a:xfrm>
        </p:spPr>
        <p:txBody>
          <a:bodyPr/>
          <a:lstStyle/>
          <a:p>
            <a:r>
              <a:rPr lang="en-US" dirty="0" smtClean="0"/>
              <a:t>Should the U.S. still “speak softly and carry a big stick” in our dealings with other countries or should we pursue a different approach to our foreign policy?</a:t>
            </a:r>
            <a:endParaRPr lang="en-US" dirty="0"/>
          </a:p>
        </p:txBody>
      </p:sp>
      <p:pic>
        <p:nvPicPr>
          <p:cNvPr id="4" name="Picture 3"/>
          <p:cNvPicPr>
            <a:picLocks noChangeAspect="1"/>
          </p:cNvPicPr>
          <p:nvPr/>
        </p:nvPicPr>
        <p:blipFill>
          <a:blip r:embed="rId2"/>
          <a:stretch>
            <a:fillRect/>
          </a:stretch>
        </p:blipFill>
        <p:spPr>
          <a:xfrm>
            <a:off x="3429000" y="3505200"/>
            <a:ext cx="2603500" cy="3124200"/>
          </a:xfrm>
          <a:prstGeom prst="rect">
            <a:avLst/>
          </a:prstGeom>
        </p:spPr>
      </p:pic>
      <p:sp>
        <p:nvSpPr>
          <p:cNvPr id="5" name="Title 4"/>
          <p:cNvSpPr>
            <a:spLocks noGrp="1"/>
          </p:cNvSpPr>
          <p:nvPr>
            <p:ph type="title"/>
          </p:nvPr>
        </p:nvSpPr>
        <p:spPr>
          <a:xfrm>
            <a:off x="914400" y="304800"/>
            <a:ext cx="7772400" cy="838200"/>
          </a:xfrm>
        </p:spPr>
        <p:txBody>
          <a:bodyPr/>
          <a:lstStyle/>
          <a:p>
            <a:r>
              <a:rPr lang="en-US" dirty="0" smtClean="0"/>
              <a:t>Essay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28850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Journey</a:t>
            </a:r>
            <a:endParaRPr lang="en-US" dirty="0"/>
          </a:p>
        </p:txBody>
      </p:sp>
      <p:sp>
        <p:nvSpPr>
          <p:cNvPr id="3" name="Content Placeholder 2"/>
          <p:cNvSpPr>
            <a:spLocks noGrp="1"/>
          </p:cNvSpPr>
          <p:nvPr>
            <p:ph idx="1"/>
          </p:nvPr>
        </p:nvSpPr>
        <p:spPr/>
        <p:txBody>
          <a:bodyPr/>
          <a:lstStyle/>
          <a:p>
            <a:r>
              <a:rPr lang="en-US" dirty="0" smtClean="0"/>
              <a:t>Americans traveling by sea used to have to travel all the way around South America (15,000 miles) to get from the East to West coast.</a:t>
            </a:r>
            <a:endParaRPr lang="en-US" dirty="0"/>
          </a:p>
        </p:txBody>
      </p:sp>
      <p:pic>
        <p:nvPicPr>
          <p:cNvPr id="4" name="Picture 3"/>
          <p:cNvPicPr>
            <a:picLocks noChangeAspect="1"/>
          </p:cNvPicPr>
          <p:nvPr/>
        </p:nvPicPr>
        <p:blipFill>
          <a:blip r:embed="rId2"/>
          <a:stretch>
            <a:fillRect/>
          </a:stretch>
        </p:blipFill>
        <p:spPr>
          <a:xfrm>
            <a:off x="4876800" y="3657600"/>
            <a:ext cx="2895600" cy="28067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99123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Panama Canal</a:t>
            </a:r>
            <a:endParaRPr lang="en-US" dirty="0"/>
          </a:p>
        </p:txBody>
      </p:sp>
      <p:sp>
        <p:nvSpPr>
          <p:cNvPr id="3" name="Content Placeholder 2"/>
          <p:cNvSpPr>
            <a:spLocks noGrp="1"/>
          </p:cNvSpPr>
          <p:nvPr>
            <p:ph idx="1"/>
          </p:nvPr>
        </p:nvSpPr>
        <p:spPr/>
        <p:txBody>
          <a:bodyPr/>
          <a:lstStyle/>
          <a:p>
            <a:r>
              <a:rPr lang="en-US" dirty="0" smtClean="0"/>
              <a:t>U.S. wanted land in Panama to build a canal through Central America so they could get a quicker route from the Atlantic to Pacific. (Only 6,000 miles) </a:t>
            </a:r>
          </a:p>
          <a:p>
            <a:pPr marL="68580" indent="0">
              <a:buNone/>
            </a:pPr>
            <a:endParaRPr lang="en-US" dirty="0"/>
          </a:p>
        </p:txBody>
      </p:sp>
      <p:pic>
        <p:nvPicPr>
          <p:cNvPr id="4" name="Picture 3"/>
          <p:cNvPicPr>
            <a:picLocks noChangeAspect="1"/>
          </p:cNvPicPr>
          <p:nvPr/>
        </p:nvPicPr>
        <p:blipFill>
          <a:blip r:embed="rId2"/>
          <a:stretch>
            <a:fillRect/>
          </a:stretch>
        </p:blipFill>
        <p:spPr>
          <a:xfrm>
            <a:off x="2895600" y="4267200"/>
            <a:ext cx="3568700" cy="22733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40129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09600"/>
          </a:xfrm>
        </p:spPr>
        <p:txBody>
          <a:bodyPr/>
          <a:lstStyle/>
          <a:p>
            <a:r>
              <a:rPr lang="en-US" dirty="0" smtClean="0"/>
              <a:t>Deal</a:t>
            </a:r>
            <a:endParaRPr lang="en-US" dirty="0"/>
          </a:p>
        </p:txBody>
      </p:sp>
      <p:sp>
        <p:nvSpPr>
          <p:cNvPr id="3" name="Content Placeholder 2"/>
          <p:cNvSpPr>
            <a:spLocks noGrp="1"/>
          </p:cNvSpPr>
          <p:nvPr>
            <p:ph idx="1"/>
          </p:nvPr>
        </p:nvSpPr>
        <p:spPr>
          <a:xfrm>
            <a:off x="914400" y="1143000"/>
            <a:ext cx="7772400" cy="5212560"/>
          </a:xfrm>
        </p:spPr>
        <p:txBody>
          <a:bodyPr/>
          <a:lstStyle/>
          <a:p>
            <a:r>
              <a:rPr lang="en-US" dirty="0" smtClean="0"/>
              <a:t>In order to get the land from Panama we agreed to support their independence from Colombia. </a:t>
            </a:r>
          </a:p>
          <a:p>
            <a:r>
              <a:rPr lang="en-US" dirty="0" smtClean="0"/>
              <a:t>Also paid $10 Million for a 10-mile wide strip of land for the Canal Zone. (40 Miles long)</a:t>
            </a:r>
          </a:p>
        </p:txBody>
      </p:sp>
      <p:pic>
        <p:nvPicPr>
          <p:cNvPr id="6" name="Picture 5"/>
          <p:cNvPicPr>
            <a:picLocks noChangeAspect="1"/>
          </p:cNvPicPr>
          <p:nvPr/>
        </p:nvPicPr>
        <p:blipFill>
          <a:blip r:embed="rId2"/>
          <a:stretch>
            <a:fillRect/>
          </a:stretch>
        </p:blipFill>
        <p:spPr>
          <a:xfrm>
            <a:off x="3810000" y="4038600"/>
            <a:ext cx="3289300" cy="2463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80921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6464"/>
          </a:xfrm>
        </p:spPr>
        <p:txBody>
          <a:bodyPr/>
          <a:lstStyle/>
          <a:p>
            <a:r>
              <a:rPr lang="en-US" dirty="0" smtClean="0"/>
              <a:t>Construction</a:t>
            </a:r>
            <a:endParaRPr lang="en-US" dirty="0"/>
          </a:p>
        </p:txBody>
      </p:sp>
      <p:sp>
        <p:nvSpPr>
          <p:cNvPr id="3" name="Content Placeholder 2"/>
          <p:cNvSpPr>
            <a:spLocks noGrp="1"/>
          </p:cNvSpPr>
          <p:nvPr>
            <p:ph idx="1"/>
          </p:nvPr>
        </p:nvSpPr>
        <p:spPr>
          <a:xfrm>
            <a:off x="914400" y="1143000"/>
            <a:ext cx="7772400" cy="5212560"/>
          </a:xfrm>
        </p:spPr>
        <p:txBody>
          <a:bodyPr/>
          <a:lstStyle/>
          <a:p>
            <a:r>
              <a:rPr lang="en-US" dirty="0" smtClean="0"/>
              <a:t>Took 10 years to build (1904-1914)</a:t>
            </a:r>
          </a:p>
          <a:p>
            <a:r>
              <a:rPr lang="en-US" dirty="0" smtClean="0"/>
              <a:t>Finished 6 months ahead of time and $23 million under budget.</a:t>
            </a:r>
          </a:p>
          <a:p>
            <a:r>
              <a:rPr lang="en-US" dirty="0" smtClean="0"/>
              <a:t>Built by workers from several countries. (with no construction experience) </a:t>
            </a:r>
            <a:endParaRPr lang="en-US" dirty="0"/>
          </a:p>
        </p:txBody>
      </p:sp>
      <p:pic>
        <p:nvPicPr>
          <p:cNvPr id="4" name="Picture 3"/>
          <p:cNvPicPr>
            <a:picLocks noChangeAspect="1"/>
          </p:cNvPicPr>
          <p:nvPr/>
        </p:nvPicPr>
        <p:blipFill>
          <a:blip r:embed="rId2"/>
          <a:stretch>
            <a:fillRect/>
          </a:stretch>
        </p:blipFill>
        <p:spPr>
          <a:xfrm>
            <a:off x="2362200" y="4191000"/>
            <a:ext cx="4267200" cy="2438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16468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Security</a:t>
            </a:r>
            <a:endParaRPr lang="en-US" dirty="0"/>
          </a:p>
        </p:txBody>
      </p:sp>
      <p:sp>
        <p:nvSpPr>
          <p:cNvPr id="3" name="Content Placeholder 2"/>
          <p:cNvSpPr>
            <a:spLocks noGrp="1"/>
          </p:cNvSpPr>
          <p:nvPr>
            <p:ph idx="1"/>
          </p:nvPr>
        </p:nvSpPr>
        <p:spPr/>
        <p:txBody>
          <a:bodyPr/>
          <a:lstStyle/>
          <a:p>
            <a:r>
              <a:rPr lang="en-US" dirty="0" smtClean="0"/>
              <a:t>Even though our means of acquiring the Canal were questionable, most Americans felt it was necessary for national security and prosperity.</a:t>
            </a:r>
            <a:endParaRPr lang="en-US" dirty="0"/>
          </a:p>
        </p:txBody>
      </p:sp>
      <p:pic>
        <p:nvPicPr>
          <p:cNvPr id="4" name="Picture 3"/>
          <p:cNvPicPr>
            <a:picLocks noChangeAspect="1"/>
          </p:cNvPicPr>
          <p:nvPr/>
        </p:nvPicPr>
        <p:blipFill>
          <a:blip r:embed="rId2"/>
          <a:stretch>
            <a:fillRect/>
          </a:stretch>
        </p:blipFill>
        <p:spPr>
          <a:xfrm>
            <a:off x="4724400" y="3810000"/>
            <a:ext cx="3302000" cy="2463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6723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smtClean="0"/>
              <a:t>Latin America</a:t>
            </a:r>
            <a:endParaRPr lang="en-US" dirty="0"/>
          </a:p>
        </p:txBody>
      </p:sp>
      <p:sp>
        <p:nvSpPr>
          <p:cNvPr id="3" name="Content Placeholder 2"/>
          <p:cNvSpPr>
            <a:spLocks noGrp="1"/>
          </p:cNvSpPr>
          <p:nvPr>
            <p:ph idx="1"/>
          </p:nvPr>
        </p:nvSpPr>
        <p:spPr>
          <a:xfrm>
            <a:off x="914400" y="1143000"/>
            <a:ext cx="7772400" cy="5212560"/>
          </a:xfrm>
        </p:spPr>
        <p:txBody>
          <a:bodyPr/>
          <a:lstStyle/>
          <a:p>
            <a:r>
              <a:rPr lang="en-US" dirty="0" smtClean="0"/>
              <a:t>There were a lot of negative feelings towards the U.S. for many years afterwards because of our illegal means  used to acquire the Canal Zone. (We paid Colombia $25 million in 1921 to try to make up for it)</a:t>
            </a:r>
            <a:endParaRPr lang="en-US" dirty="0"/>
          </a:p>
        </p:txBody>
      </p:sp>
      <p:pic>
        <p:nvPicPr>
          <p:cNvPr id="4" name="Picture 3"/>
          <p:cNvPicPr>
            <a:picLocks noChangeAspect="1"/>
          </p:cNvPicPr>
          <p:nvPr/>
        </p:nvPicPr>
        <p:blipFill>
          <a:blip r:embed="rId2"/>
          <a:stretch>
            <a:fillRect/>
          </a:stretch>
        </p:blipFill>
        <p:spPr>
          <a:xfrm>
            <a:off x="5181600" y="3835400"/>
            <a:ext cx="2616200" cy="2794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85317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045464"/>
          </a:xfrm>
        </p:spPr>
        <p:txBody>
          <a:bodyPr/>
          <a:lstStyle/>
          <a:p>
            <a:r>
              <a:rPr lang="en-US" sz="3200" dirty="0" smtClean="0"/>
              <a:t>“Speak Softly and Carry a Big Stic</a:t>
            </a:r>
            <a:r>
              <a:rPr lang="en-US" sz="2800" dirty="0" smtClean="0"/>
              <a:t>k</a:t>
            </a:r>
            <a:r>
              <a:rPr lang="en-US" sz="3200" dirty="0" smtClean="0"/>
              <a:t>”</a:t>
            </a:r>
            <a:endParaRPr lang="en-US" sz="3200" dirty="0"/>
          </a:p>
        </p:txBody>
      </p:sp>
      <p:sp>
        <p:nvSpPr>
          <p:cNvPr id="3" name="Content Placeholder 2"/>
          <p:cNvSpPr>
            <a:spLocks noGrp="1"/>
          </p:cNvSpPr>
          <p:nvPr>
            <p:ph idx="1"/>
          </p:nvPr>
        </p:nvSpPr>
        <p:spPr>
          <a:xfrm>
            <a:off x="914400" y="990600"/>
            <a:ext cx="7772400" cy="5364960"/>
          </a:xfrm>
        </p:spPr>
        <p:txBody>
          <a:bodyPr/>
          <a:lstStyle/>
          <a:p>
            <a:r>
              <a:rPr lang="en-US" dirty="0" smtClean="0"/>
              <a:t>Teddy Roosevelt’s famous line about how to deal with other countries.</a:t>
            </a:r>
          </a:p>
          <a:p>
            <a:r>
              <a:rPr lang="en-US" dirty="0" smtClean="0"/>
              <a:t>Be gentle, but use the threat of American military might to get what you want if necessary. </a:t>
            </a:r>
            <a:endParaRPr lang="en-US" dirty="0"/>
          </a:p>
        </p:txBody>
      </p:sp>
      <p:pic>
        <p:nvPicPr>
          <p:cNvPr id="4" name="Picture 3"/>
          <p:cNvPicPr>
            <a:picLocks noChangeAspect="1"/>
          </p:cNvPicPr>
          <p:nvPr/>
        </p:nvPicPr>
        <p:blipFill>
          <a:blip r:embed="rId2"/>
          <a:stretch>
            <a:fillRect/>
          </a:stretch>
        </p:blipFill>
        <p:spPr>
          <a:xfrm>
            <a:off x="3810000" y="3810000"/>
            <a:ext cx="4114800" cy="2717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9420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85800"/>
          </a:xfrm>
        </p:spPr>
        <p:txBody>
          <a:bodyPr/>
          <a:lstStyle/>
          <a:p>
            <a:r>
              <a:rPr lang="en-US" dirty="0" smtClean="0"/>
              <a:t>Roosevelt Corollary</a:t>
            </a:r>
            <a:endParaRPr lang="en-US" dirty="0"/>
          </a:p>
        </p:txBody>
      </p:sp>
      <p:sp>
        <p:nvSpPr>
          <p:cNvPr id="3" name="Content Placeholder 2"/>
          <p:cNvSpPr>
            <a:spLocks noGrp="1"/>
          </p:cNvSpPr>
          <p:nvPr>
            <p:ph idx="1"/>
          </p:nvPr>
        </p:nvSpPr>
        <p:spPr>
          <a:xfrm>
            <a:off x="914400" y="1066800"/>
            <a:ext cx="7772400" cy="5288760"/>
          </a:xfrm>
        </p:spPr>
        <p:txBody>
          <a:bodyPr/>
          <a:lstStyle/>
          <a:p>
            <a:r>
              <a:rPr lang="en-US" dirty="0" smtClean="0"/>
              <a:t>Addition to the Monroe Doctrine that said the U.S. didn’t intend to take over other countries, BUT it would intervene and act as an international police power if we felt American interests were threatened.</a:t>
            </a:r>
            <a:endParaRPr lang="en-US" dirty="0"/>
          </a:p>
        </p:txBody>
      </p:sp>
      <p:pic>
        <p:nvPicPr>
          <p:cNvPr id="4" name="Picture 3"/>
          <p:cNvPicPr>
            <a:picLocks noChangeAspect="1"/>
          </p:cNvPicPr>
          <p:nvPr/>
        </p:nvPicPr>
        <p:blipFill>
          <a:blip r:embed="rId2"/>
          <a:stretch>
            <a:fillRect/>
          </a:stretch>
        </p:blipFill>
        <p:spPr>
          <a:xfrm>
            <a:off x="3276600" y="3657600"/>
            <a:ext cx="2717800" cy="2984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29578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76</TotalTime>
  <Words>467</Words>
  <Application>Microsoft Macintosh PowerPoint</Application>
  <PresentationFormat>On-screen Show (4:3)</PresentationFormat>
  <Paragraphs>39</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Metro</vt:lpstr>
      <vt:lpstr>Chapter 8 Section 3</vt:lpstr>
      <vt:lpstr>Long Journey</vt:lpstr>
      <vt:lpstr>Panama Canal</vt:lpstr>
      <vt:lpstr>Deal</vt:lpstr>
      <vt:lpstr>Construction</vt:lpstr>
      <vt:lpstr>National Security</vt:lpstr>
      <vt:lpstr>Latin America</vt:lpstr>
      <vt:lpstr>“Speak Softly and Carry a Big Stick”</vt:lpstr>
      <vt:lpstr>Roosevelt Corollary</vt:lpstr>
      <vt:lpstr>Frequent Intervention</vt:lpstr>
      <vt:lpstr>Dollar Diplomacy </vt:lpstr>
      <vt:lpstr>Russo-Japanese War (1905)</vt:lpstr>
      <vt:lpstr>Modern President</vt:lpstr>
      <vt:lpstr>Conservationist</vt:lpstr>
      <vt:lpstr>Essay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Section 3</dc:title>
  <dc:creator>Erik Ljungberg</dc:creator>
  <cp:lastModifiedBy>Kristine Ljungberg</cp:lastModifiedBy>
  <cp:revision>6</cp:revision>
  <dcterms:created xsi:type="dcterms:W3CDTF">2013-11-24T03:12:48Z</dcterms:created>
  <dcterms:modified xsi:type="dcterms:W3CDTF">2013-11-24T03:56:50Z</dcterms:modified>
</cp:coreProperties>
</file>