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6"/>
  </p:handout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B5D99C6-D916-425F-8619-0F80FD495D6B}" type="datetimeFigureOut">
              <a:rPr lang="en-US" smtClean="0"/>
              <a:t>12/12/2013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581ABDA5-98AB-4F7C-8DD0-19EB73360AA9}" type="slidenum">
              <a:rPr lang="en-US" smtClean="0"/>
              <a:t>‹#›</a:t>
            </a:fld>
            <a:endParaRPr lang="en-US"/>
          </a:p>
        </p:txBody>
      </p:sp>
    </p:spTree>
    <p:extLst>
      <p:ext uri="{BB962C8B-B14F-4D97-AF65-F5344CB8AC3E}">
        <p14:creationId xmlns:p14="http://schemas.microsoft.com/office/powerpoint/2010/main" val="23805783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A116B25-F57A-4A8A-99A7-7539234684D2}" type="datetimeFigureOut">
              <a:rPr lang="en-US" smtClean="0"/>
              <a:pPr/>
              <a:t>12/12/2013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B61553E-06D4-4E6B-9C18-AD81E67837F4}"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1553E-06D4-4E6B-9C18-AD81E67837F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7" name="Slide Number Placeholder 6"/>
          <p:cNvSpPr>
            <a:spLocks noGrp="1"/>
          </p:cNvSpPr>
          <p:nvPr>
            <p:ph type="sldNum" sz="quarter" idx="12"/>
          </p:nvPr>
        </p:nvSpPr>
        <p:spPr/>
        <p:txBody>
          <a:bodyPr/>
          <a:lstStyle/>
          <a:p>
            <a:fld id="{4B61553E-06D4-4E6B-9C18-AD81E67837F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16B25-F57A-4A8A-99A7-7539234684D2}" type="datetimeFigureOut">
              <a:rPr lang="en-US" smtClean="0"/>
              <a:pPr/>
              <a:t>12/12/2013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B61553E-06D4-4E6B-9C18-AD81E67837F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A116B25-F57A-4A8A-99A7-7539234684D2}" type="datetimeFigureOut">
              <a:rPr lang="en-US" smtClean="0"/>
              <a:pPr/>
              <a:t>12/12/2013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B61553E-06D4-4E6B-9C18-AD81E67837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p:transition spd="slow">
        <p:randomBar dir="vert"/>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9 Section 3 &amp; 4.</a:t>
            </a:r>
            <a:endParaRPr lang="en-US" dirty="0"/>
          </a:p>
        </p:txBody>
      </p:sp>
      <p:sp>
        <p:nvSpPr>
          <p:cNvPr id="3" name="Subtitle 2"/>
          <p:cNvSpPr>
            <a:spLocks noGrp="1"/>
          </p:cNvSpPr>
          <p:nvPr>
            <p:ph type="subTitle" idx="1"/>
          </p:nvPr>
        </p:nvSpPr>
        <p:spPr/>
        <p:txBody>
          <a:bodyPr/>
          <a:lstStyle/>
          <a:p>
            <a:r>
              <a:rPr lang="en-US" dirty="0" smtClean="0"/>
              <a:t>Progressive Presidents and Suffrage at Last</a:t>
            </a:r>
            <a:endParaRPr lang="en-US" dirty="0"/>
          </a:p>
        </p:txBody>
      </p:sp>
      <p:pic>
        <p:nvPicPr>
          <p:cNvPr id="4" name="Picture 3"/>
          <p:cNvPicPr>
            <a:picLocks noChangeAspect="1"/>
          </p:cNvPicPr>
          <p:nvPr/>
        </p:nvPicPr>
        <p:blipFill>
          <a:blip r:embed="rId2"/>
          <a:stretch>
            <a:fillRect/>
          </a:stretch>
        </p:blipFill>
        <p:spPr>
          <a:xfrm>
            <a:off x="4648200" y="0"/>
            <a:ext cx="3454400" cy="2349500"/>
          </a:xfrm>
          <a:prstGeom prst="rect">
            <a:avLst/>
          </a:prstGeom>
        </p:spPr>
      </p:pic>
    </p:spTree>
    <p:extLst>
      <p:ext uri="{BB962C8B-B14F-4D97-AF65-F5344CB8AC3E}">
        <p14:creationId xmlns:p14="http://schemas.microsoft.com/office/powerpoint/2010/main" val="84055319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Civil Disobedience </a:t>
            </a:r>
            <a:endParaRPr lang="en-US" dirty="0"/>
          </a:p>
        </p:txBody>
      </p:sp>
      <p:sp>
        <p:nvSpPr>
          <p:cNvPr id="3" name="Content Placeholder 2"/>
          <p:cNvSpPr>
            <a:spLocks noGrp="1"/>
          </p:cNvSpPr>
          <p:nvPr>
            <p:ph idx="1"/>
          </p:nvPr>
        </p:nvSpPr>
        <p:spPr>
          <a:xfrm>
            <a:off x="1043492" y="1676400"/>
            <a:ext cx="6777317" cy="4156229"/>
          </a:xfrm>
        </p:spPr>
        <p:txBody>
          <a:bodyPr/>
          <a:lstStyle/>
          <a:p>
            <a:r>
              <a:rPr lang="en-US" dirty="0" smtClean="0"/>
              <a:t>A nonviolent refusal to obey a law in an attempt to change the law.</a:t>
            </a:r>
          </a:p>
          <a:p>
            <a:r>
              <a:rPr lang="en-US" dirty="0" smtClean="0"/>
              <a:t>Anthony insisted on voting in NY and was arrested (in 1872).</a:t>
            </a:r>
          </a:p>
          <a:p>
            <a:pPr marL="68580" indent="0">
              <a:buNone/>
            </a:pPr>
            <a:endParaRPr lang="en-US" dirty="0"/>
          </a:p>
        </p:txBody>
      </p:sp>
      <p:pic>
        <p:nvPicPr>
          <p:cNvPr id="4" name="Picture 3"/>
          <p:cNvPicPr>
            <a:picLocks noChangeAspect="1"/>
          </p:cNvPicPr>
          <p:nvPr/>
        </p:nvPicPr>
        <p:blipFill>
          <a:blip r:embed="rId2"/>
          <a:stretch>
            <a:fillRect/>
          </a:stretch>
        </p:blipFill>
        <p:spPr>
          <a:xfrm>
            <a:off x="6172200" y="3200400"/>
            <a:ext cx="1905000" cy="2997200"/>
          </a:xfrm>
          <a:prstGeom prst="rect">
            <a:avLst/>
          </a:prstGeom>
        </p:spPr>
      </p:pic>
    </p:spTree>
    <p:extLst>
      <p:ext uri="{BB962C8B-B14F-4D97-AF65-F5344CB8AC3E}">
        <p14:creationId xmlns:p14="http://schemas.microsoft.com/office/powerpoint/2010/main" val="252732403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r>
              <a:rPr lang="en-US" dirty="0" smtClean="0"/>
              <a:t>Suffragist Leaders</a:t>
            </a:r>
            <a:endParaRPr lang="en-US" dirty="0"/>
          </a:p>
        </p:txBody>
      </p:sp>
      <p:sp>
        <p:nvSpPr>
          <p:cNvPr id="3" name="Content Placeholder 2"/>
          <p:cNvSpPr>
            <a:spLocks noGrp="1"/>
          </p:cNvSpPr>
          <p:nvPr>
            <p:ph idx="1"/>
          </p:nvPr>
        </p:nvSpPr>
        <p:spPr>
          <a:xfrm>
            <a:off x="1043492" y="1981200"/>
            <a:ext cx="6777317" cy="3851429"/>
          </a:xfrm>
        </p:spPr>
        <p:txBody>
          <a:bodyPr/>
          <a:lstStyle/>
          <a:p>
            <a:r>
              <a:rPr lang="en-US" dirty="0" smtClean="0"/>
              <a:t>Elizabeth </a:t>
            </a:r>
            <a:r>
              <a:rPr lang="en-US" dirty="0"/>
              <a:t>C</a:t>
            </a:r>
            <a:r>
              <a:rPr lang="en-US" dirty="0" smtClean="0"/>
              <a:t>ady Stanton.</a:t>
            </a:r>
          </a:p>
          <a:p>
            <a:r>
              <a:rPr lang="en-US" dirty="0" smtClean="0"/>
              <a:t>Lucy Stone. (from West Brookfield)</a:t>
            </a:r>
          </a:p>
          <a:p>
            <a:pPr marL="68580" indent="0">
              <a:buNone/>
            </a:pPr>
            <a:endParaRPr lang="en-US" dirty="0"/>
          </a:p>
        </p:txBody>
      </p:sp>
      <p:pic>
        <p:nvPicPr>
          <p:cNvPr id="4" name="Picture 3"/>
          <p:cNvPicPr>
            <a:picLocks noChangeAspect="1"/>
          </p:cNvPicPr>
          <p:nvPr/>
        </p:nvPicPr>
        <p:blipFill>
          <a:blip r:embed="rId2"/>
          <a:stretch>
            <a:fillRect/>
          </a:stretch>
        </p:blipFill>
        <p:spPr>
          <a:xfrm>
            <a:off x="5410200" y="3276600"/>
            <a:ext cx="2540000" cy="3048000"/>
          </a:xfrm>
          <a:prstGeom prst="rect">
            <a:avLst/>
          </a:prstGeom>
        </p:spPr>
      </p:pic>
    </p:spTree>
    <p:extLst>
      <p:ext uri="{BB962C8B-B14F-4D97-AF65-F5344CB8AC3E}">
        <p14:creationId xmlns:p14="http://schemas.microsoft.com/office/powerpoint/2010/main" val="164039055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normAutofit fontScale="90000"/>
          </a:bodyPr>
          <a:lstStyle/>
          <a:p>
            <a:r>
              <a:rPr lang="en-US" dirty="0" smtClean="0"/>
              <a:t>Arguments Against Women Voting</a:t>
            </a:r>
            <a:endParaRPr lang="en-US" dirty="0"/>
          </a:p>
        </p:txBody>
      </p:sp>
      <p:sp>
        <p:nvSpPr>
          <p:cNvPr id="3" name="Content Placeholder 2"/>
          <p:cNvSpPr>
            <a:spLocks noGrp="1"/>
          </p:cNvSpPr>
          <p:nvPr>
            <p:ph idx="1"/>
          </p:nvPr>
        </p:nvSpPr>
        <p:spPr>
          <a:xfrm>
            <a:off x="1043492" y="2057400"/>
            <a:ext cx="6777317" cy="3775229"/>
          </a:xfrm>
        </p:spPr>
        <p:txBody>
          <a:bodyPr/>
          <a:lstStyle/>
          <a:p>
            <a:r>
              <a:rPr lang="en-US" dirty="0" smtClean="0"/>
              <a:t>They were already powerful enough. </a:t>
            </a:r>
          </a:p>
          <a:p>
            <a:r>
              <a:rPr lang="en-US" dirty="0" smtClean="0"/>
              <a:t>It would blur the distinction between the sexes by making women more “masculine”.</a:t>
            </a:r>
          </a:p>
        </p:txBody>
      </p:sp>
      <p:pic>
        <p:nvPicPr>
          <p:cNvPr id="5" name="Picture 4"/>
          <p:cNvPicPr>
            <a:picLocks noChangeAspect="1"/>
          </p:cNvPicPr>
          <p:nvPr/>
        </p:nvPicPr>
        <p:blipFill>
          <a:blip r:embed="rId2"/>
          <a:stretch>
            <a:fillRect/>
          </a:stretch>
        </p:blipFill>
        <p:spPr>
          <a:xfrm>
            <a:off x="2438400" y="3810000"/>
            <a:ext cx="4114800" cy="2514600"/>
          </a:xfrm>
          <a:prstGeom prst="rect">
            <a:avLst/>
          </a:prstGeom>
        </p:spPr>
      </p:pic>
    </p:spTree>
    <p:extLst>
      <p:ext uri="{BB962C8B-B14F-4D97-AF65-F5344CB8AC3E}">
        <p14:creationId xmlns:p14="http://schemas.microsoft.com/office/powerpoint/2010/main" val="349870572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Suffragist Strategies</a:t>
            </a:r>
            <a:endParaRPr lang="en-US" dirty="0"/>
          </a:p>
        </p:txBody>
      </p:sp>
      <p:sp>
        <p:nvSpPr>
          <p:cNvPr id="3" name="Content Placeholder 2"/>
          <p:cNvSpPr>
            <a:spLocks noGrp="1"/>
          </p:cNvSpPr>
          <p:nvPr>
            <p:ph idx="1"/>
          </p:nvPr>
        </p:nvSpPr>
        <p:spPr/>
        <p:txBody>
          <a:bodyPr/>
          <a:lstStyle/>
          <a:p>
            <a:r>
              <a:rPr lang="en-US" dirty="0" smtClean="0"/>
              <a:t>Tried to amend the Constitution.</a:t>
            </a:r>
          </a:p>
          <a:p>
            <a:r>
              <a:rPr lang="en-US" dirty="0" smtClean="0"/>
              <a:t>Tried to get individual states to allow it.</a:t>
            </a:r>
            <a:endParaRPr lang="en-US" dirty="0"/>
          </a:p>
        </p:txBody>
      </p:sp>
      <p:pic>
        <p:nvPicPr>
          <p:cNvPr id="4" name="Picture 3"/>
          <p:cNvPicPr>
            <a:picLocks noChangeAspect="1"/>
          </p:cNvPicPr>
          <p:nvPr/>
        </p:nvPicPr>
        <p:blipFill>
          <a:blip r:embed="rId2"/>
          <a:stretch>
            <a:fillRect/>
          </a:stretch>
        </p:blipFill>
        <p:spPr>
          <a:xfrm>
            <a:off x="1828800" y="3733800"/>
            <a:ext cx="4572000" cy="2438400"/>
          </a:xfrm>
          <a:prstGeom prst="rect">
            <a:avLst/>
          </a:prstGeom>
        </p:spPr>
      </p:pic>
    </p:spTree>
    <p:extLst>
      <p:ext uri="{BB962C8B-B14F-4D97-AF65-F5344CB8AC3E}">
        <p14:creationId xmlns:p14="http://schemas.microsoft.com/office/powerpoint/2010/main" val="293262642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Successful? </a:t>
            </a:r>
            <a:endParaRPr lang="en-US" dirty="0"/>
          </a:p>
        </p:txBody>
      </p:sp>
      <p:sp>
        <p:nvSpPr>
          <p:cNvPr id="3" name="Content Placeholder 2"/>
          <p:cNvSpPr>
            <a:spLocks noGrp="1"/>
          </p:cNvSpPr>
          <p:nvPr>
            <p:ph idx="1"/>
          </p:nvPr>
        </p:nvSpPr>
        <p:spPr>
          <a:xfrm>
            <a:off x="1043492" y="1524000"/>
            <a:ext cx="6777317" cy="4308629"/>
          </a:xfrm>
        </p:spPr>
        <p:txBody>
          <a:bodyPr>
            <a:normAutofit/>
          </a:bodyPr>
          <a:lstStyle/>
          <a:p>
            <a:r>
              <a:rPr lang="en-US" sz="1800" dirty="0" smtClean="0"/>
              <a:t>At first only individual states gave women the right to vote.</a:t>
            </a:r>
          </a:p>
          <a:p>
            <a:r>
              <a:rPr lang="en-US" sz="1800" dirty="0" smtClean="0"/>
              <a:t>Women in frontier states seen as “tougher” and equal to men.</a:t>
            </a:r>
          </a:p>
          <a:p>
            <a:r>
              <a:rPr lang="en-US" sz="1800" dirty="0" smtClean="0"/>
              <a:t>Changing the Constitution is very difficult. (Requires 2/3rds of each house of Congress and 3/4ths of state legislatures)</a:t>
            </a:r>
            <a:endParaRPr lang="en-US" sz="1800" dirty="0"/>
          </a:p>
        </p:txBody>
      </p:sp>
      <p:pic>
        <p:nvPicPr>
          <p:cNvPr id="4" name="Picture 3"/>
          <p:cNvPicPr>
            <a:picLocks noChangeAspect="1"/>
          </p:cNvPicPr>
          <p:nvPr/>
        </p:nvPicPr>
        <p:blipFill>
          <a:blip r:embed="rId2"/>
          <a:stretch>
            <a:fillRect/>
          </a:stretch>
        </p:blipFill>
        <p:spPr>
          <a:xfrm>
            <a:off x="2804886" y="3886200"/>
            <a:ext cx="3162300" cy="2578100"/>
          </a:xfrm>
          <a:prstGeom prst="rect">
            <a:avLst/>
          </a:prstGeom>
        </p:spPr>
      </p:pic>
    </p:spTree>
    <p:extLst>
      <p:ext uri="{BB962C8B-B14F-4D97-AF65-F5344CB8AC3E}">
        <p14:creationId xmlns:p14="http://schemas.microsoft.com/office/powerpoint/2010/main" val="302325957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8)">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lstStyle/>
          <a:p>
            <a:r>
              <a:rPr lang="en-US" dirty="0" smtClean="0"/>
              <a:t>More Hardcore</a:t>
            </a:r>
            <a:endParaRPr lang="en-US" dirty="0"/>
          </a:p>
        </p:txBody>
      </p:sp>
      <p:sp>
        <p:nvSpPr>
          <p:cNvPr id="3" name="Content Placeholder 2"/>
          <p:cNvSpPr>
            <a:spLocks noGrp="1"/>
          </p:cNvSpPr>
          <p:nvPr>
            <p:ph idx="1"/>
          </p:nvPr>
        </p:nvSpPr>
        <p:spPr>
          <a:xfrm>
            <a:off x="1043492" y="1981200"/>
            <a:ext cx="6777317" cy="3851429"/>
          </a:xfrm>
        </p:spPr>
        <p:txBody>
          <a:bodyPr/>
          <a:lstStyle/>
          <a:p>
            <a:r>
              <a:rPr lang="en-US" dirty="0" smtClean="0"/>
              <a:t>As suffragist fighters fought harder they were sent to prison and often went on hunger strikes to protest prison conditions.</a:t>
            </a:r>
          </a:p>
        </p:txBody>
      </p:sp>
      <p:pic>
        <p:nvPicPr>
          <p:cNvPr id="4" name="Picture 3"/>
          <p:cNvPicPr>
            <a:picLocks noChangeAspect="1"/>
          </p:cNvPicPr>
          <p:nvPr/>
        </p:nvPicPr>
        <p:blipFill>
          <a:blip r:embed="rId2"/>
          <a:stretch>
            <a:fillRect/>
          </a:stretch>
        </p:blipFill>
        <p:spPr>
          <a:xfrm>
            <a:off x="2971800" y="3657600"/>
            <a:ext cx="2984500" cy="2717800"/>
          </a:xfrm>
          <a:prstGeom prst="rect">
            <a:avLst/>
          </a:prstGeom>
        </p:spPr>
      </p:pic>
    </p:spTree>
    <p:extLst>
      <p:ext uri="{BB962C8B-B14F-4D97-AF65-F5344CB8AC3E}">
        <p14:creationId xmlns:p14="http://schemas.microsoft.com/office/powerpoint/2010/main" val="230743371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a:t>
            </a:r>
            <a:endParaRPr lang="en-US" dirty="0"/>
          </a:p>
        </p:txBody>
      </p:sp>
      <p:sp>
        <p:nvSpPr>
          <p:cNvPr id="3" name="Content Placeholder 2"/>
          <p:cNvSpPr>
            <a:spLocks noGrp="1"/>
          </p:cNvSpPr>
          <p:nvPr>
            <p:ph idx="1"/>
          </p:nvPr>
        </p:nvSpPr>
        <p:spPr/>
        <p:txBody>
          <a:bodyPr/>
          <a:lstStyle/>
          <a:p>
            <a:r>
              <a:rPr lang="en-US" dirty="0" smtClean="0"/>
              <a:t>The liquor industry fought hard against giving women the right to vote because many women supported prohibition</a:t>
            </a:r>
            <a:endParaRPr lang="en-US" dirty="0"/>
          </a:p>
        </p:txBody>
      </p:sp>
      <p:pic>
        <p:nvPicPr>
          <p:cNvPr id="4" name="Picture 3"/>
          <p:cNvPicPr>
            <a:picLocks noChangeAspect="1"/>
          </p:cNvPicPr>
          <p:nvPr/>
        </p:nvPicPr>
        <p:blipFill>
          <a:blip r:embed="rId2"/>
          <a:stretch>
            <a:fillRect/>
          </a:stretch>
        </p:blipFill>
        <p:spPr>
          <a:xfrm>
            <a:off x="2743200" y="3886200"/>
            <a:ext cx="3352800" cy="2425700"/>
          </a:xfrm>
          <a:prstGeom prst="rect">
            <a:avLst/>
          </a:prstGeom>
        </p:spPr>
      </p:pic>
    </p:spTree>
    <p:extLst>
      <p:ext uri="{BB962C8B-B14F-4D97-AF65-F5344CB8AC3E}">
        <p14:creationId xmlns:p14="http://schemas.microsoft.com/office/powerpoint/2010/main" val="1654182888"/>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Benefit of the War</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WWI helped the women’s movement because many women patriotically took on jobs left by men.</a:t>
            </a:r>
            <a:endParaRPr lang="en-US" dirty="0"/>
          </a:p>
        </p:txBody>
      </p:sp>
      <p:pic>
        <p:nvPicPr>
          <p:cNvPr id="4" name="Picture 3"/>
          <p:cNvPicPr>
            <a:picLocks noChangeAspect="1"/>
          </p:cNvPicPr>
          <p:nvPr/>
        </p:nvPicPr>
        <p:blipFill>
          <a:blip r:embed="rId2"/>
          <a:stretch>
            <a:fillRect/>
          </a:stretch>
        </p:blipFill>
        <p:spPr>
          <a:xfrm>
            <a:off x="3733800" y="3200400"/>
            <a:ext cx="2501900" cy="3251200"/>
          </a:xfrm>
          <a:prstGeom prst="rect">
            <a:avLst/>
          </a:prstGeom>
        </p:spPr>
      </p:pic>
    </p:spTree>
    <p:extLst>
      <p:ext uri="{BB962C8B-B14F-4D97-AF65-F5344CB8AC3E}">
        <p14:creationId xmlns:p14="http://schemas.microsoft.com/office/powerpoint/2010/main" val="2306897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lstStyle/>
          <a:p>
            <a:r>
              <a:rPr lang="en-US" dirty="0" smtClean="0"/>
              <a:t>In 1920 women were finally given the right to vote. (They had been trying since 1868)</a:t>
            </a:r>
            <a:endParaRPr lang="en-US" dirty="0"/>
          </a:p>
        </p:txBody>
      </p:sp>
      <p:pic>
        <p:nvPicPr>
          <p:cNvPr id="4" name="Picture 3"/>
          <p:cNvPicPr>
            <a:picLocks noChangeAspect="1"/>
          </p:cNvPicPr>
          <p:nvPr/>
        </p:nvPicPr>
        <p:blipFill>
          <a:blip r:embed="rId2"/>
          <a:stretch>
            <a:fillRect/>
          </a:stretch>
        </p:blipFill>
        <p:spPr>
          <a:xfrm>
            <a:off x="1447800" y="3505200"/>
            <a:ext cx="3289300" cy="2476500"/>
          </a:xfrm>
          <a:prstGeom prst="rect">
            <a:avLst/>
          </a:prstGeom>
        </p:spPr>
      </p:pic>
      <p:pic>
        <p:nvPicPr>
          <p:cNvPr id="5" name="Picture 4"/>
          <p:cNvPicPr>
            <a:picLocks noChangeAspect="1"/>
          </p:cNvPicPr>
          <p:nvPr/>
        </p:nvPicPr>
        <p:blipFill>
          <a:blip r:embed="rId3"/>
          <a:stretch>
            <a:fillRect/>
          </a:stretch>
        </p:blipFill>
        <p:spPr>
          <a:xfrm>
            <a:off x="5715000" y="3581400"/>
            <a:ext cx="2032000" cy="2032000"/>
          </a:xfrm>
          <a:prstGeom prst="rect">
            <a:avLst/>
          </a:prstGeom>
        </p:spPr>
      </p:pic>
    </p:spTree>
    <p:extLst>
      <p:ext uri="{BB962C8B-B14F-4D97-AF65-F5344CB8AC3E}">
        <p14:creationId xmlns:p14="http://schemas.microsoft.com/office/powerpoint/2010/main" val="27575189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09800" y="1295400"/>
            <a:ext cx="4648200"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fontScale="90000"/>
          </a:bodyPr>
          <a:lstStyle/>
          <a:p>
            <a:r>
              <a:rPr lang="en-US" dirty="0" smtClean="0"/>
              <a:t>Teddy Roosevelt Runs Again</a:t>
            </a:r>
            <a:endParaRPr lang="en-US" dirty="0"/>
          </a:p>
        </p:txBody>
      </p:sp>
      <p:sp>
        <p:nvSpPr>
          <p:cNvPr id="3" name="Content Placeholder 2"/>
          <p:cNvSpPr>
            <a:spLocks noGrp="1"/>
          </p:cNvSpPr>
          <p:nvPr>
            <p:ph idx="1"/>
          </p:nvPr>
        </p:nvSpPr>
        <p:spPr>
          <a:xfrm>
            <a:off x="1043492" y="1981200"/>
            <a:ext cx="6777317" cy="3851429"/>
          </a:xfrm>
        </p:spPr>
        <p:txBody>
          <a:bodyPr>
            <a:normAutofit/>
          </a:bodyPr>
          <a:lstStyle/>
          <a:p>
            <a:r>
              <a:rPr lang="en-US" sz="2000" dirty="0" smtClean="0"/>
              <a:t>Even though he had vowed not to run again for President (and had hand-chosen Taft as his successor) TR decided to run again because he felt Taft did not fight for progressive issues like ending child labor, regulation of business, and women’s right to vote.</a:t>
            </a:r>
            <a:endParaRPr lang="en-US" sz="2000" dirty="0"/>
          </a:p>
        </p:txBody>
      </p:sp>
      <p:pic>
        <p:nvPicPr>
          <p:cNvPr id="4" name="Picture 3"/>
          <p:cNvPicPr>
            <a:picLocks noChangeAspect="1"/>
          </p:cNvPicPr>
          <p:nvPr/>
        </p:nvPicPr>
        <p:blipFill>
          <a:blip r:embed="rId2"/>
          <a:stretch>
            <a:fillRect/>
          </a:stretch>
        </p:blipFill>
        <p:spPr>
          <a:xfrm>
            <a:off x="2590800" y="4114800"/>
            <a:ext cx="3810000" cy="2133600"/>
          </a:xfrm>
          <a:prstGeom prst="rect">
            <a:avLst/>
          </a:prstGeom>
        </p:spPr>
      </p:pic>
    </p:spTree>
    <p:extLst>
      <p:ext uri="{BB962C8B-B14F-4D97-AF65-F5344CB8AC3E}">
        <p14:creationId xmlns:p14="http://schemas.microsoft.com/office/powerpoint/2010/main" val="339593197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36850" y="914400"/>
            <a:ext cx="3670300" cy="502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00200" y="1600200"/>
            <a:ext cx="5638800" cy="403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67000" y="1447800"/>
            <a:ext cx="3276600"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33400"/>
            <a:ext cx="9144000" cy="586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3000" y="1295400"/>
            <a:ext cx="6477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67736"/>
          </a:xfrm>
        </p:spPr>
        <p:txBody>
          <a:bodyPr>
            <a:normAutofit fontScale="90000"/>
          </a:bodyPr>
          <a:lstStyle/>
          <a:p>
            <a:r>
              <a:rPr lang="en-US" dirty="0" smtClean="0"/>
              <a:t>Bull Moose Party</a:t>
            </a:r>
            <a:endParaRPr lang="en-US" dirty="0"/>
          </a:p>
        </p:txBody>
      </p:sp>
      <p:sp>
        <p:nvSpPr>
          <p:cNvPr id="3" name="Content Placeholder 2"/>
          <p:cNvSpPr>
            <a:spLocks noGrp="1"/>
          </p:cNvSpPr>
          <p:nvPr>
            <p:ph idx="1"/>
          </p:nvPr>
        </p:nvSpPr>
        <p:spPr>
          <a:xfrm>
            <a:off x="1043492" y="1295400"/>
            <a:ext cx="6777317" cy="4537229"/>
          </a:xfrm>
        </p:spPr>
        <p:txBody>
          <a:bodyPr/>
          <a:lstStyle/>
          <a:p>
            <a:r>
              <a:rPr lang="en-US" dirty="0" smtClean="0"/>
              <a:t>The nickname of the Progressive party that broke from the Republican party (got its name from TR’s line “I feel fit as a bull moose”).</a:t>
            </a:r>
            <a:endParaRPr lang="en-US" dirty="0"/>
          </a:p>
        </p:txBody>
      </p:sp>
      <p:pic>
        <p:nvPicPr>
          <p:cNvPr id="4" name="Picture 3"/>
          <p:cNvPicPr>
            <a:picLocks noChangeAspect="1"/>
          </p:cNvPicPr>
          <p:nvPr/>
        </p:nvPicPr>
        <p:blipFill>
          <a:blip r:embed="rId2"/>
          <a:stretch>
            <a:fillRect/>
          </a:stretch>
        </p:blipFill>
        <p:spPr>
          <a:xfrm>
            <a:off x="5410200" y="2819400"/>
            <a:ext cx="2400300" cy="3352800"/>
          </a:xfrm>
          <a:prstGeom prst="rect">
            <a:avLst/>
          </a:prstGeom>
        </p:spPr>
      </p:pic>
    </p:spTree>
    <p:extLst>
      <p:ext uri="{BB962C8B-B14F-4D97-AF65-F5344CB8AC3E}">
        <p14:creationId xmlns:p14="http://schemas.microsoft.com/office/powerpoint/2010/main" val="426122753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Assassination Attempt</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smtClean="0"/>
              <a:t>TR was shot in the chest while campaigning. </a:t>
            </a:r>
          </a:p>
          <a:p>
            <a:r>
              <a:rPr lang="en-US" dirty="0" smtClean="0"/>
              <a:t>He continued his speech for 1 and ½ hours before seeking medical care (“It takes more than this to kill a bull moose”)</a:t>
            </a:r>
            <a:endParaRPr lang="en-US" dirty="0"/>
          </a:p>
        </p:txBody>
      </p:sp>
      <p:pic>
        <p:nvPicPr>
          <p:cNvPr id="5" name="Picture 4"/>
          <p:cNvPicPr>
            <a:picLocks noChangeAspect="1"/>
          </p:cNvPicPr>
          <p:nvPr/>
        </p:nvPicPr>
        <p:blipFill>
          <a:blip r:embed="rId2"/>
          <a:stretch>
            <a:fillRect/>
          </a:stretch>
        </p:blipFill>
        <p:spPr>
          <a:xfrm>
            <a:off x="2590800" y="4038600"/>
            <a:ext cx="3733800" cy="2171700"/>
          </a:xfrm>
          <a:prstGeom prst="rect">
            <a:avLst/>
          </a:prstGeom>
        </p:spPr>
      </p:pic>
    </p:spTree>
    <p:extLst>
      <p:ext uri="{BB962C8B-B14F-4D97-AF65-F5344CB8AC3E}">
        <p14:creationId xmlns:p14="http://schemas.microsoft.com/office/powerpoint/2010/main" val="79548108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381000"/>
          </a:xfrm>
        </p:spPr>
        <p:txBody>
          <a:bodyPr>
            <a:normAutofit fontScale="90000"/>
          </a:bodyPr>
          <a:lstStyle/>
          <a:p>
            <a:r>
              <a:rPr lang="en-US" dirty="0" smtClean="0"/>
              <a:t>Clayton Antitrust Act</a:t>
            </a:r>
            <a:endParaRPr lang="en-US" dirty="0"/>
          </a:p>
        </p:txBody>
      </p:sp>
      <p:sp>
        <p:nvSpPr>
          <p:cNvPr id="3" name="Content Placeholder 2"/>
          <p:cNvSpPr>
            <a:spLocks noGrp="1"/>
          </p:cNvSpPr>
          <p:nvPr>
            <p:ph idx="1"/>
          </p:nvPr>
        </p:nvSpPr>
        <p:spPr>
          <a:xfrm>
            <a:off x="1043492" y="1524000"/>
            <a:ext cx="6777317" cy="4308629"/>
          </a:xfrm>
        </p:spPr>
        <p:txBody>
          <a:bodyPr/>
          <a:lstStyle/>
          <a:p>
            <a:r>
              <a:rPr lang="en-US" dirty="0" smtClean="0"/>
              <a:t>Made strikes, peaceful picketing, and boycotts legal. </a:t>
            </a:r>
          </a:p>
          <a:p>
            <a:r>
              <a:rPr lang="en-US" dirty="0" smtClean="0"/>
              <a:t>Setup the FTC (Federal Trade Commission) to punish companies that followed unfair business practices. </a:t>
            </a:r>
            <a:endParaRPr lang="en-US" dirty="0"/>
          </a:p>
        </p:txBody>
      </p:sp>
      <p:pic>
        <p:nvPicPr>
          <p:cNvPr id="4" name="Picture 3"/>
          <p:cNvPicPr>
            <a:picLocks noChangeAspect="1"/>
          </p:cNvPicPr>
          <p:nvPr/>
        </p:nvPicPr>
        <p:blipFill>
          <a:blip r:embed="rId2"/>
          <a:stretch>
            <a:fillRect/>
          </a:stretch>
        </p:blipFill>
        <p:spPr>
          <a:xfrm>
            <a:off x="4648200" y="3352800"/>
            <a:ext cx="2819400" cy="2882900"/>
          </a:xfrm>
          <a:prstGeom prst="rect">
            <a:avLst/>
          </a:prstGeom>
        </p:spPr>
      </p:pic>
    </p:spTree>
    <p:extLst>
      <p:ext uri="{BB962C8B-B14F-4D97-AF65-F5344CB8AC3E}">
        <p14:creationId xmlns:p14="http://schemas.microsoft.com/office/powerpoint/2010/main" val="3460902848"/>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Woodrow Wilson</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smtClean="0"/>
              <a:t>President that did not fight for social justice.</a:t>
            </a:r>
          </a:p>
          <a:p>
            <a:r>
              <a:rPr lang="en-US" dirty="0" smtClean="0"/>
              <a:t>Allowed Jim Crow laws and opposed a Constitutional amendment giving women the right to vote. </a:t>
            </a:r>
            <a:endParaRPr lang="en-US" dirty="0"/>
          </a:p>
        </p:txBody>
      </p:sp>
      <p:pic>
        <p:nvPicPr>
          <p:cNvPr id="4" name="Picture 3"/>
          <p:cNvPicPr>
            <a:picLocks noChangeAspect="1"/>
          </p:cNvPicPr>
          <p:nvPr/>
        </p:nvPicPr>
        <p:blipFill>
          <a:blip r:embed="rId2"/>
          <a:stretch>
            <a:fillRect/>
          </a:stretch>
        </p:blipFill>
        <p:spPr>
          <a:xfrm>
            <a:off x="3581400" y="4191000"/>
            <a:ext cx="3797300" cy="2146300"/>
          </a:xfrm>
          <a:prstGeom prst="rect">
            <a:avLst/>
          </a:prstGeom>
        </p:spPr>
      </p:pic>
    </p:spTree>
    <p:extLst>
      <p:ext uri="{BB962C8B-B14F-4D97-AF65-F5344CB8AC3E}">
        <p14:creationId xmlns:p14="http://schemas.microsoft.com/office/powerpoint/2010/main" val="219873644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Still Hurting</a:t>
            </a:r>
            <a:endParaRPr lang="en-US" dirty="0"/>
          </a:p>
        </p:txBody>
      </p:sp>
      <p:sp>
        <p:nvSpPr>
          <p:cNvPr id="3" name="Content Placeholder 2"/>
          <p:cNvSpPr>
            <a:spLocks noGrp="1"/>
          </p:cNvSpPr>
          <p:nvPr>
            <p:ph idx="1"/>
          </p:nvPr>
        </p:nvSpPr>
        <p:spPr/>
        <p:txBody>
          <a:bodyPr/>
          <a:lstStyle/>
          <a:p>
            <a:r>
              <a:rPr lang="en-US" dirty="0" smtClean="0"/>
              <a:t>Even though Progressives helped the working poor in cities, they did not help rural farmers or African Americans. </a:t>
            </a:r>
            <a:endParaRPr lang="en-US" dirty="0"/>
          </a:p>
        </p:txBody>
      </p:sp>
      <p:pic>
        <p:nvPicPr>
          <p:cNvPr id="4" name="Picture 3"/>
          <p:cNvPicPr>
            <a:picLocks noChangeAspect="1"/>
          </p:cNvPicPr>
          <p:nvPr/>
        </p:nvPicPr>
        <p:blipFill>
          <a:blip r:embed="rId2"/>
          <a:stretch>
            <a:fillRect/>
          </a:stretch>
        </p:blipFill>
        <p:spPr>
          <a:xfrm>
            <a:off x="4495800" y="3962400"/>
            <a:ext cx="3543300" cy="2298700"/>
          </a:xfrm>
          <a:prstGeom prst="rect">
            <a:avLst/>
          </a:prstGeom>
        </p:spPr>
      </p:pic>
    </p:spTree>
    <p:extLst>
      <p:ext uri="{BB962C8B-B14F-4D97-AF65-F5344CB8AC3E}">
        <p14:creationId xmlns:p14="http://schemas.microsoft.com/office/powerpoint/2010/main" val="314789550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World War 1</a:t>
            </a:r>
            <a:endParaRPr lang="en-US" dirty="0"/>
          </a:p>
        </p:txBody>
      </p:sp>
      <p:sp>
        <p:nvSpPr>
          <p:cNvPr id="3" name="Content Placeholder 2"/>
          <p:cNvSpPr>
            <a:spLocks noGrp="1"/>
          </p:cNvSpPr>
          <p:nvPr>
            <p:ph idx="1"/>
          </p:nvPr>
        </p:nvSpPr>
        <p:spPr>
          <a:xfrm>
            <a:off x="1043492" y="1905000"/>
            <a:ext cx="6777317" cy="3927629"/>
          </a:xfrm>
        </p:spPr>
        <p:txBody>
          <a:bodyPr/>
          <a:lstStyle/>
          <a:p>
            <a:r>
              <a:rPr lang="en-US" dirty="0" smtClean="0"/>
              <a:t>Calls for more changes suddenly became less important when WW1 broke out in Europe (In 1914).</a:t>
            </a:r>
          </a:p>
          <a:p>
            <a:pPr marL="68580" indent="0">
              <a:buNone/>
            </a:pPr>
            <a:endParaRPr lang="en-US" dirty="0"/>
          </a:p>
        </p:txBody>
      </p:sp>
      <p:pic>
        <p:nvPicPr>
          <p:cNvPr id="4" name="Picture 3"/>
          <p:cNvPicPr>
            <a:picLocks noChangeAspect="1"/>
          </p:cNvPicPr>
          <p:nvPr/>
        </p:nvPicPr>
        <p:blipFill>
          <a:blip r:embed="rId2"/>
          <a:stretch>
            <a:fillRect/>
          </a:stretch>
        </p:blipFill>
        <p:spPr>
          <a:xfrm>
            <a:off x="4876800" y="3200400"/>
            <a:ext cx="2286000" cy="3073400"/>
          </a:xfrm>
          <a:prstGeom prst="rect">
            <a:avLst/>
          </a:prstGeom>
        </p:spPr>
      </p:pic>
    </p:spTree>
    <p:extLst>
      <p:ext uri="{BB962C8B-B14F-4D97-AF65-F5344CB8AC3E}">
        <p14:creationId xmlns:p14="http://schemas.microsoft.com/office/powerpoint/2010/main" val="349493204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Susan B. Anthony</a:t>
            </a:r>
            <a:endParaRPr lang="en-US" dirty="0"/>
          </a:p>
        </p:txBody>
      </p:sp>
      <p:sp>
        <p:nvSpPr>
          <p:cNvPr id="3" name="Content Placeholder 2"/>
          <p:cNvSpPr>
            <a:spLocks noGrp="1"/>
          </p:cNvSpPr>
          <p:nvPr>
            <p:ph idx="1"/>
          </p:nvPr>
        </p:nvSpPr>
        <p:spPr/>
        <p:txBody>
          <a:bodyPr/>
          <a:lstStyle/>
          <a:p>
            <a:r>
              <a:rPr lang="en-US" dirty="0" smtClean="0"/>
              <a:t>Women who first fought against slavery and then for women’s suffrage (right to vote).</a:t>
            </a:r>
          </a:p>
          <a:p>
            <a:pPr marL="68580" indent="0">
              <a:buNone/>
            </a:pPr>
            <a:endParaRPr lang="en-US" dirty="0"/>
          </a:p>
        </p:txBody>
      </p:sp>
      <p:pic>
        <p:nvPicPr>
          <p:cNvPr id="4" name="Picture 3"/>
          <p:cNvPicPr>
            <a:picLocks noChangeAspect="1"/>
          </p:cNvPicPr>
          <p:nvPr/>
        </p:nvPicPr>
        <p:blipFill>
          <a:blip r:embed="rId2"/>
          <a:stretch>
            <a:fillRect/>
          </a:stretch>
        </p:blipFill>
        <p:spPr>
          <a:xfrm>
            <a:off x="3124200" y="3581400"/>
            <a:ext cx="2895600" cy="2806700"/>
          </a:xfrm>
          <a:prstGeom prst="rect">
            <a:avLst/>
          </a:prstGeom>
        </p:spPr>
      </p:pic>
    </p:spTree>
    <p:extLst>
      <p:ext uri="{BB962C8B-B14F-4D97-AF65-F5344CB8AC3E}">
        <p14:creationId xmlns:p14="http://schemas.microsoft.com/office/powerpoint/2010/main" val="388492845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293</TotalTime>
  <Words>472</Words>
  <Application>Microsoft Office PowerPoint</Application>
  <PresentationFormat>On-screen Show (4:3)</PresentationFormat>
  <Paragraphs>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Chapter 9 Section 3 &amp; 4.</vt:lpstr>
      <vt:lpstr>Teddy Roosevelt Runs Again</vt:lpstr>
      <vt:lpstr>Bull Moose Party</vt:lpstr>
      <vt:lpstr>Assassination Attempt</vt:lpstr>
      <vt:lpstr>Clayton Antitrust Act</vt:lpstr>
      <vt:lpstr>Woodrow Wilson</vt:lpstr>
      <vt:lpstr>Groups Still Hurting</vt:lpstr>
      <vt:lpstr>World War 1</vt:lpstr>
      <vt:lpstr>Susan B. Anthony</vt:lpstr>
      <vt:lpstr>Civil Disobedience </vt:lpstr>
      <vt:lpstr>Suffragist Leaders</vt:lpstr>
      <vt:lpstr>Arguments Against Women Voting</vt:lpstr>
      <vt:lpstr>Suffragist Strategies</vt:lpstr>
      <vt:lpstr>Successful? </vt:lpstr>
      <vt:lpstr>More Hardcore</vt:lpstr>
      <vt:lpstr>Opposition</vt:lpstr>
      <vt:lpstr>Benefit of the War</vt:lpstr>
      <vt:lpstr>19th Amendment</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Section 3 &amp; 4.</dc:title>
  <dc:creator>Erik Ljungberg</dc:creator>
  <cp:lastModifiedBy>Erik Ljungberg</cp:lastModifiedBy>
  <cp:revision>10</cp:revision>
  <cp:lastPrinted>2013-12-12T13:57:39Z</cp:lastPrinted>
  <dcterms:created xsi:type="dcterms:W3CDTF">2013-12-07T20:25:39Z</dcterms:created>
  <dcterms:modified xsi:type="dcterms:W3CDTF">2013-12-12T13:57:47Z</dcterms:modified>
</cp:coreProperties>
</file>