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Dissociative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Dissociative Amnesia</a:t>
            </a:r>
          </a:p>
          <a:p>
            <a:r>
              <a:rPr lang="en-US" dirty="0" smtClean="0"/>
              <a:t>Dissociative Identity Disorder</a:t>
            </a:r>
          </a:p>
          <a:p>
            <a:r>
              <a:rPr lang="en-US" dirty="0" smtClean="0"/>
              <a:t>Depersonalization-</a:t>
            </a:r>
            <a:r>
              <a:rPr lang="en-US" dirty="0" err="1" smtClean="0"/>
              <a:t>Derealization</a:t>
            </a:r>
            <a:r>
              <a:rPr lang="en-US" dirty="0" smtClean="0"/>
              <a:t>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“alters”?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2556932"/>
            <a:ext cx="9956439" cy="3318936"/>
          </a:xfrm>
        </p:spPr>
        <p:txBody>
          <a:bodyPr>
            <a:normAutofit/>
          </a:bodyPr>
          <a:lstStyle/>
          <a:p>
            <a:r>
              <a:rPr lang="en-US" sz="2800" dirty="0"/>
              <a:t>You may feel the presence of </a:t>
            </a:r>
            <a:r>
              <a:rPr lang="en-US" sz="2800" b="1" dirty="0"/>
              <a:t>one or more other </a:t>
            </a:r>
            <a:r>
              <a:rPr lang="en-US" sz="2800" b="1" dirty="0" smtClean="0"/>
              <a:t>people</a:t>
            </a:r>
            <a:r>
              <a:rPr lang="en-US" sz="2800" dirty="0" smtClean="0"/>
              <a:t>(sometimes called “alters”) </a:t>
            </a:r>
            <a:r>
              <a:rPr lang="en-US" sz="2800" b="1" dirty="0"/>
              <a:t>talking or living inside your head</a:t>
            </a:r>
            <a:r>
              <a:rPr lang="en-US" sz="2800" dirty="0"/>
              <a:t>, and you may feel as though you're </a:t>
            </a:r>
            <a:r>
              <a:rPr lang="en-US" sz="2800" b="1" dirty="0"/>
              <a:t>possessed by other identities.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641" y="3467861"/>
            <a:ext cx="2504404" cy="25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4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09601"/>
            <a:ext cx="9601196" cy="8940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971800"/>
            <a:ext cx="9947855" cy="290406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As </a:t>
            </a:r>
            <a:r>
              <a:rPr lang="en-US" sz="2800" dirty="0"/>
              <a:t>a patient switches from one </a:t>
            </a:r>
            <a:r>
              <a:rPr lang="en-US" sz="2800" dirty="0" smtClean="0"/>
              <a:t>identity </a:t>
            </a:r>
            <a:r>
              <a:rPr lang="en-US" sz="2800" dirty="0"/>
              <a:t>to </a:t>
            </a:r>
            <a:r>
              <a:rPr lang="en-US" sz="2800" dirty="0" smtClean="0"/>
              <a:t>another, each a</a:t>
            </a:r>
            <a:r>
              <a:rPr lang="en-US" sz="2800" dirty="0" smtClean="0"/>
              <a:t>lter/personality has </a:t>
            </a:r>
            <a:r>
              <a:rPr lang="en-US" sz="2800" b="1" dirty="0" smtClean="0"/>
              <a:t>a unique name </a:t>
            </a:r>
            <a:r>
              <a:rPr lang="en-US" sz="2800" dirty="0" smtClean="0"/>
              <a:t>and personal </a:t>
            </a:r>
            <a:r>
              <a:rPr lang="en-US" sz="2800" dirty="0" smtClean="0"/>
              <a:t>history.  They </a:t>
            </a:r>
            <a:r>
              <a:rPr lang="en-US" sz="2800" b="1" dirty="0" smtClean="0"/>
              <a:t>usually</a:t>
            </a:r>
            <a:r>
              <a:rPr lang="en-US" sz="2800" b="1" dirty="0" smtClean="0"/>
              <a:t> </a:t>
            </a:r>
            <a:r>
              <a:rPr lang="en-US" sz="2800" b="1" dirty="0"/>
              <a:t>differ in age, gender, </a:t>
            </a:r>
            <a:r>
              <a:rPr lang="en-US" sz="2800" b="1" dirty="0" smtClean="0"/>
              <a:t>voice</a:t>
            </a:r>
            <a:r>
              <a:rPr lang="en-US" sz="2800" dirty="0" smtClean="0"/>
              <a:t>, and even</a:t>
            </a:r>
            <a:r>
              <a:rPr lang="en-US" sz="2800" dirty="0" smtClean="0"/>
              <a:t> </a:t>
            </a:r>
            <a:r>
              <a:rPr lang="en-US" sz="2800" dirty="0"/>
              <a:t>such physical qualities as </a:t>
            </a:r>
            <a:r>
              <a:rPr lang="en-US" sz="2800" dirty="0" smtClean="0"/>
              <a:t>handedness (left or right) or the </a:t>
            </a:r>
            <a:r>
              <a:rPr lang="en-US" sz="2800" dirty="0"/>
              <a:t>need for </a:t>
            </a:r>
            <a:r>
              <a:rPr lang="en-US" sz="2800" dirty="0" smtClean="0"/>
              <a:t>eye glasses.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43" y="1189669"/>
            <a:ext cx="3975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97000"/>
            <a:ext cx="9601196" cy="44788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 </a:t>
            </a:r>
            <a:r>
              <a:rPr lang="en-US" sz="2800" dirty="0"/>
              <a:t>these personalities are aware of each other and sometimes they are not.</a:t>
            </a:r>
          </a:p>
          <a:p>
            <a:r>
              <a:rPr lang="en-US" sz="2800" dirty="0" smtClean="0"/>
              <a:t>People </a:t>
            </a:r>
            <a:r>
              <a:rPr lang="en-US" sz="2800" dirty="0"/>
              <a:t>with dissociative identity disorder typically also have dissociative amnesia and often have dissociative fugue.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3636434"/>
            <a:ext cx="4673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42753"/>
            <a:ext cx="8229600" cy="462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08480"/>
            <a:ext cx="9410700" cy="4317684"/>
          </a:xfrm>
        </p:spPr>
        <p:txBody>
          <a:bodyPr>
            <a:normAutofit/>
          </a:bodyPr>
          <a:lstStyle/>
          <a:p>
            <a:r>
              <a:rPr lang="en-US" sz="2800" dirty="0"/>
              <a:t>Before the 1970’s </a:t>
            </a:r>
            <a:r>
              <a:rPr lang="en-US" sz="2800" dirty="0" smtClean="0"/>
              <a:t>there were </a:t>
            </a:r>
            <a:r>
              <a:rPr lang="en-US" sz="2800" b="1" dirty="0" smtClean="0"/>
              <a:t>fewer </a:t>
            </a:r>
            <a:r>
              <a:rPr lang="en-US" sz="2800" b="1" dirty="0"/>
              <a:t>than 100 cases </a:t>
            </a:r>
            <a:r>
              <a:rPr lang="en-US" sz="2800" dirty="0"/>
              <a:t>diagnosed</a:t>
            </a:r>
          </a:p>
          <a:p>
            <a:r>
              <a:rPr lang="en-US" sz="2800" dirty="0"/>
              <a:t>During the 1980’s </a:t>
            </a:r>
            <a:r>
              <a:rPr lang="en-US" sz="2800" dirty="0" smtClean="0"/>
              <a:t>alone </a:t>
            </a:r>
            <a:r>
              <a:rPr lang="en-US" sz="2800" b="1" dirty="0" smtClean="0"/>
              <a:t>more </a:t>
            </a:r>
            <a:r>
              <a:rPr lang="en-US" sz="2800" b="1" dirty="0"/>
              <a:t>than 20,000 </a:t>
            </a:r>
            <a:r>
              <a:rPr lang="en-US" sz="2800" dirty="0"/>
              <a:t>cases </a:t>
            </a:r>
            <a:r>
              <a:rPr lang="en-US" sz="2800" dirty="0" smtClean="0"/>
              <a:t>were diagnosed </a:t>
            </a:r>
            <a:r>
              <a:rPr lang="en-US" sz="2800" dirty="0"/>
              <a:t>– </a:t>
            </a:r>
            <a:r>
              <a:rPr lang="en-US" sz="2800" dirty="0" smtClean="0"/>
              <a:t> almost </a:t>
            </a:r>
            <a:r>
              <a:rPr lang="en-US" sz="2800" dirty="0"/>
              <a:t>all in </a:t>
            </a:r>
            <a:r>
              <a:rPr lang="en-US" sz="2800" dirty="0" smtClean="0"/>
              <a:t>the United States</a:t>
            </a:r>
            <a:endParaRPr lang="en-US" sz="2800" dirty="0"/>
          </a:p>
          <a:p>
            <a:r>
              <a:rPr lang="en-US" sz="2800" dirty="0" smtClean="0"/>
              <a:t>The a</a:t>
            </a:r>
            <a:r>
              <a:rPr lang="en-US" sz="2800" dirty="0" smtClean="0"/>
              <a:t>verage </a:t>
            </a:r>
            <a:r>
              <a:rPr lang="en-US" sz="2800" dirty="0"/>
              <a:t>number of personalities has also increased from 3 to 12 with some people reporting dozens of personalities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387" y="3967322"/>
            <a:ext cx="2487613" cy="24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1" y="467360"/>
            <a:ext cx="6156101" cy="792480"/>
          </a:xfrm>
        </p:spPr>
        <p:txBody>
          <a:bodyPr>
            <a:normAutofit/>
          </a:bodyPr>
          <a:lstStyle/>
          <a:p>
            <a:r>
              <a:rPr lang="en-US" dirty="0" smtClean="0"/>
              <a:t>Is it real?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3116687"/>
            <a:ext cx="9322158" cy="3009476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This is a </a:t>
            </a:r>
            <a:r>
              <a:rPr lang="en-US" sz="2800" b="1" dirty="0" smtClean="0"/>
              <a:t>rare and controversial </a:t>
            </a:r>
            <a:r>
              <a:rPr lang="en-US" sz="2800" dirty="0" smtClean="0"/>
              <a:t>disorder and psychologists disagree as to whether or not it is even real.</a:t>
            </a:r>
            <a:endParaRPr lang="en-US" sz="2800" dirty="0"/>
          </a:p>
          <a:p>
            <a:r>
              <a:rPr lang="en-US" sz="2800" dirty="0" smtClean="0"/>
              <a:t>Some believe that </a:t>
            </a:r>
            <a:r>
              <a:rPr lang="en-US" sz="2800" b="1" dirty="0" smtClean="0"/>
              <a:t>p</a:t>
            </a:r>
            <a:r>
              <a:rPr lang="en-US" sz="2800" b="1" dirty="0" smtClean="0"/>
              <a:t>sychiatrists </a:t>
            </a:r>
            <a:r>
              <a:rPr lang="en-US" sz="2800" b="1" dirty="0"/>
              <a:t>may be unintentionally suggesting</a:t>
            </a:r>
            <a:r>
              <a:rPr lang="en-US" sz="2800" dirty="0"/>
              <a:t> multiple personalities to their </a:t>
            </a:r>
            <a:r>
              <a:rPr lang="en-US" sz="2800" dirty="0" smtClean="0"/>
              <a:t>clients.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721" y="116713"/>
            <a:ext cx="2257687" cy="32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8960"/>
            <a:ext cx="8229600" cy="589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it different from schizophrenia?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460500"/>
            <a:ext cx="9626600" cy="4665664"/>
          </a:xfrm>
        </p:spPr>
        <p:txBody>
          <a:bodyPr>
            <a:normAutofit/>
          </a:bodyPr>
          <a:lstStyle/>
          <a:p>
            <a:r>
              <a:rPr lang="en-US" sz="2800" dirty="0"/>
              <a:t>People with DID experience many personalities living in the same mind. Schizophrenics do not. They are always the same person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b="1" dirty="0"/>
              <a:t>People with DID do not experience the delusions and hallucinations that schizophrenics do</a:t>
            </a:r>
            <a:r>
              <a:rPr lang="en-US" sz="2800" dirty="0"/>
              <a:t>. Schizophrenics may hear or see people, but they do not </a:t>
            </a:r>
            <a:r>
              <a:rPr lang="en-US" sz="2800" i="1" dirty="0"/>
              <a:t>become </a:t>
            </a:r>
            <a:r>
              <a:rPr lang="en-US" sz="2800" dirty="0"/>
              <a:t>these people.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971" y="4297364"/>
            <a:ext cx="35190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749301"/>
            <a:ext cx="10668000" cy="8762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/>
              <a:t>Depersonalization-</a:t>
            </a:r>
            <a:r>
              <a:rPr lang="en-US" dirty="0" err="1"/>
              <a:t>derealization</a:t>
            </a:r>
            <a:r>
              <a:rPr lang="en-US" dirty="0"/>
              <a:t> </a:t>
            </a:r>
            <a:r>
              <a:rPr lang="en-US" dirty="0" smtClean="0"/>
              <a:t>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3860800"/>
            <a:ext cx="9918697" cy="2015068"/>
          </a:xfrm>
        </p:spPr>
        <p:txBody>
          <a:bodyPr>
            <a:normAutofit/>
          </a:bodyPr>
          <a:lstStyle/>
          <a:p>
            <a:r>
              <a:rPr lang="en-US" sz="2800" dirty="0"/>
              <a:t>This disorder involves </a:t>
            </a:r>
            <a:r>
              <a:rPr lang="en-US" sz="2800" dirty="0" smtClean="0"/>
              <a:t>a sense </a:t>
            </a:r>
            <a:r>
              <a:rPr lang="en-US" sz="2800" dirty="0"/>
              <a:t>of detachment or </a:t>
            </a:r>
            <a:r>
              <a:rPr lang="en-US" sz="2800" b="1" dirty="0"/>
              <a:t>being outside yourself</a:t>
            </a:r>
            <a:r>
              <a:rPr lang="en-US" sz="2800" dirty="0"/>
              <a:t> — observing your actions, feelings, thoughts and self </a:t>
            </a:r>
            <a:r>
              <a:rPr lang="en-US" sz="2800" b="1" dirty="0"/>
              <a:t>from a distance as though watching a movie</a:t>
            </a:r>
            <a:r>
              <a:rPr lang="en-US" sz="2800" dirty="0"/>
              <a:t> (depersonalization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This feeling can either be </a:t>
            </a:r>
            <a:r>
              <a:rPr lang="en-US" sz="2800" dirty="0"/>
              <a:t>ongoing or </a:t>
            </a:r>
            <a:r>
              <a:rPr lang="en-US" sz="2800" dirty="0" smtClean="0"/>
              <a:t>episodic.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1762124"/>
            <a:ext cx="43053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982132"/>
            <a:ext cx="10020300" cy="4893736"/>
          </a:xfrm>
        </p:spPr>
        <p:txBody>
          <a:bodyPr>
            <a:normAutofit/>
          </a:bodyPr>
          <a:lstStyle/>
          <a:p>
            <a:r>
              <a:rPr lang="en-US" sz="2800" dirty="0"/>
              <a:t> Other people and things around you may feel </a:t>
            </a:r>
            <a:r>
              <a:rPr lang="en-US" sz="2800" b="1" dirty="0"/>
              <a:t>detached and foggy or dreamlike</a:t>
            </a:r>
            <a:r>
              <a:rPr lang="en-US" sz="2800" dirty="0"/>
              <a:t>, and the world may seem unreal (</a:t>
            </a:r>
            <a:r>
              <a:rPr lang="en-US" sz="2800" dirty="0" err="1"/>
              <a:t>derealization</a:t>
            </a:r>
            <a:r>
              <a:rPr lang="en-US" sz="2800" dirty="0" smtClean="0"/>
              <a:t>).</a:t>
            </a:r>
          </a:p>
          <a:p>
            <a:r>
              <a:rPr lang="en-US" sz="2800" dirty="0"/>
              <a:t>Symptoms, which can be profoundly distressing, </a:t>
            </a:r>
            <a:r>
              <a:rPr lang="en-US" sz="2800" b="1" dirty="0"/>
              <a:t>may last only a few moments </a:t>
            </a:r>
            <a:r>
              <a:rPr lang="en-US" sz="2800" dirty="0"/>
              <a:t>or </a:t>
            </a:r>
            <a:r>
              <a:rPr lang="en-US" sz="2800" b="1" dirty="0"/>
              <a:t>come and go over many years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206750"/>
            <a:ext cx="2825750" cy="279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Dissociative Disorders?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Dissociative disorders usually develop as </a:t>
            </a:r>
            <a:r>
              <a:rPr lang="en-US" sz="2800" b="1" dirty="0"/>
              <a:t>a way to cope with trauma</a:t>
            </a:r>
            <a:r>
              <a:rPr lang="en-US" sz="2800" dirty="0"/>
              <a:t>. 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disorders most often form in children </a:t>
            </a:r>
            <a:r>
              <a:rPr lang="en-US" sz="2800" b="1" dirty="0"/>
              <a:t>subjected to long-term</a:t>
            </a:r>
            <a:r>
              <a:rPr lang="en-US" sz="2800" dirty="0"/>
              <a:t> physical, sexual or emotional </a:t>
            </a:r>
            <a:r>
              <a:rPr lang="en-US" sz="2800" b="1" dirty="0"/>
              <a:t>abuse</a:t>
            </a:r>
            <a:r>
              <a:rPr lang="en-US" sz="2800" dirty="0"/>
              <a:t> or, less often, a </a:t>
            </a:r>
            <a:r>
              <a:rPr lang="en-US" sz="2800" b="1" dirty="0"/>
              <a:t>home environment that's frightening or highly unpredictable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b="1" dirty="0"/>
              <a:t>stress of war or natural disasters </a:t>
            </a:r>
            <a:r>
              <a:rPr lang="en-US" sz="2800" dirty="0"/>
              <a:t>also can bring on dissociative disorders.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87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in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Personal identity is still forming during childhood. So </a:t>
            </a:r>
            <a:r>
              <a:rPr lang="en-US" sz="2800" b="1" dirty="0"/>
              <a:t>a child is more able than an </a:t>
            </a:r>
            <a:r>
              <a:rPr lang="en-US" sz="2800" b="1" dirty="0" smtClean="0"/>
              <a:t>adult </a:t>
            </a:r>
            <a:r>
              <a:rPr lang="en-US" sz="2800" b="1" dirty="0"/>
              <a:t>to step outside of </a:t>
            </a:r>
            <a:r>
              <a:rPr lang="en-US" sz="2800" b="1" dirty="0" smtClean="0"/>
              <a:t>him/herself and </a:t>
            </a:r>
            <a:r>
              <a:rPr lang="en-US" sz="2800" b="1" dirty="0"/>
              <a:t>observe trauma as though it's happening to a different person</a:t>
            </a:r>
            <a:r>
              <a:rPr lang="en-US" sz="2800" dirty="0"/>
              <a:t>. A child who learns to dissociate in order to endure an extended period of youth may use this coping mechanism in response to stressful situations throughout life.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72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2132"/>
            <a:ext cx="8384146" cy="898183"/>
          </a:xfrm>
        </p:spPr>
        <p:txBody>
          <a:bodyPr>
            <a:normAutofit/>
          </a:bodyPr>
          <a:lstStyle/>
          <a:p>
            <a:r>
              <a:rPr lang="en-US" dirty="0" smtClean="0"/>
              <a:t>What is a dissociative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3837905"/>
            <a:ext cx="10380372" cy="2743200"/>
          </a:xfrm>
        </p:spPr>
        <p:txBody>
          <a:bodyPr>
            <a:normAutofit/>
          </a:bodyPr>
          <a:lstStyle/>
          <a:p>
            <a:r>
              <a:rPr lang="en-US" sz="2800" dirty="0"/>
              <a:t>Someone with a dissociative disorder </a:t>
            </a:r>
            <a:r>
              <a:rPr lang="en-US" sz="2800" b="1" dirty="0"/>
              <a:t>escapes reality </a:t>
            </a:r>
            <a:r>
              <a:rPr lang="en-US" sz="2800" dirty="0"/>
              <a:t>in ways that are involuntary and unhealthy.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b="1" dirty="0"/>
              <a:t>sense of self has become separated </a:t>
            </a:r>
            <a:r>
              <a:rPr lang="en-US" sz="2800" dirty="0"/>
              <a:t>(</a:t>
            </a:r>
            <a:r>
              <a:rPr lang="en-US" sz="2800" i="1" dirty="0"/>
              <a:t>dissociated</a:t>
            </a:r>
            <a:r>
              <a:rPr lang="en-US" sz="2800" dirty="0"/>
              <a:t>) </a:t>
            </a:r>
            <a:r>
              <a:rPr lang="en-US" sz="2800" b="1" dirty="0"/>
              <a:t>from previous memories, thoughts, or </a:t>
            </a:r>
            <a:r>
              <a:rPr lang="en-US" sz="2800" b="1" dirty="0" smtClean="0"/>
              <a:t>identity</a:t>
            </a:r>
            <a:endParaRPr lang="en-US" sz="2800" b="1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591" y="956374"/>
            <a:ext cx="3286029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0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Self-harm</a:t>
            </a:r>
          </a:p>
          <a:p>
            <a:r>
              <a:rPr lang="en-US" sz="2800" dirty="0"/>
              <a:t>Suicidal thoughts and attempts</a:t>
            </a:r>
          </a:p>
          <a:p>
            <a:r>
              <a:rPr lang="en-US" sz="2800" dirty="0" smtClean="0"/>
              <a:t>Alcoholism </a:t>
            </a:r>
            <a:r>
              <a:rPr lang="en-US" sz="2800" dirty="0"/>
              <a:t>and drug use disorders</a:t>
            </a:r>
          </a:p>
          <a:p>
            <a:r>
              <a:rPr lang="en-US" sz="2800" dirty="0" smtClean="0"/>
              <a:t>Mood, Anxiety or Other disorders</a:t>
            </a:r>
            <a:endParaRPr lang="en-US" sz="2800" dirty="0"/>
          </a:p>
          <a:p>
            <a:r>
              <a:rPr lang="en-US" sz="2800" dirty="0" smtClean="0"/>
              <a:t>Severe </a:t>
            </a:r>
            <a:r>
              <a:rPr lang="en-US" sz="2800" dirty="0"/>
              <a:t>headaches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737" y="2924968"/>
            <a:ext cx="2989263" cy="25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2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Dissociative disorders are also associated with </a:t>
            </a:r>
            <a:r>
              <a:rPr lang="en-US" sz="2800" b="1" dirty="0"/>
              <a:t>major difficulties in personal relationships and at work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People with these conditions often aren't able to cope well with emotional or professional stress, and their </a:t>
            </a:r>
            <a:r>
              <a:rPr lang="en-US" sz="2800" b="1" dirty="0"/>
              <a:t>dissociative reactions </a:t>
            </a:r>
            <a:r>
              <a:rPr lang="en-US" sz="2800" dirty="0"/>
              <a:t>— from tuning out to disappearing — </a:t>
            </a:r>
            <a:r>
              <a:rPr lang="en-US" sz="2800" b="1" dirty="0"/>
              <a:t>may worry loved ones and cause people at work to view them as unreliable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2096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59999" cy="3318936"/>
          </a:xfrm>
        </p:spPr>
        <p:txBody>
          <a:bodyPr>
            <a:normAutofit/>
          </a:bodyPr>
          <a:lstStyle/>
          <a:p>
            <a:r>
              <a:rPr lang="en-US" sz="2800" b="1" dirty="0"/>
              <a:t>Psychotherapy</a:t>
            </a:r>
            <a:r>
              <a:rPr lang="en-US" sz="2800" dirty="0"/>
              <a:t> is the </a:t>
            </a:r>
            <a:r>
              <a:rPr lang="en-US" sz="2800" b="1" dirty="0"/>
              <a:t>primary treatment </a:t>
            </a:r>
            <a:r>
              <a:rPr lang="en-US" sz="2800" dirty="0"/>
              <a:t>for dissociative disorders. </a:t>
            </a:r>
            <a:endParaRPr lang="en-US" sz="2800" dirty="0" smtClean="0"/>
          </a:p>
          <a:p>
            <a:r>
              <a:rPr lang="en-US" sz="2800" dirty="0"/>
              <a:t>Although there are </a:t>
            </a:r>
            <a:r>
              <a:rPr lang="en-US" sz="2800" b="1" dirty="0"/>
              <a:t>no medications that specifically treat dissociative disorders</a:t>
            </a:r>
            <a:r>
              <a:rPr lang="en-US" sz="2800" dirty="0"/>
              <a:t>, </a:t>
            </a:r>
            <a:r>
              <a:rPr lang="en-US" sz="2800" dirty="0" smtClean="0"/>
              <a:t>doctors </a:t>
            </a:r>
            <a:r>
              <a:rPr lang="en-US" sz="2800" dirty="0"/>
              <a:t>may prescribe </a:t>
            </a:r>
            <a:r>
              <a:rPr lang="en-US" sz="2800" i="1" dirty="0"/>
              <a:t>antidepressants, anti-anxiety medications or antipsychotic medications </a:t>
            </a:r>
            <a:r>
              <a:rPr lang="en-US" sz="2800" dirty="0"/>
              <a:t>to help control the mental health symptoms associated with dissociative disorders.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360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MayoClinic.org</a:t>
            </a:r>
          </a:p>
          <a:p>
            <a:r>
              <a:rPr lang="en-US" sz="2800" dirty="0" smtClean="0"/>
              <a:t>Thinking About Psychology,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Edit.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874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875763"/>
            <a:ext cx="10085228" cy="5000105"/>
          </a:xfrm>
        </p:spPr>
        <p:txBody>
          <a:bodyPr>
            <a:normAutofit/>
          </a:bodyPr>
          <a:lstStyle/>
          <a:p>
            <a:r>
              <a:rPr lang="en-US" sz="2800" dirty="0"/>
              <a:t>The symptoms of dissociative </a:t>
            </a:r>
            <a:r>
              <a:rPr lang="en-US" sz="2800" dirty="0" smtClean="0"/>
              <a:t>disorders range </a:t>
            </a:r>
            <a:r>
              <a:rPr lang="en-US" sz="2800" dirty="0"/>
              <a:t>from amnesia to alternate </a:t>
            </a:r>
            <a:r>
              <a:rPr lang="en-US" sz="2800" dirty="0" smtClean="0"/>
              <a:t>identities depending on </a:t>
            </a:r>
            <a:r>
              <a:rPr lang="en-US" sz="2800" dirty="0"/>
              <a:t>the type you have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Symptoms usually develop as </a:t>
            </a:r>
            <a:r>
              <a:rPr lang="en-US" sz="2800" b="1" dirty="0"/>
              <a:t>a reaction to trauma </a:t>
            </a:r>
            <a:r>
              <a:rPr lang="en-US" sz="2800" dirty="0"/>
              <a:t>and help </a:t>
            </a:r>
            <a:r>
              <a:rPr lang="en-US" sz="2800" b="1" dirty="0"/>
              <a:t>keep difficult memories at bay</a:t>
            </a:r>
            <a:r>
              <a:rPr lang="en-US" sz="2800" dirty="0"/>
              <a:t>. Times of stress can temporarily </a:t>
            </a:r>
            <a:r>
              <a:rPr lang="en-US" sz="2800" dirty="0" smtClean="0"/>
              <a:t>worsen symptoms</a:t>
            </a:r>
            <a:r>
              <a:rPr lang="en-US" sz="2800" dirty="0"/>
              <a:t>, making them more obvious</a:t>
            </a:r>
            <a:r>
              <a:rPr lang="en-US" sz="2800" dirty="0" smtClean="0"/>
              <a:t>.</a:t>
            </a: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303" y="3114141"/>
            <a:ext cx="3194581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631065"/>
            <a:ext cx="9601196" cy="5244803"/>
          </a:xfrm>
        </p:spPr>
        <p:txBody>
          <a:bodyPr>
            <a:normAutofit/>
          </a:bodyPr>
          <a:lstStyle/>
          <a:p>
            <a:r>
              <a:rPr lang="en-US" sz="2800" dirty="0"/>
              <a:t>There are </a:t>
            </a:r>
            <a:r>
              <a:rPr lang="en-US" sz="2800" b="1" dirty="0"/>
              <a:t>three major dissociative disorders </a:t>
            </a:r>
            <a:r>
              <a:rPr lang="en-US" sz="2800" dirty="0"/>
              <a:t>defined in the Diagnostic and Statistical Manual of Mental Disorders (DSM), published by the American Psychiatric Association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Dissociative Amnesia</a:t>
            </a:r>
          </a:p>
          <a:p>
            <a:r>
              <a:rPr lang="en-US" sz="2800" b="1" dirty="0" smtClean="0"/>
              <a:t>Dissociative Identity Disorder ( formerly known as </a:t>
            </a:r>
            <a:r>
              <a:rPr lang="en-US" sz="2800" b="1" i="1" dirty="0" smtClean="0"/>
              <a:t>Multiple Personality Disorder</a:t>
            </a:r>
            <a:r>
              <a:rPr lang="en-US" sz="2800" b="1" dirty="0" smtClean="0"/>
              <a:t>)</a:t>
            </a:r>
          </a:p>
          <a:p>
            <a:r>
              <a:rPr lang="en-US" sz="2800" b="1" dirty="0"/>
              <a:t>Depersonalization-</a:t>
            </a:r>
            <a:r>
              <a:rPr lang="en-US" sz="2800" b="1" dirty="0" err="1"/>
              <a:t>derealization</a:t>
            </a:r>
            <a:r>
              <a:rPr lang="en-US" sz="2800" b="1" dirty="0"/>
              <a:t> disorder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86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Dissociative Amnesia?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2556932"/>
            <a:ext cx="11088710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dissociative disorder in which  </a:t>
            </a:r>
            <a:r>
              <a:rPr lang="en-US" sz="2800" dirty="0"/>
              <a:t>memory loss </a:t>
            </a:r>
            <a:r>
              <a:rPr lang="en-US" sz="2800" dirty="0"/>
              <a:t>i</a:t>
            </a:r>
            <a:r>
              <a:rPr lang="en-US" sz="2800" dirty="0" smtClean="0"/>
              <a:t>s </a:t>
            </a:r>
            <a:r>
              <a:rPr lang="en-US" sz="2800" b="1" dirty="0"/>
              <a:t>more severe than normal forgetfulness</a:t>
            </a:r>
            <a:r>
              <a:rPr lang="en-US" sz="2800" dirty="0"/>
              <a:t> and that </a:t>
            </a:r>
            <a:r>
              <a:rPr lang="en-US" sz="2800" b="1" dirty="0"/>
              <a:t>can't be explained by a medical condition.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49" y="3616742"/>
            <a:ext cx="189602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Dissociative Amnesia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</a:t>
            </a:r>
            <a:r>
              <a:rPr lang="en-US" sz="2800" b="1" dirty="0"/>
              <a:t>can't recall information about yourself or events and people in your life, especially from a traumatic </a:t>
            </a:r>
            <a:r>
              <a:rPr lang="en-US" sz="2800" b="1" dirty="0" smtClean="0"/>
              <a:t>time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Dissociative </a:t>
            </a:r>
            <a:r>
              <a:rPr lang="en-US" sz="2800" dirty="0"/>
              <a:t>amnesia can be specific to </a:t>
            </a:r>
            <a:r>
              <a:rPr lang="en-US" sz="2800" dirty="0" smtClean="0"/>
              <a:t>events </a:t>
            </a:r>
            <a:r>
              <a:rPr lang="en-US" sz="2800" b="1" dirty="0" smtClean="0"/>
              <a:t>in a certain time</a:t>
            </a:r>
            <a:r>
              <a:rPr lang="en-US" sz="2800" dirty="0" smtClean="0"/>
              <a:t>, </a:t>
            </a:r>
            <a:r>
              <a:rPr lang="en-US" sz="2800" dirty="0"/>
              <a:t>such as intense combat, </a:t>
            </a:r>
            <a:r>
              <a:rPr lang="en-US" sz="2800" b="1" dirty="0"/>
              <a:t>or</a:t>
            </a:r>
            <a:r>
              <a:rPr lang="en-US" sz="2800" dirty="0"/>
              <a:t> more rarely, </a:t>
            </a:r>
            <a:r>
              <a:rPr lang="en-US" sz="2800" b="1" dirty="0"/>
              <a:t>can involve complete loss of memory </a:t>
            </a:r>
            <a:r>
              <a:rPr lang="en-US" sz="2800" dirty="0"/>
              <a:t>about yourself.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66" y="4549511"/>
            <a:ext cx="2078916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0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dissociative fugue?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  <a:r>
              <a:rPr lang="en-US" sz="2800" dirty="0"/>
              <a:t>may sometimes involve </a:t>
            </a:r>
            <a:r>
              <a:rPr lang="en-US" sz="2800" b="1" dirty="0"/>
              <a:t>travel or confused wandering away from your life</a:t>
            </a:r>
            <a:r>
              <a:rPr lang="en-US" sz="2800" dirty="0"/>
              <a:t> </a:t>
            </a:r>
            <a:r>
              <a:rPr lang="en-US" sz="2800" dirty="0" smtClean="0"/>
              <a:t>(known as a dissociative </a:t>
            </a:r>
            <a:r>
              <a:rPr lang="en-US" sz="2800" dirty="0"/>
              <a:t>fugue). 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80" y="3647784"/>
            <a:ext cx="4115157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8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942525" cy="906431"/>
          </a:xfrm>
        </p:spPr>
        <p:txBody>
          <a:bodyPr/>
          <a:lstStyle/>
          <a:p>
            <a:r>
              <a:rPr lang="en-US" dirty="0" smtClean="0"/>
              <a:t>Fugue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786389"/>
            <a:ext cx="9601196" cy="2089479"/>
          </a:xfrm>
        </p:spPr>
        <p:txBody>
          <a:bodyPr/>
          <a:lstStyle/>
          <a:p>
            <a:r>
              <a:rPr lang="en-US" sz="2800" dirty="0" smtClean="0"/>
              <a:t>In a fugue state a person </a:t>
            </a:r>
            <a:r>
              <a:rPr lang="en-US" sz="2800" dirty="0"/>
              <a:t>may form </a:t>
            </a:r>
            <a:r>
              <a:rPr lang="en-US" sz="2800" dirty="0" smtClean="0"/>
              <a:t>a new </a:t>
            </a:r>
            <a:r>
              <a:rPr lang="en-US" sz="2800" dirty="0"/>
              <a:t>identity, new friendships, even a new line of </a:t>
            </a:r>
            <a:r>
              <a:rPr lang="en-US" sz="2800" dirty="0" smtClean="0"/>
              <a:t>work.</a:t>
            </a:r>
          </a:p>
          <a:p>
            <a:r>
              <a:rPr lang="en-US" sz="2800" dirty="0"/>
              <a:t>An episode of amnesia </a:t>
            </a:r>
            <a:r>
              <a:rPr lang="en-US" sz="2800" b="1" dirty="0"/>
              <a:t>may last minutes, hours, or, rarely, months or years.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39" y="904467"/>
            <a:ext cx="3316941" cy="262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dissociative identity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220" y="2556932"/>
            <a:ext cx="9750377" cy="3318936"/>
          </a:xfrm>
        </p:spPr>
        <p:txBody>
          <a:bodyPr>
            <a:normAutofit/>
          </a:bodyPr>
          <a:lstStyle/>
          <a:p>
            <a:r>
              <a:rPr lang="en-US" sz="2800" dirty="0"/>
              <a:t>This disorder, </a:t>
            </a:r>
            <a:r>
              <a:rPr lang="en-US" sz="2800" b="1" dirty="0"/>
              <a:t>formerly known as multiple personality disorder</a:t>
            </a:r>
            <a:r>
              <a:rPr lang="en-US" sz="2800" dirty="0"/>
              <a:t>, is characterized by </a:t>
            </a:r>
            <a:r>
              <a:rPr lang="en-US" sz="2800" b="1" dirty="0"/>
              <a:t>"switching" to alternate </a:t>
            </a:r>
            <a:r>
              <a:rPr lang="en-US" sz="2800" b="1" dirty="0" smtClean="0"/>
              <a:t>identities.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50" y="3754276"/>
            <a:ext cx="383471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804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Dissociative Disorders</vt:lpstr>
      <vt:lpstr>What is a dissociative disorder?</vt:lpstr>
      <vt:lpstr>PowerPoint Presentation</vt:lpstr>
      <vt:lpstr>PowerPoint Presentation</vt:lpstr>
      <vt:lpstr>What is Dissociative Amnesia?</vt:lpstr>
      <vt:lpstr>Symptoms of Dissociative Amnesia</vt:lpstr>
      <vt:lpstr>What is a dissociative fugue?</vt:lpstr>
      <vt:lpstr>Fugue State</vt:lpstr>
      <vt:lpstr>What is dissociative identity disorder?</vt:lpstr>
      <vt:lpstr>What are “alters”?</vt:lpstr>
      <vt:lpstr>PowerPoint Presentation</vt:lpstr>
      <vt:lpstr>PowerPoint Presentation</vt:lpstr>
      <vt:lpstr>On the rise?</vt:lpstr>
      <vt:lpstr>Is it real?</vt:lpstr>
      <vt:lpstr>How is it different from schizophrenia?</vt:lpstr>
      <vt:lpstr>What is Depersonalization-derealization disorder?</vt:lpstr>
      <vt:lpstr>PowerPoint Presentation</vt:lpstr>
      <vt:lpstr>What causes Dissociative Disorders?</vt:lpstr>
      <vt:lpstr>Learned in Childhood</vt:lpstr>
      <vt:lpstr>Negative Effects</vt:lpstr>
      <vt:lpstr>Other Problems</vt:lpstr>
      <vt:lpstr>Treatment</vt:lpstr>
      <vt:lpstr>Sources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Dissociative Disorders</dc:title>
  <dc:creator>Erik Ljungberg</dc:creator>
  <cp:lastModifiedBy>Erik Ljungberg</cp:lastModifiedBy>
  <cp:revision>21</cp:revision>
  <dcterms:created xsi:type="dcterms:W3CDTF">2015-09-03T19:54:50Z</dcterms:created>
  <dcterms:modified xsi:type="dcterms:W3CDTF">2015-09-03T22:11:33Z</dcterms:modified>
</cp:coreProperties>
</file>