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62"/>
  </p:handoutMasterIdLst>
  <p:sldIdLst>
    <p:sldId id="256" r:id="rId2"/>
    <p:sldId id="257" r:id="rId3"/>
    <p:sldId id="265" r:id="rId4"/>
    <p:sldId id="278" r:id="rId5"/>
    <p:sldId id="285" r:id="rId6"/>
    <p:sldId id="258" r:id="rId7"/>
    <p:sldId id="308" r:id="rId8"/>
    <p:sldId id="286" r:id="rId9"/>
    <p:sldId id="287" r:id="rId10"/>
    <p:sldId id="288" r:id="rId11"/>
    <p:sldId id="259" r:id="rId12"/>
    <p:sldId id="260" r:id="rId13"/>
    <p:sldId id="289" r:id="rId14"/>
    <p:sldId id="309" r:id="rId15"/>
    <p:sldId id="290" r:id="rId16"/>
    <p:sldId id="291" r:id="rId17"/>
    <p:sldId id="293" r:id="rId18"/>
    <p:sldId id="310" r:id="rId19"/>
    <p:sldId id="292" r:id="rId20"/>
    <p:sldId id="294" r:id="rId21"/>
    <p:sldId id="311" r:id="rId22"/>
    <p:sldId id="295" r:id="rId23"/>
    <p:sldId id="296" r:id="rId24"/>
    <p:sldId id="262" r:id="rId25"/>
    <p:sldId id="297" r:id="rId26"/>
    <p:sldId id="302" r:id="rId27"/>
    <p:sldId id="298" r:id="rId28"/>
    <p:sldId id="299" r:id="rId29"/>
    <p:sldId id="300" r:id="rId30"/>
    <p:sldId id="263" r:id="rId31"/>
    <p:sldId id="264" r:id="rId32"/>
    <p:sldId id="301" r:id="rId33"/>
    <p:sldId id="303" r:id="rId34"/>
    <p:sldId id="304" r:id="rId35"/>
    <p:sldId id="305" r:id="rId36"/>
    <p:sldId id="306" r:id="rId37"/>
    <p:sldId id="307" r:id="rId38"/>
    <p:sldId id="261" r:id="rId39"/>
    <p:sldId id="315" r:id="rId40"/>
    <p:sldId id="312" r:id="rId41"/>
    <p:sldId id="313" r:id="rId42"/>
    <p:sldId id="314" r:id="rId43"/>
    <p:sldId id="269" r:id="rId44"/>
    <p:sldId id="270" r:id="rId45"/>
    <p:sldId id="271" r:id="rId46"/>
    <p:sldId id="272" r:id="rId47"/>
    <p:sldId id="273" r:id="rId48"/>
    <p:sldId id="274" r:id="rId49"/>
    <p:sldId id="275" r:id="rId50"/>
    <p:sldId id="276" r:id="rId51"/>
    <p:sldId id="277" r:id="rId52"/>
    <p:sldId id="279" r:id="rId53"/>
    <p:sldId id="280" r:id="rId54"/>
    <p:sldId id="281" r:id="rId55"/>
    <p:sldId id="282" r:id="rId56"/>
    <p:sldId id="283" r:id="rId57"/>
    <p:sldId id="266" r:id="rId58"/>
    <p:sldId id="267" r:id="rId59"/>
    <p:sldId id="268" r:id="rId60"/>
    <p:sldId id="284" r:id="rId6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13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AF82F63-0812-4E98-811D-8B5213BC555F}" type="datetimeFigureOut">
              <a:rPr lang="en-US" smtClean="0"/>
              <a:t>11/27/2017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D1E720C-F9B1-4723-B52B-222D26014EEB}" type="slidenum">
              <a:rPr lang="en-US" smtClean="0"/>
              <a:t>‹#›</a:t>
            </a:fld>
            <a:endParaRPr lang="en-US"/>
          </a:p>
        </p:txBody>
      </p:sp>
    </p:spTree>
    <p:extLst>
      <p:ext uri="{BB962C8B-B14F-4D97-AF65-F5344CB8AC3E}">
        <p14:creationId xmlns:p14="http://schemas.microsoft.com/office/powerpoint/2010/main" val="114720236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11/27/2017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Feeding &amp; </a:t>
            </a:r>
            <a:r>
              <a:rPr lang="en-US" smtClean="0"/>
              <a:t>Eating Disorders</a:t>
            </a:r>
            <a:endParaRPr lang="en-US" dirty="0"/>
          </a:p>
        </p:txBody>
      </p:sp>
      <p:sp>
        <p:nvSpPr>
          <p:cNvPr id="3" name="Subtitle 2"/>
          <p:cNvSpPr>
            <a:spLocks noGrp="1"/>
          </p:cNvSpPr>
          <p:nvPr>
            <p:ph type="subTitle" idx="1"/>
          </p:nvPr>
        </p:nvSpPr>
        <p:spPr/>
        <p:txBody>
          <a:bodyPr>
            <a:normAutofit/>
          </a:bodyPr>
          <a:lstStyle/>
          <a:p>
            <a:r>
              <a:rPr lang="en-US" sz="3600" dirty="0" smtClean="0"/>
              <a:t>FED</a:t>
            </a:r>
            <a:endParaRPr lang="en-US" sz="3600" dirty="0"/>
          </a:p>
        </p:txBody>
      </p:sp>
    </p:spTree>
    <p:extLst>
      <p:ext uri="{BB962C8B-B14F-4D97-AF65-F5344CB8AC3E}">
        <p14:creationId xmlns:p14="http://schemas.microsoft.com/office/powerpoint/2010/main" val="488083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3184"/>
            <a:ext cx="8596668" cy="1066658"/>
          </a:xfrm>
        </p:spPr>
        <p:txBody>
          <a:bodyPr/>
          <a:lstStyle/>
          <a:p>
            <a:r>
              <a:rPr lang="en-US" dirty="0" smtClean="0"/>
              <a:t>Physical effects</a:t>
            </a:r>
            <a:endParaRPr lang="en-US" dirty="0"/>
          </a:p>
        </p:txBody>
      </p:sp>
      <p:sp>
        <p:nvSpPr>
          <p:cNvPr id="3" name="Content Placeholder 2"/>
          <p:cNvSpPr>
            <a:spLocks noGrp="1"/>
          </p:cNvSpPr>
          <p:nvPr>
            <p:ph idx="1"/>
          </p:nvPr>
        </p:nvSpPr>
        <p:spPr>
          <a:xfrm>
            <a:off x="244699" y="953037"/>
            <a:ext cx="9029303" cy="5088326"/>
          </a:xfrm>
        </p:spPr>
        <p:txBody>
          <a:bodyPr>
            <a:normAutofit/>
          </a:bodyPr>
          <a:lstStyle/>
          <a:p>
            <a:r>
              <a:rPr lang="en-US" sz="2800" dirty="0" smtClean="0"/>
              <a:t>Eventually </a:t>
            </a:r>
            <a:r>
              <a:rPr lang="en-US" sz="2800" b="1" dirty="0" smtClean="0"/>
              <a:t>menstrual periods </a:t>
            </a:r>
            <a:r>
              <a:rPr lang="en-US" sz="2800" dirty="0" smtClean="0"/>
              <a:t>in women become </a:t>
            </a:r>
            <a:r>
              <a:rPr lang="en-US" sz="2800" b="1" dirty="0" smtClean="0"/>
              <a:t>irregular or cease entirely</a:t>
            </a:r>
          </a:p>
          <a:p>
            <a:r>
              <a:rPr lang="en-US" sz="2800" b="1" dirty="0" smtClean="0"/>
              <a:t>Excess body hair may </a:t>
            </a:r>
            <a:r>
              <a:rPr lang="en-US" sz="2800" dirty="0" smtClean="0"/>
              <a:t>begin to sprout</a:t>
            </a:r>
          </a:p>
          <a:p>
            <a:r>
              <a:rPr lang="en-US" sz="2800" dirty="0" smtClean="0"/>
              <a:t>Anorexics are usually </a:t>
            </a:r>
            <a:r>
              <a:rPr lang="en-US" sz="2800" b="1" dirty="0" smtClean="0"/>
              <a:t>fatigued, depressed, and weak</a:t>
            </a:r>
            <a:r>
              <a:rPr lang="en-US" sz="2800" dirty="0" smtClean="0"/>
              <a:t>, with a </a:t>
            </a:r>
            <a:r>
              <a:rPr lang="en-US" sz="2800" b="1" dirty="0" smtClean="0"/>
              <a:t>below-normal body temperature</a:t>
            </a:r>
          </a:p>
          <a:p>
            <a:r>
              <a:rPr lang="en-US" sz="2800" dirty="0" smtClean="0"/>
              <a:t>In spite of muscle weakness, they </a:t>
            </a:r>
            <a:r>
              <a:rPr lang="en-US" sz="2800" b="1" dirty="0" smtClean="0"/>
              <a:t>often become addicted to exercise</a:t>
            </a:r>
            <a:r>
              <a:rPr lang="en-US" sz="2800" dirty="0" smtClean="0"/>
              <a:t> as part of their fanatic weight-control program</a:t>
            </a:r>
            <a:endParaRPr lang="en-US" sz="2800" dirty="0"/>
          </a:p>
        </p:txBody>
      </p:sp>
      <p:pic>
        <p:nvPicPr>
          <p:cNvPr id="4" name="Picture 3"/>
          <p:cNvPicPr>
            <a:picLocks noChangeAspect="1"/>
          </p:cNvPicPr>
          <p:nvPr/>
        </p:nvPicPr>
        <p:blipFill>
          <a:blip r:embed="rId2"/>
          <a:stretch>
            <a:fillRect/>
          </a:stretch>
        </p:blipFill>
        <p:spPr>
          <a:xfrm>
            <a:off x="6222172" y="4443211"/>
            <a:ext cx="2561220" cy="2358005"/>
          </a:xfrm>
          <a:prstGeom prst="rect">
            <a:avLst/>
          </a:prstGeom>
        </p:spPr>
      </p:pic>
    </p:spTree>
    <p:extLst>
      <p:ext uri="{BB962C8B-B14F-4D97-AF65-F5344CB8AC3E}">
        <p14:creationId xmlns:p14="http://schemas.microsoft.com/office/powerpoint/2010/main" val="217180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
            <a:ext cx="9710670" cy="1930400"/>
          </a:xfrm>
        </p:spPr>
        <p:txBody>
          <a:bodyPr/>
          <a:lstStyle/>
          <a:p>
            <a:pPr eaLnBrk="1" hangingPunct="1"/>
            <a:r>
              <a:rPr lang="en-US" altLang="en-US" sz="4000" dirty="0"/>
              <a:t>Why </a:t>
            </a:r>
            <a:r>
              <a:rPr lang="en-US" altLang="en-US" sz="4000" dirty="0" smtClean="0"/>
              <a:t>is anorexia </a:t>
            </a:r>
            <a:r>
              <a:rPr lang="en-US" altLang="en-US" sz="4000" dirty="0"/>
              <a:t>not really about weight?</a:t>
            </a:r>
          </a:p>
        </p:txBody>
      </p:sp>
      <p:sp>
        <p:nvSpPr>
          <p:cNvPr id="19459" name="Rectangle 3"/>
          <p:cNvSpPr>
            <a:spLocks noGrp="1" noChangeArrowheads="1"/>
          </p:cNvSpPr>
          <p:nvPr>
            <p:ph type="body" idx="1"/>
          </p:nvPr>
        </p:nvSpPr>
        <p:spPr>
          <a:xfrm>
            <a:off x="193183" y="798491"/>
            <a:ext cx="9517487" cy="5242872"/>
          </a:xfrm>
        </p:spPr>
        <p:txBody>
          <a:bodyPr>
            <a:normAutofit/>
          </a:bodyPr>
          <a:lstStyle/>
          <a:p>
            <a:pPr eaLnBrk="1" hangingPunct="1">
              <a:lnSpc>
                <a:spcPct val="90000"/>
              </a:lnSpc>
            </a:pPr>
            <a:r>
              <a:rPr lang="en-US" altLang="en-US" sz="2800" dirty="0" smtClean="0"/>
              <a:t>While it may start off being about weight loss, anorexia is ultimately about </a:t>
            </a:r>
            <a:r>
              <a:rPr lang="en-US" altLang="en-US" sz="2800" b="1" dirty="0" smtClean="0"/>
              <a:t>CONTROL</a:t>
            </a:r>
          </a:p>
          <a:p>
            <a:pPr eaLnBrk="1" hangingPunct="1">
              <a:lnSpc>
                <a:spcPct val="90000"/>
              </a:lnSpc>
            </a:pPr>
            <a:r>
              <a:rPr lang="en-US" altLang="en-US" sz="2800" dirty="0" smtClean="0"/>
              <a:t>Weight and body image are </a:t>
            </a:r>
            <a:r>
              <a:rPr lang="en-US" altLang="en-US" sz="2800" b="1" dirty="0" smtClean="0"/>
              <a:t>symptoms of deeper problems</a:t>
            </a:r>
          </a:p>
          <a:p>
            <a:pPr eaLnBrk="1" hangingPunct="1">
              <a:lnSpc>
                <a:spcPct val="90000"/>
              </a:lnSpc>
            </a:pPr>
            <a:r>
              <a:rPr lang="en-US" altLang="en-US" sz="2800" dirty="0" smtClean="0"/>
              <a:t>Anorexics generally </a:t>
            </a:r>
            <a:r>
              <a:rPr lang="en-US" altLang="en-US" sz="2800" b="1" dirty="0" smtClean="0"/>
              <a:t>feel powerless </a:t>
            </a:r>
            <a:r>
              <a:rPr lang="en-US" altLang="en-US" sz="2800" dirty="0" smtClean="0"/>
              <a:t>and that they </a:t>
            </a:r>
            <a:r>
              <a:rPr lang="en-US" altLang="en-US" sz="2800" b="1" dirty="0" smtClean="0"/>
              <a:t>can’t control what’s going on around them</a:t>
            </a:r>
            <a:r>
              <a:rPr lang="en-US" altLang="en-US" sz="2800" dirty="0" smtClean="0"/>
              <a:t>, but the one thing that they can at least control, is their weight</a:t>
            </a:r>
          </a:p>
          <a:p>
            <a:pPr eaLnBrk="1" hangingPunct="1">
              <a:lnSpc>
                <a:spcPct val="90000"/>
              </a:lnSpc>
            </a:pPr>
            <a:r>
              <a:rPr lang="en-US" altLang="en-US" sz="2800" dirty="0" smtClean="0"/>
              <a:t>Can </a:t>
            </a:r>
            <a:r>
              <a:rPr lang="en-US" altLang="en-US" sz="2800" b="1" dirty="0" smtClean="0"/>
              <a:t>feel powerful and in control </a:t>
            </a:r>
            <a:r>
              <a:rPr lang="en-US" altLang="en-US" sz="2800" dirty="0" smtClean="0"/>
              <a:t>about something in their life by controlling food intake</a:t>
            </a:r>
          </a:p>
        </p:txBody>
      </p:sp>
      <p:pic>
        <p:nvPicPr>
          <p:cNvPr id="3" name="Picture 2"/>
          <p:cNvPicPr>
            <a:picLocks noChangeAspect="1"/>
          </p:cNvPicPr>
          <p:nvPr/>
        </p:nvPicPr>
        <p:blipFill>
          <a:blip r:embed="rId2"/>
          <a:stretch>
            <a:fillRect/>
          </a:stretch>
        </p:blipFill>
        <p:spPr>
          <a:xfrm>
            <a:off x="7044745" y="4623515"/>
            <a:ext cx="2665926" cy="2091342"/>
          </a:xfrm>
          <a:prstGeom prst="rect">
            <a:avLst/>
          </a:prstGeom>
        </p:spPr>
      </p:pic>
    </p:spTree>
    <p:extLst>
      <p:ext uri="{BB962C8B-B14F-4D97-AF65-F5344CB8AC3E}">
        <p14:creationId xmlns:p14="http://schemas.microsoft.com/office/powerpoint/2010/main" val="1292140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81200" y="274638"/>
            <a:ext cx="8229600" cy="868362"/>
          </a:xfrm>
        </p:spPr>
        <p:txBody>
          <a:bodyPr/>
          <a:lstStyle/>
          <a:p>
            <a:pPr eaLnBrk="1" hangingPunct="1"/>
            <a:r>
              <a:rPr lang="en-US" altLang="en-US" smtClean="0"/>
              <a:t>Bulimia Nervosa</a:t>
            </a:r>
          </a:p>
        </p:txBody>
      </p:sp>
      <p:sp>
        <p:nvSpPr>
          <p:cNvPr id="20483" name="Rectangle 3"/>
          <p:cNvSpPr>
            <a:spLocks noGrp="1" noChangeArrowheads="1"/>
          </p:cNvSpPr>
          <p:nvPr>
            <p:ph type="body" idx="1"/>
          </p:nvPr>
        </p:nvSpPr>
        <p:spPr>
          <a:xfrm>
            <a:off x="203200" y="1143001"/>
            <a:ext cx="10007600" cy="4983163"/>
          </a:xfrm>
        </p:spPr>
        <p:txBody>
          <a:bodyPr>
            <a:normAutofit/>
          </a:bodyPr>
          <a:lstStyle/>
          <a:p>
            <a:pPr eaLnBrk="1" hangingPunct="1"/>
            <a:r>
              <a:rPr lang="en-US" altLang="en-US" sz="2800" dirty="0" smtClean="0"/>
              <a:t>Bulimia can develop after anorexia takes hold, or it can start without previous anorectic behavior</a:t>
            </a:r>
          </a:p>
          <a:p>
            <a:pPr eaLnBrk="1" hangingPunct="1"/>
            <a:r>
              <a:rPr lang="en-US" altLang="en-US" sz="2800" dirty="0" err="1" smtClean="0"/>
              <a:t>Builimia</a:t>
            </a:r>
            <a:r>
              <a:rPr lang="en-US" altLang="en-US" sz="2800" dirty="0" smtClean="0"/>
              <a:t> is an ED in which a person </a:t>
            </a:r>
            <a:r>
              <a:rPr lang="en-US" altLang="en-US" sz="2800" b="1" dirty="0" smtClean="0"/>
              <a:t>binges (overeats) and purges (gets  rid of food)</a:t>
            </a:r>
          </a:p>
          <a:p>
            <a:pPr eaLnBrk="1" hangingPunct="1"/>
            <a:r>
              <a:rPr lang="en-US" altLang="en-US" sz="2800" dirty="0" smtClean="0"/>
              <a:t>Food </a:t>
            </a:r>
            <a:r>
              <a:rPr lang="en-US" altLang="en-US" sz="2800" b="1" dirty="0" smtClean="0"/>
              <a:t>becomes a source of comfort </a:t>
            </a:r>
            <a:r>
              <a:rPr lang="en-US" altLang="en-US" sz="2800" dirty="0" smtClean="0"/>
              <a:t>for bulimics – a </a:t>
            </a:r>
            <a:r>
              <a:rPr lang="en-US" altLang="en-US" sz="2800" b="1" dirty="0" smtClean="0"/>
              <a:t>way of managing conflict and stress in their lives</a:t>
            </a:r>
          </a:p>
        </p:txBody>
      </p:sp>
      <p:pic>
        <p:nvPicPr>
          <p:cNvPr id="3" name="Picture 2"/>
          <p:cNvPicPr>
            <a:picLocks noChangeAspect="1"/>
          </p:cNvPicPr>
          <p:nvPr/>
        </p:nvPicPr>
        <p:blipFill>
          <a:blip r:embed="rId2"/>
          <a:stretch>
            <a:fillRect/>
          </a:stretch>
        </p:blipFill>
        <p:spPr>
          <a:xfrm>
            <a:off x="4743360" y="4324194"/>
            <a:ext cx="3743817" cy="2295547"/>
          </a:xfrm>
          <a:prstGeom prst="rect">
            <a:avLst/>
          </a:prstGeom>
        </p:spPr>
      </p:pic>
    </p:spTree>
    <p:extLst>
      <p:ext uri="{BB962C8B-B14F-4D97-AF65-F5344CB8AC3E}">
        <p14:creationId xmlns:p14="http://schemas.microsoft.com/office/powerpoint/2010/main" val="1511909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83335"/>
            <a:ext cx="8596668" cy="1017431"/>
          </a:xfrm>
        </p:spPr>
        <p:txBody>
          <a:bodyPr/>
          <a:lstStyle/>
          <a:p>
            <a:r>
              <a:rPr lang="en-US" dirty="0" smtClean="0"/>
              <a:t>Bulimia</a:t>
            </a:r>
            <a:endParaRPr lang="en-US" dirty="0"/>
          </a:p>
        </p:txBody>
      </p:sp>
      <p:sp>
        <p:nvSpPr>
          <p:cNvPr id="3" name="Content Placeholder 2"/>
          <p:cNvSpPr>
            <a:spLocks noGrp="1"/>
          </p:cNvSpPr>
          <p:nvPr>
            <p:ph idx="1"/>
          </p:nvPr>
        </p:nvSpPr>
        <p:spPr>
          <a:xfrm>
            <a:off x="270456" y="1004552"/>
            <a:ext cx="9003546" cy="5396247"/>
          </a:xfrm>
        </p:spPr>
        <p:txBody>
          <a:bodyPr>
            <a:normAutofit/>
          </a:bodyPr>
          <a:lstStyle/>
          <a:p>
            <a:r>
              <a:rPr lang="en-US" altLang="en-US" sz="2800" dirty="0"/>
              <a:t>The </a:t>
            </a:r>
            <a:r>
              <a:rPr lang="en-US" altLang="en-US" sz="2800" b="1" dirty="0"/>
              <a:t>binge</a:t>
            </a:r>
            <a:r>
              <a:rPr lang="en-US" altLang="en-US" sz="2800" dirty="0"/>
              <a:t> may involve an </a:t>
            </a:r>
            <a:r>
              <a:rPr lang="en-US" altLang="en-US" sz="2800" b="1" dirty="0"/>
              <a:t>immense amount of food</a:t>
            </a:r>
            <a:r>
              <a:rPr lang="en-US" altLang="en-US" sz="2800" dirty="0"/>
              <a:t>, for example, eating a </a:t>
            </a:r>
            <a:r>
              <a:rPr lang="en-US" altLang="en-US" sz="2800" b="1" dirty="0"/>
              <a:t>gallon of ice cream along with a couple of boxes of cookies</a:t>
            </a:r>
            <a:r>
              <a:rPr lang="en-US" altLang="en-US" sz="2800" dirty="0"/>
              <a:t>: an intake of </a:t>
            </a:r>
            <a:r>
              <a:rPr lang="en-US" altLang="en-US" sz="2800" b="1" dirty="0"/>
              <a:t>3,000 to 50,000 calories in a two-hour period</a:t>
            </a:r>
            <a:r>
              <a:rPr lang="en-US" altLang="en-US" sz="2800" dirty="0"/>
              <a:t> is not </a:t>
            </a:r>
            <a:r>
              <a:rPr lang="en-US" altLang="en-US" sz="2800" dirty="0" smtClean="0"/>
              <a:t>unusual</a:t>
            </a:r>
          </a:p>
          <a:p>
            <a:pPr marL="0" indent="0">
              <a:buNone/>
            </a:pPr>
            <a:endParaRPr lang="en-US" sz="2800" dirty="0"/>
          </a:p>
        </p:txBody>
      </p:sp>
      <p:pic>
        <p:nvPicPr>
          <p:cNvPr id="4" name="Picture 3"/>
          <p:cNvPicPr>
            <a:picLocks noChangeAspect="1"/>
          </p:cNvPicPr>
          <p:nvPr/>
        </p:nvPicPr>
        <p:blipFill>
          <a:blip r:embed="rId2"/>
          <a:stretch>
            <a:fillRect/>
          </a:stretch>
        </p:blipFill>
        <p:spPr>
          <a:xfrm>
            <a:off x="2885474" y="3375539"/>
            <a:ext cx="3773509" cy="2574500"/>
          </a:xfrm>
          <a:prstGeom prst="rect">
            <a:avLst/>
          </a:prstGeom>
        </p:spPr>
      </p:pic>
    </p:spTree>
    <p:extLst>
      <p:ext uri="{BB962C8B-B14F-4D97-AF65-F5344CB8AC3E}">
        <p14:creationId xmlns:p14="http://schemas.microsoft.com/office/powerpoint/2010/main" val="1987226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1318"/>
          </a:xfrm>
        </p:spPr>
        <p:txBody>
          <a:bodyPr/>
          <a:lstStyle/>
          <a:p>
            <a:r>
              <a:rPr lang="en-US" dirty="0" smtClean="0"/>
              <a:t>Binging and Purging</a:t>
            </a:r>
            <a:endParaRPr lang="en-US" dirty="0"/>
          </a:p>
        </p:txBody>
      </p:sp>
      <p:sp>
        <p:nvSpPr>
          <p:cNvPr id="3" name="Content Placeholder 2"/>
          <p:cNvSpPr>
            <a:spLocks noGrp="1"/>
          </p:cNvSpPr>
          <p:nvPr>
            <p:ph idx="1"/>
          </p:nvPr>
        </p:nvSpPr>
        <p:spPr>
          <a:xfrm>
            <a:off x="425003" y="1390919"/>
            <a:ext cx="8848999" cy="4650444"/>
          </a:xfrm>
        </p:spPr>
        <p:txBody>
          <a:bodyPr>
            <a:normAutofit/>
          </a:bodyPr>
          <a:lstStyle/>
          <a:p>
            <a:r>
              <a:rPr lang="en-US" altLang="en-US" sz="2800" b="1" dirty="0"/>
              <a:t>After a binge </a:t>
            </a:r>
            <a:r>
              <a:rPr lang="en-US" altLang="en-US" sz="2800" dirty="0"/>
              <a:t>or just an ordinary meal with family, bulimics </a:t>
            </a:r>
            <a:r>
              <a:rPr lang="en-US" altLang="en-US" sz="2800" b="1" dirty="0"/>
              <a:t>feel remorseful and guilty over their lack of control and secretly purge themselves</a:t>
            </a:r>
          </a:p>
          <a:p>
            <a:r>
              <a:rPr lang="en-US" altLang="en-US" sz="2800" dirty="0"/>
              <a:t>Purging is usually through </a:t>
            </a:r>
            <a:r>
              <a:rPr lang="en-US" altLang="en-US" sz="2800" b="1" dirty="0"/>
              <a:t>self-induced vomiting </a:t>
            </a:r>
            <a:r>
              <a:rPr lang="en-US" altLang="en-US" sz="2800" dirty="0"/>
              <a:t>and/or the use of </a:t>
            </a:r>
            <a:r>
              <a:rPr lang="en-US" altLang="en-US" sz="2800" b="1" dirty="0"/>
              <a:t>laxatives</a:t>
            </a:r>
            <a:r>
              <a:rPr lang="en-US" altLang="en-US" sz="2800" dirty="0"/>
              <a:t>, but sometimes through </a:t>
            </a:r>
            <a:r>
              <a:rPr lang="en-US" altLang="en-US" sz="2800" b="1" dirty="0"/>
              <a:t>strenuous exercise</a:t>
            </a:r>
          </a:p>
          <a:p>
            <a:pPr marL="0" indent="0">
              <a:buNone/>
            </a:pPr>
            <a:endParaRPr lang="en-US" sz="2800" dirty="0"/>
          </a:p>
        </p:txBody>
      </p:sp>
      <p:pic>
        <p:nvPicPr>
          <p:cNvPr id="5" name="Picture 4"/>
          <p:cNvPicPr>
            <a:picLocks noChangeAspect="1"/>
          </p:cNvPicPr>
          <p:nvPr/>
        </p:nvPicPr>
        <p:blipFill>
          <a:blip r:embed="rId2"/>
          <a:stretch>
            <a:fillRect/>
          </a:stretch>
        </p:blipFill>
        <p:spPr>
          <a:xfrm>
            <a:off x="5367203" y="3924099"/>
            <a:ext cx="2398758" cy="2933901"/>
          </a:xfrm>
          <a:prstGeom prst="rect">
            <a:avLst/>
          </a:prstGeom>
        </p:spPr>
      </p:pic>
    </p:spTree>
    <p:extLst>
      <p:ext uri="{BB962C8B-B14F-4D97-AF65-F5344CB8AC3E}">
        <p14:creationId xmlns:p14="http://schemas.microsoft.com/office/powerpoint/2010/main" val="201459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09093"/>
            <a:ext cx="8596668" cy="991673"/>
          </a:xfrm>
        </p:spPr>
        <p:txBody>
          <a:bodyPr/>
          <a:lstStyle/>
          <a:p>
            <a:r>
              <a:rPr lang="en-US" dirty="0" smtClean="0"/>
              <a:t>Who becomes bulimic?</a:t>
            </a:r>
            <a:endParaRPr lang="en-US" dirty="0"/>
          </a:p>
        </p:txBody>
      </p:sp>
      <p:sp>
        <p:nvSpPr>
          <p:cNvPr id="3" name="Content Placeholder 2"/>
          <p:cNvSpPr>
            <a:spLocks noGrp="1"/>
          </p:cNvSpPr>
          <p:nvPr>
            <p:ph idx="1"/>
          </p:nvPr>
        </p:nvSpPr>
        <p:spPr>
          <a:xfrm>
            <a:off x="115910" y="1171977"/>
            <a:ext cx="9158092" cy="4869385"/>
          </a:xfrm>
        </p:spPr>
        <p:txBody>
          <a:bodyPr>
            <a:normAutofit/>
          </a:bodyPr>
          <a:lstStyle/>
          <a:p>
            <a:r>
              <a:rPr lang="en-US" sz="2800" dirty="0" smtClean="0"/>
              <a:t>Like anorexia, bulimia is </a:t>
            </a:r>
            <a:r>
              <a:rPr lang="en-US" sz="2800" b="1" dirty="0" smtClean="0"/>
              <a:t>most likely to begin in the teen years</a:t>
            </a:r>
            <a:r>
              <a:rPr lang="en-US" sz="2800" dirty="0" smtClean="0"/>
              <a:t>, but can start at any time</a:t>
            </a:r>
          </a:p>
          <a:p>
            <a:r>
              <a:rPr lang="en-US" sz="2800" dirty="0" smtClean="0"/>
              <a:t>It is </a:t>
            </a:r>
            <a:r>
              <a:rPr lang="en-US" sz="2800" b="1" dirty="0" smtClean="0"/>
              <a:t>more common than anorexia </a:t>
            </a:r>
            <a:r>
              <a:rPr lang="en-US" sz="2800" dirty="0" smtClean="0"/>
              <a:t>and some believe that </a:t>
            </a:r>
            <a:r>
              <a:rPr lang="en-US" sz="2800" b="1" dirty="0" smtClean="0"/>
              <a:t>1 in 5 women </a:t>
            </a:r>
            <a:r>
              <a:rPr lang="en-US" sz="2800" dirty="0" smtClean="0"/>
              <a:t>try purging themselves at one time or another</a:t>
            </a:r>
          </a:p>
          <a:p>
            <a:r>
              <a:rPr lang="en-US" sz="2800" dirty="0" smtClean="0"/>
              <a:t>At least </a:t>
            </a:r>
            <a:r>
              <a:rPr lang="en-US" sz="2800" b="1" dirty="0" smtClean="0"/>
              <a:t>1 million Americans </a:t>
            </a:r>
            <a:r>
              <a:rPr lang="en-US" sz="2800" dirty="0" smtClean="0"/>
              <a:t>are estimated to be seriously affected, roughly </a:t>
            </a:r>
            <a:r>
              <a:rPr lang="en-US" sz="2800" b="1" dirty="0" smtClean="0"/>
              <a:t>5 – 10% of them males</a:t>
            </a:r>
            <a:endParaRPr lang="en-US" sz="2800" b="1" dirty="0"/>
          </a:p>
        </p:txBody>
      </p:sp>
      <p:pic>
        <p:nvPicPr>
          <p:cNvPr id="4" name="Picture 3"/>
          <p:cNvPicPr>
            <a:picLocks noChangeAspect="1"/>
          </p:cNvPicPr>
          <p:nvPr/>
        </p:nvPicPr>
        <p:blipFill>
          <a:blip r:embed="rId2"/>
          <a:stretch>
            <a:fillRect/>
          </a:stretch>
        </p:blipFill>
        <p:spPr>
          <a:xfrm>
            <a:off x="8887636" y="3747148"/>
            <a:ext cx="2316722" cy="3110852"/>
          </a:xfrm>
          <a:prstGeom prst="rect">
            <a:avLst/>
          </a:prstGeom>
        </p:spPr>
      </p:pic>
    </p:spTree>
    <p:extLst>
      <p:ext uri="{BB962C8B-B14F-4D97-AF65-F5344CB8AC3E}">
        <p14:creationId xmlns:p14="http://schemas.microsoft.com/office/powerpoint/2010/main" val="862700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to Tell</a:t>
            </a:r>
            <a:endParaRPr lang="en-US" dirty="0"/>
          </a:p>
        </p:txBody>
      </p:sp>
      <p:sp>
        <p:nvSpPr>
          <p:cNvPr id="3" name="Content Placeholder 2"/>
          <p:cNvSpPr>
            <a:spLocks noGrp="1"/>
          </p:cNvSpPr>
          <p:nvPr>
            <p:ph idx="1"/>
          </p:nvPr>
        </p:nvSpPr>
        <p:spPr>
          <a:xfrm>
            <a:off x="180304" y="1313645"/>
            <a:ext cx="9093698" cy="4727717"/>
          </a:xfrm>
        </p:spPr>
        <p:txBody>
          <a:bodyPr>
            <a:normAutofit/>
          </a:bodyPr>
          <a:lstStyle/>
          <a:p>
            <a:r>
              <a:rPr lang="en-US" sz="2800" dirty="0" smtClean="0"/>
              <a:t>Bulimia is </a:t>
            </a:r>
            <a:r>
              <a:rPr lang="en-US" sz="2800" b="1" dirty="0" smtClean="0"/>
              <a:t>less obvious to others than anorexia</a:t>
            </a:r>
            <a:r>
              <a:rPr lang="en-US" sz="2800" dirty="0" smtClean="0"/>
              <a:t>, since bulimics </a:t>
            </a:r>
            <a:r>
              <a:rPr lang="en-US" sz="2800" b="1" dirty="0" smtClean="0"/>
              <a:t>can maintain their normal weight or even be overweight </a:t>
            </a:r>
            <a:r>
              <a:rPr lang="en-US" sz="2800" dirty="0" smtClean="0"/>
              <a:t>(the weight range is from 15% below to 15% above normal)</a:t>
            </a:r>
          </a:p>
          <a:p>
            <a:r>
              <a:rPr lang="en-US" sz="2800" dirty="0" smtClean="0"/>
              <a:t>Bulimics </a:t>
            </a:r>
            <a:r>
              <a:rPr lang="en-US" sz="2800" b="1" dirty="0" smtClean="0"/>
              <a:t>binge in private</a:t>
            </a:r>
            <a:r>
              <a:rPr lang="en-US" sz="2800" dirty="0" smtClean="0"/>
              <a:t>, so </a:t>
            </a:r>
            <a:r>
              <a:rPr lang="en-US" sz="2800" b="1" dirty="0" smtClean="0"/>
              <a:t>others rarely know </a:t>
            </a:r>
            <a:r>
              <a:rPr lang="en-US" sz="2800" dirty="0" smtClean="0"/>
              <a:t>how much they are eating</a:t>
            </a:r>
          </a:p>
          <a:p>
            <a:pPr marL="0" indent="0">
              <a:buNone/>
            </a:pPr>
            <a:r>
              <a:rPr lang="en-US" sz="2800" dirty="0" smtClean="0"/>
              <a:t> </a:t>
            </a:r>
            <a:endParaRPr lang="en-US" sz="2800" dirty="0"/>
          </a:p>
        </p:txBody>
      </p:sp>
      <p:pic>
        <p:nvPicPr>
          <p:cNvPr id="4" name="Picture 3"/>
          <p:cNvPicPr>
            <a:picLocks noChangeAspect="1"/>
          </p:cNvPicPr>
          <p:nvPr/>
        </p:nvPicPr>
        <p:blipFill>
          <a:blip r:embed="rId2"/>
          <a:stretch>
            <a:fillRect/>
          </a:stretch>
        </p:blipFill>
        <p:spPr>
          <a:xfrm>
            <a:off x="4727153" y="4246906"/>
            <a:ext cx="3940329" cy="2498501"/>
          </a:xfrm>
          <a:prstGeom prst="rect">
            <a:avLst/>
          </a:prstGeom>
        </p:spPr>
      </p:pic>
    </p:spTree>
    <p:extLst>
      <p:ext uri="{BB962C8B-B14F-4D97-AF65-F5344CB8AC3E}">
        <p14:creationId xmlns:p14="http://schemas.microsoft.com/office/powerpoint/2010/main" val="771752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440" y="121920"/>
            <a:ext cx="8596668" cy="1320800"/>
          </a:xfrm>
        </p:spPr>
        <p:txBody>
          <a:bodyPr/>
          <a:lstStyle/>
          <a:p>
            <a:r>
              <a:rPr lang="en-US" dirty="0" smtClean="0"/>
              <a:t>Physical &amp; Psychological Effects</a:t>
            </a:r>
            <a:endParaRPr lang="en-US" dirty="0"/>
          </a:p>
        </p:txBody>
      </p:sp>
      <p:sp>
        <p:nvSpPr>
          <p:cNvPr id="3" name="Content Placeholder 2"/>
          <p:cNvSpPr>
            <a:spLocks noGrp="1"/>
          </p:cNvSpPr>
          <p:nvPr>
            <p:ph idx="1"/>
          </p:nvPr>
        </p:nvSpPr>
        <p:spPr>
          <a:xfrm>
            <a:off x="345440" y="1056068"/>
            <a:ext cx="9395922" cy="5283771"/>
          </a:xfrm>
        </p:spPr>
        <p:txBody>
          <a:bodyPr>
            <a:normAutofit/>
          </a:bodyPr>
          <a:lstStyle/>
          <a:p>
            <a:r>
              <a:rPr lang="en-US" sz="2800" dirty="0" smtClean="0"/>
              <a:t>There are, however, some physical signs of bulimia:</a:t>
            </a:r>
          </a:p>
          <a:p>
            <a:r>
              <a:rPr lang="en-US" sz="2800" b="1" dirty="0" smtClean="0"/>
              <a:t>Puffiness in the cheeks </a:t>
            </a:r>
            <a:r>
              <a:rPr lang="en-US" sz="2800" dirty="0" smtClean="0"/>
              <a:t>or under the chin caused by swollen salivary glands</a:t>
            </a:r>
          </a:p>
          <a:p>
            <a:r>
              <a:rPr lang="en-US" sz="2800" b="1" dirty="0" smtClean="0"/>
              <a:t>Abnormal menstrual periods</a:t>
            </a:r>
          </a:p>
          <a:p>
            <a:r>
              <a:rPr lang="en-US" sz="2800" b="1" dirty="0" smtClean="0"/>
              <a:t>Excessive tooth decay and gum disease </a:t>
            </a:r>
            <a:r>
              <a:rPr lang="en-US" sz="2800" dirty="0" smtClean="0"/>
              <a:t>(a result of the acidity of the vomit that is frequently induced)</a:t>
            </a:r>
          </a:p>
          <a:p>
            <a:endParaRPr lang="en-US" sz="2800" dirty="0" smtClean="0"/>
          </a:p>
        </p:txBody>
      </p:sp>
      <p:pic>
        <p:nvPicPr>
          <p:cNvPr id="4" name="Picture 3"/>
          <p:cNvPicPr>
            <a:picLocks noChangeAspect="1"/>
          </p:cNvPicPr>
          <p:nvPr/>
        </p:nvPicPr>
        <p:blipFill>
          <a:blip r:embed="rId2"/>
          <a:stretch>
            <a:fillRect/>
          </a:stretch>
        </p:blipFill>
        <p:spPr>
          <a:xfrm>
            <a:off x="3315036" y="4387671"/>
            <a:ext cx="3150158" cy="2116160"/>
          </a:xfrm>
          <a:prstGeom prst="rect">
            <a:avLst/>
          </a:prstGeom>
        </p:spPr>
      </p:pic>
    </p:spTree>
    <p:extLst>
      <p:ext uri="{BB962C8B-B14F-4D97-AF65-F5344CB8AC3E}">
        <p14:creationId xmlns:p14="http://schemas.microsoft.com/office/powerpoint/2010/main" val="4104940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07831"/>
          </a:xfrm>
        </p:spPr>
        <p:txBody>
          <a:bodyPr>
            <a:normAutofit fontScale="90000"/>
          </a:bodyPr>
          <a:lstStyle/>
          <a:p>
            <a:endParaRPr lang="en-US" dirty="0"/>
          </a:p>
        </p:txBody>
      </p:sp>
      <p:sp>
        <p:nvSpPr>
          <p:cNvPr id="3" name="Content Placeholder 2"/>
          <p:cNvSpPr>
            <a:spLocks noGrp="1"/>
          </p:cNvSpPr>
          <p:nvPr>
            <p:ph idx="1"/>
          </p:nvPr>
        </p:nvSpPr>
        <p:spPr>
          <a:xfrm>
            <a:off x="497030" y="1017431"/>
            <a:ext cx="8596668" cy="5023931"/>
          </a:xfrm>
        </p:spPr>
        <p:txBody>
          <a:bodyPr>
            <a:normAutofit/>
          </a:bodyPr>
          <a:lstStyle/>
          <a:p>
            <a:r>
              <a:rPr lang="en-US" sz="2800" b="1" dirty="0"/>
              <a:t>Scars on the back of the hands </a:t>
            </a:r>
            <a:r>
              <a:rPr lang="en-US" sz="2800" dirty="0"/>
              <a:t>(from forcing fingers down the throat to trigger the gag reflex)</a:t>
            </a:r>
          </a:p>
          <a:p>
            <a:r>
              <a:rPr lang="en-US" sz="2800" b="1" dirty="0"/>
              <a:t>Depression and self-injury </a:t>
            </a:r>
            <a:r>
              <a:rPr lang="en-US" sz="2800" dirty="0"/>
              <a:t>(such as cigarette burns) are also common</a:t>
            </a:r>
          </a:p>
          <a:p>
            <a:endParaRPr lang="en-US" sz="2800" dirty="0"/>
          </a:p>
        </p:txBody>
      </p:sp>
      <p:pic>
        <p:nvPicPr>
          <p:cNvPr id="4" name="Picture 3"/>
          <p:cNvPicPr>
            <a:picLocks noChangeAspect="1"/>
          </p:cNvPicPr>
          <p:nvPr/>
        </p:nvPicPr>
        <p:blipFill>
          <a:blip r:embed="rId2"/>
          <a:stretch>
            <a:fillRect/>
          </a:stretch>
        </p:blipFill>
        <p:spPr>
          <a:xfrm>
            <a:off x="1051802" y="3433226"/>
            <a:ext cx="3893685" cy="2787270"/>
          </a:xfrm>
          <a:prstGeom prst="rect">
            <a:avLst/>
          </a:prstGeom>
        </p:spPr>
      </p:pic>
    </p:spTree>
    <p:extLst>
      <p:ext uri="{BB962C8B-B14F-4D97-AF65-F5344CB8AC3E}">
        <p14:creationId xmlns:p14="http://schemas.microsoft.com/office/powerpoint/2010/main" val="3585570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6062"/>
            <a:ext cx="8596668" cy="1724338"/>
          </a:xfrm>
        </p:spPr>
        <p:txBody>
          <a:bodyPr/>
          <a:lstStyle/>
          <a:p>
            <a:r>
              <a:rPr lang="en-US" dirty="0" smtClean="0"/>
              <a:t>Anorexia vs Bulimia</a:t>
            </a:r>
            <a:endParaRPr lang="en-US" dirty="0"/>
          </a:p>
        </p:txBody>
      </p:sp>
      <p:sp>
        <p:nvSpPr>
          <p:cNvPr id="3" name="Content Placeholder 2"/>
          <p:cNvSpPr>
            <a:spLocks noGrp="1"/>
          </p:cNvSpPr>
          <p:nvPr>
            <p:ph idx="1"/>
          </p:nvPr>
        </p:nvSpPr>
        <p:spPr>
          <a:xfrm>
            <a:off x="206062" y="875763"/>
            <a:ext cx="9067940" cy="5165600"/>
          </a:xfrm>
        </p:spPr>
        <p:txBody>
          <a:bodyPr>
            <a:normAutofit/>
          </a:bodyPr>
          <a:lstStyle/>
          <a:p>
            <a:r>
              <a:rPr lang="en-US" sz="2800" b="1" dirty="0" smtClean="0"/>
              <a:t>While the anorexic revels in a sense of control, the bulimic feels guilty and out of control, and is therefore more likely to be depressed </a:t>
            </a:r>
          </a:p>
          <a:p>
            <a:r>
              <a:rPr lang="en-US" sz="2800" dirty="0" smtClean="0"/>
              <a:t>The </a:t>
            </a:r>
            <a:r>
              <a:rPr lang="en-US" sz="2800" b="1" dirty="0" smtClean="0"/>
              <a:t>anorexic’s addiction is to thinness</a:t>
            </a:r>
            <a:r>
              <a:rPr lang="en-US" sz="2800" dirty="0" smtClean="0"/>
              <a:t>, the </a:t>
            </a:r>
            <a:r>
              <a:rPr lang="en-US" sz="2800" b="1" dirty="0" smtClean="0"/>
              <a:t>bulimic’s to excessive eating</a:t>
            </a:r>
            <a:r>
              <a:rPr lang="en-US" sz="2800" dirty="0" smtClean="0"/>
              <a:t>. </a:t>
            </a:r>
          </a:p>
          <a:p>
            <a:r>
              <a:rPr lang="en-US" sz="2800" dirty="0" smtClean="0"/>
              <a:t>Some bulimics actually steal to support their eating habit (again, a familiar addictive behavior)</a:t>
            </a:r>
            <a:endParaRPr lang="en-US" sz="2800" dirty="0"/>
          </a:p>
        </p:txBody>
      </p:sp>
      <p:pic>
        <p:nvPicPr>
          <p:cNvPr id="4" name="Picture 3"/>
          <p:cNvPicPr>
            <a:picLocks noChangeAspect="1"/>
          </p:cNvPicPr>
          <p:nvPr/>
        </p:nvPicPr>
        <p:blipFill>
          <a:blip r:embed="rId2"/>
          <a:stretch>
            <a:fillRect/>
          </a:stretch>
        </p:blipFill>
        <p:spPr>
          <a:xfrm>
            <a:off x="7625433" y="4083237"/>
            <a:ext cx="2471604" cy="2627827"/>
          </a:xfrm>
          <a:prstGeom prst="rect">
            <a:avLst/>
          </a:prstGeom>
        </p:spPr>
      </p:pic>
    </p:spTree>
    <p:extLst>
      <p:ext uri="{BB962C8B-B14F-4D97-AF65-F5344CB8AC3E}">
        <p14:creationId xmlns:p14="http://schemas.microsoft.com/office/powerpoint/2010/main" val="1001865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77334" y="447041"/>
            <a:ext cx="8596668" cy="955040"/>
          </a:xfrm>
        </p:spPr>
        <p:txBody>
          <a:bodyPr/>
          <a:lstStyle/>
          <a:p>
            <a:pPr eaLnBrk="1" hangingPunct="1"/>
            <a:r>
              <a:rPr lang="en-US" altLang="en-US" dirty="0" smtClean="0"/>
              <a:t>Eating Disorders</a:t>
            </a:r>
          </a:p>
        </p:txBody>
      </p:sp>
      <p:sp>
        <p:nvSpPr>
          <p:cNvPr id="17411" name="Rectangle 3"/>
          <p:cNvSpPr>
            <a:spLocks noGrp="1" noChangeArrowheads="1"/>
          </p:cNvSpPr>
          <p:nvPr>
            <p:ph type="body" idx="1"/>
          </p:nvPr>
        </p:nvSpPr>
        <p:spPr>
          <a:xfrm>
            <a:off x="677334" y="1259841"/>
            <a:ext cx="8596668" cy="4781522"/>
          </a:xfrm>
        </p:spPr>
        <p:txBody>
          <a:bodyPr>
            <a:normAutofit/>
          </a:bodyPr>
          <a:lstStyle/>
          <a:p>
            <a:pPr eaLnBrk="1" hangingPunct="1"/>
            <a:r>
              <a:rPr lang="en-US" altLang="en-US" sz="2800" dirty="0" smtClean="0"/>
              <a:t>Anorexia</a:t>
            </a:r>
            <a:endParaRPr lang="en-US" altLang="en-US" sz="2800" dirty="0" smtClean="0"/>
          </a:p>
          <a:p>
            <a:pPr eaLnBrk="1" hangingPunct="1"/>
            <a:r>
              <a:rPr lang="en-US" altLang="en-US" sz="2800" dirty="0" smtClean="0"/>
              <a:t>Bulimia</a:t>
            </a:r>
          </a:p>
          <a:p>
            <a:pPr eaLnBrk="1" hangingPunct="1"/>
            <a:r>
              <a:rPr lang="en-US" altLang="en-US" sz="2800" dirty="0" smtClean="0"/>
              <a:t>Binge Eating </a:t>
            </a:r>
            <a:r>
              <a:rPr lang="en-US" altLang="en-US" sz="2800" dirty="0" smtClean="0"/>
              <a:t>Disorder</a:t>
            </a:r>
          </a:p>
          <a:p>
            <a:pPr eaLnBrk="1" hangingPunct="1"/>
            <a:r>
              <a:rPr lang="en-US" altLang="en-US" sz="2800" dirty="0" smtClean="0"/>
              <a:t>OSFED</a:t>
            </a:r>
            <a:endParaRPr lang="en-US" altLang="en-US" sz="2800" dirty="0" smtClean="0"/>
          </a:p>
          <a:p>
            <a:pPr eaLnBrk="1" hangingPunct="1"/>
            <a:r>
              <a:rPr lang="en-US" altLang="en-US" sz="2800" dirty="0" smtClean="0"/>
              <a:t>Pica</a:t>
            </a:r>
          </a:p>
          <a:p>
            <a:pPr eaLnBrk="1" hangingPunct="1"/>
            <a:r>
              <a:rPr lang="en-US" altLang="en-US" sz="2800" dirty="0" smtClean="0"/>
              <a:t>Rumination Disorder</a:t>
            </a:r>
          </a:p>
          <a:p>
            <a:pPr eaLnBrk="1" hangingPunct="1"/>
            <a:r>
              <a:rPr lang="en-US" altLang="en-US" sz="2800" dirty="0" smtClean="0"/>
              <a:t>Avoidant/Restrictive Food </a:t>
            </a:r>
          </a:p>
          <a:p>
            <a:pPr marL="0" indent="0" eaLnBrk="1" hangingPunct="1">
              <a:buNone/>
            </a:pPr>
            <a:r>
              <a:rPr lang="en-US" altLang="en-US" sz="2800" dirty="0" smtClean="0"/>
              <a:t>    Intake </a:t>
            </a:r>
            <a:r>
              <a:rPr lang="en-US" altLang="en-US" sz="2800" dirty="0" smtClean="0"/>
              <a:t>Disorder</a:t>
            </a:r>
          </a:p>
          <a:p>
            <a:pPr marL="0" indent="0" eaLnBrk="1" hangingPunct="1">
              <a:buNone/>
            </a:pPr>
            <a:endParaRPr lang="en-US" altLang="en-US" sz="2800" dirty="0" smtClean="0"/>
          </a:p>
        </p:txBody>
      </p:sp>
      <p:pic>
        <p:nvPicPr>
          <p:cNvPr id="174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78302" y="1707502"/>
            <a:ext cx="36957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54780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04800"/>
            <a:ext cx="8596668" cy="731520"/>
          </a:xfrm>
        </p:spPr>
        <p:txBody>
          <a:bodyPr/>
          <a:lstStyle/>
          <a:p>
            <a:r>
              <a:rPr lang="en-US" dirty="0" smtClean="0"/>
              <a:t>Health Consequences</a:t>
            </a:r>
            <a:endParaRPr lang="en-US" dirty="0"/>
          </a:p>
        </p:txBody>
      </p:sp>
      <p:sp>
        <p:nvSpPr>
          <p:cNvPr id="3" name="Content Placeholder 2"/>
          <p:cNvSpPr>
            <a:spLocks noGrp="1"/>
          </p:cNvSpPr>
          <p:nvPr>
            <p:ph idx="1"/>
          </p:nvPr>
        </p:nvSpPr>
        <p:spPr>
          <a:xfrm>
            <a:off x="677334" y="1036320"/>
            <a:ext cx="8596668" cy="5821680"/>
          </a:xfrm>
        </p:spPr>
        <p:txBody>
          <a:bodyPr>
            <a:normAutofit/>
          </a:bodyPr>
          <a:lstStyle/>
          <a:p>
            <a:r>
              <a:rPr lang="en-US" sz="2800" dirty="0" smtClean="0"/>
              <a:t>Both anorexia and bulimia </a:t>
            </a:r>
            <a:r>
              <a:rPr lang="en-US" sz="2800" b="1" dirty="0" smtClean="0"/>
              <a:t>require professional treatment.</a:t>
            </a:r>
          </a:p>
          <a:p>
            <a:r>
              <a:rPr lang="en-US" sz="2800" dirty="0" smtClean="0"/>
              <a:t>Without it, they can lead to </a:t>
            </a:r>
            <a:r>
              <a:rPr lang="en-US" sz="2800" b="1" dirty="0" smtClean="0"/>
              <a:t>serious medical problems</a:t>
            </a:r>
            <a:r>
              <a:rPr lang="en-US" sz="2800" dirty="0" smtClean="0"/>
              <a:t>, including </a:t>
            </a:r>
            <a:r>
              <a:rPr lang="en-US" sz="2800" b="1" dirty="0" smtClean="0"/>
              <a:t>thinning of the bones </a:t>
            </a:r>
            <a:r>
              <a:rPr lang="en-US" sz="2800" dirty="0" smtClean="0"/>
              <a:t>(osteoporosis), </a:t>
            </a:r>
            <a:r>
              <a:rPr lang="en-US" sz="2800" b="1" dirty="0" smtClean="0"/>
              <a:t>irregular heart rhythm, rupture of the stomach, deterioration of other vital organs, and infertility</a:t>
            </a:r>
          </a:p>
        </p:txBody>
      </p:sp>
      <p:pic>
        <p:nvPicPr>
          <p:cNvPr id="4" name="Picture 3"/>
          <p:cNvPicPr>
            <a:picLocks noChangeAspect="1"/>
          </p:cNvPicPr>
          <p:nvPr/>
        </p:nvPicPr>
        <p:blipFill>
          <a:blip r:embed="rId2"/>
          <a:stretch>
            <a:fillRect/>
          </a:stretch>
        </p:blipFill>
        <p:spPr>
          <a:xfrm>
            <a:off x="4650413" y="3760632"/>
            <a:ext cx="2742060" cy="2994660"/>
          </a:xfrm>
          <a:prstGeom prst="rect">
            <a:avLst/>
          </a:prstGeom>
        </p:spPr>
      </p:pic>
    </p:spTree>
    <p:extLst>
      <p:ext uri="{BB962C8B-B14F-4D97-AF65-F5344CB8AC3E}">
        <p14:creationId xmlns:p14="http://schemas.microsoft.com/office/powerpoint/2010/main" val="2295128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72979"/>
            <a:ext cx="9805737" cy="733926"/>
          </a:xfrm>
        </p:spPr>
        <p:txBody>
          <a:bodyPr>
            <a:normAutofit fontScale="90000"/>
          </a:bodyPr>
          <a:lstStyle/>
          <a:p>
            <a:r>
              <a:rPr lang="en-US" dirty="0" smtClean="0"/>
              <a:t>Highest Mortality rate of any Psychological Disorder</a:t>
            </a:r>
            <a:endParaRPr lang="en-US" dirty="0"/>
          </a:p>
        </p:txBody>
      </p:sp>
      <p:sp>
        <p:nvSpPr>
          <p:cNvPr id="3" name="Content Placeholder 2"/>
          <p:cNvSpPr>
            <a:spLocks noGrp="1"/>
          </p:cNvSpPr>
          <p:nvPr>
            <p:ph idx="1"/>
          </p:nvPr>
        </p:nvSpPr>
        <p:spPr>
          <a:xfrm>
            <a:off x="334851" y="1564105"/>
            <a:ext cx="8939151" cy="4477258"/>
          </a:xfrm>
        </p:spPr>
        <p:txBody>
          <a:bodyPr>
            <a:normAutofit/>
          </a:bodyPr>
          <a:lstStyle/>
          <a:p>
            <a:r>
              <a:rPr lang="en-US" sz="2800" dirty="0"/>
              <a:t>If a woman with an eating disorder does become pregnant and continues her behavior, she could </a:t>
            </a:r>
            <a:r>
              <a:rPr lang="en-US" sz="2800" b="1" dirty="0"/>
              <a:t>put both herself and her baby at risk.</a:t>
            </a:r>
          </a:p>
          <a:p>
            <a:r>
              <a:rPr lang="en-US" sz="2800" dirty="0"/>
              <a:t>Eating disorders can be fatal. </a:t>
            </a:r>
            <a:r>
              <a:rPr lang="en-US" sz="2800" b="1" dirty="0"/>
              <a:t>6-10% of people with eating disorders die</a:t>
            </a:r>
            <a:r>
              <a:rPr lang="en-US" sz="2800" dirty="0"/>
              <a:t> as a result of starvation, cardiac arrest, or </a:t>
            </a:r>
            <a:r>
              <a:rPr lang="en-US" sz="2800" dirty="0" smtClean="0"/>
              <a:t>suicide.</a:t>
            </a:r>
            <a:endParaRPr lang="en-US" sz="2800" dirty="0"/>
          </a:p>
          <a:p>
            <a:endParaRPr lang="en-US" sz="2800" dirty="0"/>
          </a:p>
        </p:txBody>
      </p:sp>
      <p:pic>
        <p:nvPicPr>
          <p:cNvPr id="4" name="Picture 3"/>
          <p:cNvPicPr>
            <a:picLocks noChangeAspect="1"/>
          </p:cNvPicPr>
          <p:nvPr/>
        </p:nvPicPr>
        <p:blipFill>
          <a:blip r:embed="rId2"/>
          <a:stretch>
            <a:fillRect/>
          </a:stretch>
        </p:blipFill>
        <p:spPr>
          <a:xfrm>
            <a:off x="5216299" y="4284598"/>
            <a:ext cx="3734874" cy="1997397"/>
          </a:xfrm>
          <a:prstGeom prst="rect">
            <a:avLst/>
          </a:prstGeom>
        </p:spPr>
      </p:pic>
    </p:spTree>
    <p:extLst>
      <p:ext uri="{BB962C8B-B14F-4D97-AF65-F5344CB8AC3E}">
        <p14:creationId xmlns:p14="http://schemas.microsoft.com/office/powerpoint/2010/main" val="4260186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Help</a:t>
            </a:r>
            <a:endParaRPr lang="en-US" dirty="0"/>
          </a:p>
        </p:txBody>
      </p:sp>
      <p:sp>
        <p:nvSpPr>
          <p:cNvPr id="3" name="Content Placeholder 2"/>
          <p:cNvSpPr>
            <a:spLocks noGrp="1"/>
          </p:cNvSpPr>
          <p:nvPr>
            <p:ph idx="1"/>
          </p:nvPr>
        </p:nvSpPr>
        <p:spPr>
          <a:xfrm>
            <a:off x="677334" y="1581040"/>
            <a:ext cx="8596668" cy="3880773"/>
          </a:xfrm>
        </p:spPr>
        <p:txBody>
          <a:bodyPr>
            <a:normAutofit/>
          </a:bodyPr>
          <a:lstStyle/>
          <a:p>
            <a:r>
              <a:rPr lang="en-US" sz="2800" dirty="0" smtClean="0"/>
              <a:t>Don’t be embarrassed about an eating disorder</a:t>
            </a:r>
          </a:p>
          <a:p>
            <a:r>
              <a:rPr lang="en-US" sz="2800" dirty="0" smtClean="0"/>
              <a:t>Like other addictions, </a:t>
            </a:r>
            <a:r>
              <a:rPr lang="en-US" sz="2800" b="1" dirty="0" smtClean="0"/>
              <a:t>it is a medical problem and requires prompt medical help</a:t>
            </a:r>
            <a:r>
              <a:rPr lang="en-US" sz="2800" dirty="0" smtClean="0"/>
              <a:t> from experienced professionals</a:t>
            </a:r>
          </a:p>
          <a:p>
            <a:r>
              <a:rPr lang="en-US" sz="2800" dirty="0" smtClean="0"/>
              <a:t>Be open and honest in describing your eating problem to your doctor</a:t>
            </a:r>
            <a:endParaRPr lang="en-US" sz="2800" dirty="0"/>
          </a:p>
        </p:txBody>
      </p:sp>
      <p:pic>
        <p:nvPicPr>
          <p:cNvPr id="4" name="Picture 3"/>
          <p:cNvPicPr>
            <a:picLocks noChangeAspect="1"/>
          </p:cNvPicPr>
          <p:nvPr/>
        </p:nvPicPr>
        <p:blipFill>
          <a:blip r:embed="rId2"/>
          <a:stretch>
            <a:fillRect/>
          </a:stretch>
        </p:blipFill>
        <p:spPr>
          <a:xfrm>
            <a:off x="2678804" y="4890313"/>
            <a:ext cx="4816699" cy="1542940"/>
          </a:xfrm>
          <a:prstGeom prst="rect">
            <a:avLst/>
          </a:prstGeom>
        </p:spPr>
      </p:pic>
    </p:spTree>
    <p:extLst>
      <p:ext uri="{BB962C8B-B14F-4D97-AF65-F5344CB8AC3E}">
        <p14:creationId xmlns:p14="http://schemas.microsoft.com/office/powerpoint/2010/main" val="29309611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83335"/>
            <a:ext cx="8596668" cy="1647065"/>
          </a:xfrm>
        </p:spPr>
        <p:txBody>
          <a:bodyPr/>
          <a:lstStyle/>
          <a:p>
            <a:r>
              <a:rPr lang="en-US" dirty="0" smtClean="0"/>
              <a:t>Treatment</a:t>
            </a:r>
            <a:endParaRPr lang="en-US" dirty="0"/>
          </a:p>
        </p:txBody>
      </p:sp>
      <p:sp>
        <p:nvSpPr>
          <p:cNvPr id="3" name="Content Placeholder 2"/>
          <p:cNvSpPr>
            <a:spLocks noGrp="1"/>
          </p:cNvSpPr>
          <p:nvPr>
            <p:ph idx="1"/>
          </p:nvPr>
        </p:nvSpPr>
        <p:spPr>
          <a:xfrm>
            <a:off x="677334" y="1107583"/>
            <a:ext cx="8596668" cy="4933779"/>
          </a:xfrm>
        </p:spPr>
        <p:txBody>
          <a:bodyPr>
            <a:normAutofit/>
          </a:bodyPr>
          <a:lstStyle/>
          <a:p>
            <a:r>
              <a:rPr lang="en-US" sz="2800" dirty="0" smtClean="0"/>
              <a:t>Treatment should be individualized, and may be gi</a:t>
            </a:r>
            <a:r>
              <a:rPr lang="en-US" sz="2800" dirty="0"/>
              <a:t>v</a:t>
            </a:r>
            <a:r>
              <a:rPr lang="en-US" sz="2800" dirty="0" smtClean="0"/>
              <a:t>en on an outpatient or hospital basis</a:t>
            </a:r>
          </a:p>
          <a:p>
            <a:r>
              <a:rPr lang="en-US" sz="2800" b="1" dirty="0" smtClean="0"/>
              <a:t>Psychotherapy, nutritional reeducation, and group or family counseling is common</a:t>
            </a:r>
          </a:p>
          <a:p>
            <a:r>
              <a:rPr lang="en-US" sz="2800" dirty="0" smtClean="0"/>
              <a:t>Participation in a special </a:t>
            </a:r>
            <a:r>
              <a:rPr lang="en-US" sz="2800" b="1" dirty="0" smtClean="0"/>
              <a:t>Twelve-Step group for bulimics</a:t>
            </a:r>
            <a:r>
              <a:rPr lang="en-US" sz="2800" dirty="0" smtClean="0"/>
              <a:t> (part of an Overeaters Anonymous program) may also be recommended</a:t>
            </a:r>
            <a:endParaRPr lang="en-US" sz="2800" dirty="0"/>
          </a:p>
        </p:txBody>
      </p:sp>
      <p:pic>
        <p:nvPicPr>
          <p:cNvPr id="4" name="Picture 3"/>
          <p:cNvPicPr>
            <a:picLocks noChangeAspect="1"/>
          </p:cNvPicPr>
          <p:nvPr/>
        </p:nvPicPr>
        <p:blipFill>
          <a:blip r:embed="rId2"/>
          <a:stretch>
            <a:fillRect/>
          </a:stretch>
        </p:blipFill>
        <p:spPr>
          <a:xfrm>
            <a:off x="5357612" y="4592324"/>
            <a:ext cx="3284111" cy="2072493"/>
          </a:xfrm>
          <a:prstGeom prst="rect">
            <a:avLst/>
          </a:prstGeom>
        </p:spPr>
      </p:pic>
    </p:spTree>
    <p:extLst>
      <p:ext uri="{BB962C8B-B14F-4D97-AF65-F5344CB8AC3E}">
        <p14:creationId xmlns:p14="http://schemas.microsoft.com/office/powerpoint/2010/main" val="33014500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77334" y="189203"/>
            <a:ext cx="8596668" cy="792481"/>
          </a:xfrm>
        </p:spPr>
        <p:txBody>
          <a:bodyPr>
            <a:normAutofit fontScale="90000"/>
          </a:bodyPr>
          <a:lstStyle/>
          <a:p>
            <a:pPr eaLnBrk="1" hangingPunct="1"/>
            <a:r>
              <a:rPr lang="en-US" altLang="en-US" sz="4000" dirty="0"/>
              <a:t>B</a:t>
            </a:r>
            <a:r>
              <a:rPr lang="en-US" altLang="en-US" sz="4000" dirty="0" smtClean="0"/>
              <a:t>inge </a:t>
            </a:r>
            <a:r>
              <a:rPr lang="en-US" altLang="en-US" sz="4000" dirty="0"/>
              <a:t>eating </a:t>
            </a:r>
            <a:r>
              <a:rPr lang="en-US" altLang="en-US" sz="4000" dirty="0" smtClean="0"/>
              <a:t>disorder (BED)</a:t>
            </a:r>
            <a:br>
              <a:rPr lang="en-US" altLang="en-US" sz="4000" dirty="0" smtClean="0"/>
            </a:br>
            <a:endParaRPr lang="en-US" altLang="en-US" sz="4000" dirty="0"/>
          </a:p>
        </p:txBody>
      </p:sp>
      <p:sp>
        <p:nvSpPr>
          <p:cNvPr id="22531" name="Rectangle 3"/>
          <p:cNvSpPr>
            <a:spLocks noGrp="1" noChangeArrowheads="1"/>
          </p:cNvSpPr>
          <p:nvPr>
            <p:ph type="body" idx="1"/>
          </p:nvPr>
        </p:nvSpPr>
        <p:spPr>
          <a:xfrm>
            <a:off x="677334" y="981684"/>
            <a:ext cx="8596668" cy="5059679"/>
          </a:xfrm>
        </p:spPr>
        <p:txBody>
          <a:bodyPr>
            <a:normAutofit/>
          </a:bodyPr>
          <a:lstStyle/>
          <a:p>
            <a:pPr eaLnBrk="1" hangingPunct="1"/>
            <a:r>
              <a:rPr lang="en-US" altLang="en-US" sz="2800" b="1" dirty="0" smtClean="0"/>
              <a:t>Eating large amounts of food within 2 hours at least once weekly </a:t>
            </a:r>
            <a:r>
              <a:rPr lang="en-US" altLang="en-US" sz="2800" dirty="0" smtClean="0"/>
              <a:t>(but usually more often) for 3 months </a:t>
            </a:r>
            <a:r>
              <a:rPr lang="en-US" altLang="en-US" sz="2800" b="1" dirty="0" smtClean="0"/>
              <a:t>without purging </a:t>
            </a:r>
            <a:r>
              <a:rPr lang="en-US" altLang="en-US" sz="2800" dirty="0" smtClean="0"/>
              <a:t>to get rid of food</a:t>
            </a:r>
          </a:p>
          <a:p>
            <a:pPr eaLnBrk="1" hangingPunct="1"/>
            <a:r>
              <a:rPr lang="en-US" altLang="en-US" sz="2800" dirty="0" smtClean="0"/>
              <a:t>The person experiences </a:t>
            </a:r>
            <a:r>
              <a:rPr lang="en-US" altLang="en-US" sz="2800" b="1" dirty="0" smtClean="0"/>
              <a:t>a sense of lack of control over eating during the episode </a:t>
            </a:r>
            <a:r>
              <a:rPr lang="en-US" altLang="en-US" sz="2800" dirty="0" smtClean="0"/>
              <a:t>(a feeling that one cannot stop eating or control what or how much one is eating)</a:t>
            </a:r>
          </a:p>
          <a:p>
            <a:pPr eaLnBrk="1" hangingPunct="1"/>
            <a:endParaRPr lang="en-US" altLang="en-US" sz="2800" dirty="0" smtClean="0"/>
          </a:p>
        </p:txBody>
      </p:sp>
      <p:pic>
        <p:nvPicPr>
          <p:cNvPr id="2253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58642" y="3785844"/>
            <a:ext cx="2895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852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6062"/>
            <a:ext cx="8596668" cy="1403797"/>
          </a:xfrm>
        </p:spPr>
        <p:txBody>
          <a:bodyPr/>
          <a:lstStyle/>
          <a:p>
            <a:r>
              <a:rPr lang="en-US" dirty="0" smtClean="0"/>
              <a:t>Other criteria for diagnosis (3 or more)</a:t>
            </a:r>
            <a:endParaRPr lang="en-US" dirty="0"/>
          </a:p>
        </p:txBody>
      </p:sp>
      <p:sp>
        <p:nvSpPr>
          <p:cNvPr id="3" name="Content Placeholder 2"/>
          <p:cNvSpPr>
            <a:spLocks noGrp="1"/>
          </p:cNvSpPr>
          <p:nvPr>
            <p:ph idx="1"/>
          </p:nvPr>
        </p:nvSpPr>
        <p:spPr>
          <a:xfrm>
            <a:off x="304799" y="1094704"/>
            <a:ext cx="9897979" cy="4946659"/>
          </a:xfrm>
        </p:spPr>
        <p:txBody>
          <a:bodyPr>
            <a:normAutofit/>
          </a:bodyPr>
          <a:lstStyle/>
          <a:p>
            <a:r>
              <a:rPr lang="en-US" sz="2800" dirty="0" smtClean="0"/>
              <a:t>Eating much </a:t>
            </a:r>
            <a:r>
              <a:rPr lang="en-US" sz="2800" b="1" dirty="0" smtClean="0"/>
              <a:t>more rapidly </a:t>
            </a:r>
            <a:r>
              <a:rPr lang="en-US" sz="2800" dirty="0" smtClean="0"/>
              <a:t>than normal</a:t>
            </a:r>
          </a:p>
          <a:p>
            <a:r>
              <a:rPr lang="en-US" sz="2800" dirty="0" smtClean="0"/>
              <a:t>Eating until feeling </a:t>
            </a:r>
            <a:r>
              <a:rPr lang="en-US" sz="2800" b="1" dirty="0" smtClean="0"/>
              <a:t>uncomfortably full</a:t>
            </a:r>
          </a:p>
          <a:p>
            <a:r>
              <a:rPr lang="en-US" sz="2800" dirty="0" smtClean="0"/>
              <a:t>Eating large amounts of food </a:t>
            </a:r>
            <a:r>
              <a:rPr lang="en-US" sz="2800" b="1" dirty="0" smtClean="0"/>
              <a:t>when not physically hungry</a:t>
            </a:r>
          </a:p>
          <a:p>
            <a:r>
              <a:rPr lang="en-US" sz="2800" b="1" dirty="0" smtClean="0"/>
              <a:t>Eating alone </a:t>
            </a:r>
            <a:r>
              <a:rPr lang="en-US" sz="2800" dirty="0" smtClean="0"/>
              <a:t>because of feeling </a:t>
            </a:r>
            <a:r>
              <a:rPr lang="en-US" sz="2800" b="1" dirty="0" smtClean="0"/>
              <a:t>embarrassed</a:t>
            </a:r>
            <a:r>
              <a:rPr lang="en-US" sz="2800" dirty="0" smtClean="0"/>
              <a:t> by how much one is eating</a:t>
            </a:r>
          </a:p>
          <a:p>
            <a:r>
              <a:rPr lang="en-US" sz="2800" dirty="0" smtClean="0"/>
              <a:t>Feeling </a:t>
            </a:r>
            <a:r>
              <a:rPr lang="en-US" sz="2800" b="1" dirty="0" smtClean="0"/>
              <a:t>disgusted with oneself, depressed, or very guilty afterward</a:t>
            </a:r>
            <a:endParaRPr lang="en-US" sz="2800" b="1" dirty="0"/>
          </a:p>
        </p:txBody>
      </p:sp>
      <p:pic>
        <p:nvPicPr>
          <p:cNvPr id="4" name="Picture 3"/>
          <p:cNvPicPr>
            <a:picLocks noChangeAspect="1"/>
          </p:cNvPicPr>
          <p:nvPr/>
        </p:nvPicPr>
        <p:blipFill>
          <a:blip r:embed="rId2"/>
          <a:stretch>
            <a:fillRect/>
          </a:stretch>
        </p:blipFill>
        <p:spPr>
          <a:xfrm>
            <a:off x="4602180" y="4730672"/>
            <a:ext cx="3417531" cy="2127328"/>
          </a:xfrm>
          <a:prstGeom prst="rect">
            <a:avLst/>
          </a:prstGeom>
        </p:spPr>
      </p:pic>
    </p:spTree>
    <p:extLst>
      <p:ext uri="{BB962C8B-B14F-4D97-AF65-F5344CB8AC3E}">
        <p14:creationId xmlns:p14="http://schemas.microsoft.com/office/powerpoint/2010/main" val="30768368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0304"/>
            <a:ext cx="8596668" cy="1750096"/>
          </a:xfrm>
        </p:spPr>
        <p:txBody>
          <a:bodyPr/>
          <a:lstStyle/>
          <a:p>
            <a:r>
              <a:rPr lang="en-US" dirty="0" smtClean="0"/>
              <a:t>New Disorder</a:t>
            </a:r>
            <a:endParaRPr lang="en-US" dirty="0"/>
          </a:p>
        </p:txBody>
      </p:sp>
      <p:sp>
        <p:nvSpPr>
          <p:cNvPr id="3" name="Content Placeholder 2"/>
          <p:cNvSpPr>
            <a:spLocks noGrp="1"/>
          </p:cNvSpPr>
          <p:nvPr>
            <p:ph idx="1"/>
          </p:nvPr>
        </p:nvSpPr>
        <p:spPr>
          <a:xfrm>
            <a:off x="162560" y="1094704"/>
            <a:ext cx="9753600" cy="4946659"/>
          </a:xfrm>
        </p:spPr>
        <p:txBody>
          <a:bodyPr>
            <a:normAutofit/>
          </a:bodyPr>
          <a:lstStyle/>
          <a:p>
            <a:r>
              <a:rPr lang="en-US" sz="2800" dirty="0" smtClean="0"/>
              <a:t>The DSM-5 (released in May 2013) lists binge eating disorder as a diagnosable eating disorder. BED has previously been listed as a subcategory of EDNOS in the DSM-4.</a:t>
            </a:r>
          </a:p>
          <a:p>
            <a:r>
              <a:rPr lang="en-US" sz="2800" b="1" dirty="0" smtClean="0"/>
              <a:t>Full recognition of BED as an eating disorder diagnosis is significant because some insurance companies will not cover an individual’s eating disorder treatment without a DSM diagnosis.</a:t>
            </a:r>
            <a:endParaRPr lang="en-US" sz="2800" b="1" dirty="0"/>
          </a:p>
        </p:txBody>
      </p:sp>
      <p:pic>
        <p:nvPicPr>
          <p:cNvPr id="4" name="Picture 3"/>
          <p:cNvPicPr>
            <a:picLocks noChangeAspect="1"/>
          </p:cNvPicPr>
          <p:nvPr/>
        </p:nvPicPr>
        <p:blipFill>
          <a:blip r:embed="rId2"/>
          <a:stretch>
            <a:fillRect/>
          </a:stretch>
        </p:blipFill>
        <p:spPr>
          <a:xfrm>
            <a:off x="5288489" y="4672987"/>
            <a:ext cx="3318326" cy="2185013"/>
          </a:xfrm>
          <a:prstGeom prst="rect">
            <a:avLst/>
          </a:prstGeom>
        </p:spPr>
      </p:pic>
    </p:spTree>
    <p:extLst>
      <p:ext uri="{BB962C8B-B14F-4D97-AF65-F5344CB8AC3E}">
        <p14:creationId xmlns:p14="http://schemas.microsoft.com/office/powerpoint/2010/main" val="30873859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Behavioral Characteristics</a:t>
            </a:r>
            <a:endParaRPr lang="en-US" dirty="0"/>
          </a:p>
        </p:txBody>
      </p:sp>
      <p:sp>
        <p:nvSpPr>
          <p:cNvPr id="3" name="Content Placeholder 2"/>
          <p:cNvSpPr>
            <a:spLocks noGrp="1"/>
          </p:cNvSpPr>
          <p:nvPr>
            <p:ph idx="1"/>
          </p:nvPr>
        </p:nvSpPr>
        <p:spPr>
          <a:xfrm>
            <a:off x="272242" y="1445342"/>
            <a:ext cx="9379758" cy="4365831"/>
          </a:xfrm>
        </p:spPr>
        <p:txBody>
          <a:bodyPr>
            <a:normAutofit/>
          </a:bodyPr>
          <a:lstStyle/>
          <a:p>
            <a:r>
              <a:rPr lang="en-US" sz="2800" dirty="0" smtClean="0"/>
              <a:t>Lots of </a:t>
            </a:r>
            <a:r>
              <a:rPr lang="en-US" sz="2800" b="1" dirty="0" smtClean="0"/>
              <a:t>empty wrappers </a:t>
            </a:r>
            <a:r>
              <a:rPr lang="en-US" sz="2800" dirty="0" smtClean="0"/>
              <a:t>and containers indicating consumption of large amounts of food</a:t>
            </a:r>
          </a:p>
          <a:p>
            <a:r>
              <a:rPr lang="en-US" sz="2800" b="1" dirty="0" smtClean="0"/>
              <a:t>Stealing, hiding, or hoarding food</a:t>
            </a:r>
          </a:p>
          <a:p>
            <a:r>
              <a:rPr lang="en-US" sz="2800" dirty="0" smtClean="0"/>
              <a:t>Creating lifestyle </a:t>
            </a:r>
            <a:r>
              <a:rPr lang="en-US" sz="2800" b="1" dirty="0" smtClean="0"/>
              <a:t>schedules or rituals to make time for binge sessions</a:t>
            </a:r>
          </a:p>
          <a:p>
            <a:endParaRPr lang="en-US" sz="2800" dirty="0"/>
          </a:p>
        </p:txBody>
      </p:sp>
      <p:pic>
        <p:nvPicPr>
          <p:cNvPr id="4" name="Picture 3"/>
          <p:cNvPicPr>
            <a:picLocks noChangeAspect="1"/>
          </p:cNvPicPr>
          <p:nvPr/>
        </p:nvPicPr>
        <p:blipFill>
          <a:blip r:embed="rId2"/>
          <a:stretch>
            <a:fillRect/>
          </a:stretch>
        </p:blipFill>
        <p:spPr>
          <a:xfrm>
            <a:off x="3923427" y="4218836"/>
            <a:ext cx="3868291" cy="2284995"/>
          </a:xfrm>
          <a:prstGeom prst="rect">
            <a:avLst/>
          </a:prstGeom>
        </p:spPr>
      </p:pic>
    </p:spTree>
    <p:extLst>
      <p:ext uri="{BB962C8B-B14F-4D97-AF65-F5344CB8AC3E}">
        <p14:creationId xmlns:p14="http://schemas.microsoft.com/office/powerpoint/2010/main" val="17986094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41668"/>
            <a:ext cx="8596668" cy="1788732"/>
          </a:xfrm>
        </p:spPr>
        <p:txBody>
          <a:bodyPr/>
          <a:lstStyle/>
          <a:p>
            <a:r>
              <a:rPr lang="en-US" dirty="0" smtClean="0"/>
              <a:t>Emotional and Mental Characteristics</a:t>
            </a:r>
            <a:endParaRPr lang="en-US" dirty="0"/>
          </a:p>
        </p:txBody>
      </p:sp>
      <p:sp>
        <p:nvSpPr>
          <p:cNvPr id="3" name="Content Placeholder 2"/>
          <p:cNvSpPr>
            <a:spLocks noGrp="1"/>
          </p:cNvSpPr>
          <p:nvPr>
            <p:ph idx="1"/>
          </p:nvPr>
        </p:nvSpPr>
        <p:spPr>
          <a:xfrm>
            <a:off x="0" y="850006"/>
            <a:ext cx="10116628" cy="5130397"/>
          </a:xfrm>
        </p:spPr>
        <p:txBody>
          <a:bodyPr>
            <a:normAutofit/>
          </a:bodyPr>
          <a:lstStyle/>
          <a:p>
            <a:r>
              <a:rPr lang="en-US" sz="2800" dirty="0" smtClean="0"/>
              <a:t>Experiencing feelings of </a:t>
            </a:r>
            <a:r>
              <a:rPr lang="en-US" sz="2800" b="1" dirty="0" smtClean="0"/>
              <a:t>anger, anxiety, worthlessness, or shame</a:t>
            </a:r>
            <a:r>
              <a:rPr lang="en-US" sz="2800" dirty="0" smtClean="0"/>
              <a:t> preceding binges.</a:t>
            </a:r>
          </a:p>
          <a:p>
            <a:r>
              <a:rPr lang="en-US" sz="2800" dirty="0" smtClean="0"/>
              <a:t>Initiating the binge is a means of </a:t>
            </a:r>
            <a:r>
              <a:rPr lang="en-US" sz="2800" b="1" dirty="0" smtClean="0"/>
              <a:t>relieving tension or numbing negative feelings.</a:t>
            </a:r>
          </a:p>
          <a:p>
            <a:r>
              <a:rPr lang="en-US" sz="2800" b="1" dirty="0" smtClean="0"/>
              <a:t>Co-occurring</a:t>
            </a:r>
            <a:r>
              <a:rPr lang="en-US" sz="2800" dirty="0" smtClean="0"/>
              <a:t> conditions such as </a:t>
            </a:r>
            <a:r>
              <a:rPr lang="en-US" sz="2800" b="1" dirty="0" smtClean="0"/>
              <a:t>depression</a:t>
            </a:r>
            <a:r>
              <a:rPr lang="en-US" sz="2800" dirty="0" smtClean="0"/>
              <a:t> may be present</a:t>
            </a:r>
          </a:p>
          <a:p>
            <a:r>
              <a:rPr lang="en-US" sz="2800" dirty="0" smtClean="0"/>
              <a:t>Feeling </a:t>
            </a:r>
            <a:r>
              <a:rPr lang="en-US" sz="2800" b="1" dirty="0" smtClean="0"/>
              <a:t>disgusted about one’s body size</a:t>
            </a:r>
            <a:r>
              <a:rPr lang="en-US" sz="2800" dirty="0" smtClean="0"/>
              <a:t>. Those with BED may have been </a:t>
            </a:r>
            <a:r>
              <a:rPr lang="en-US" sz="2800" b="1" dirty="0" smtClean="0"/>
              <a:t>teased about their body while growing up</a:t>
            </a:r>
            <a:r>
              <a:rPr lang="en-US" sz="2800" dirty="0" smtClean="0"/>
              <a:t>.</a:t>
            </a:r>
            <a:endParaRPr lang="en-US" sz="2800" dirty="0"/>
          </a:p>
        </p:txBody>
      </p:sp>
      <p:pic>
        <p:nvPicPr>
          <p:cNvPr id="4" name="Picture 3"/>
          <p:cNvPicPr>
            <a:picLocks noChangeAspect="1"/>
          </p:cNvPicPr>
          <p:nvPr/>
        </p:nvPicPr>
        <p:blipFill>
          <a:blip r:embed="rId2"/>
          <a:stretch>
            <a:fillRect/>
          </a:stretch>
        </p:blipFill>
        <p:spPr>
          <a:xfrm>
            <a:off x="3481718" y="4546242"/>
            <a:ext cx="2987899" cy="2311758"/>
          </a:xfrm>
          <a:prstGeom prst="rect">
            <a:avLst/>
          </a:prstGeom>
        </p:spPr>
      </p:pic>
    </p:spTree>
    <p:extLst>
      <p:ext uri="{BB962C8B-B14F-4D97-AF65-F5344CB8AC3E}">
        <p14:creationId xmlns:p14="http://schemas.microsoft.com/office/powerpoint/2010/main" val="6504756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 Patterns &amp; Personality Types</a:t>
            </a:r>
            <a:endParaRPr lang="en-US" dirty="0"/>
          </a:p>
        </p:txBody>
      </p:sp>
      <p:sp>
        <p:nvSpPr>
          <p:cNvPr id="3" name="Content Placeholder 2"/>
          <p:cNvSpPr>
            <a:spLocks noGrp="1"/>
          </p:cNvSpPr>
          <p:nvPr>
            <p:ph idx="1"/>
          </p:nvPr>
        </p:nvSpPr>
        <p:spPr>
          <a:xfrm>
            <a:off x="204537" y="1799303"/>
            <a:ext cx="9733547" cy="4242059"/>
          </a:xfrm>
        </p:spPr>
        <p:txBody>
          <a:bodyPr>
            <a:normAutofit/>
          </a:bodyPr>
          <a:lstStyle/>
          <a:p>
            <a:r>
              <a:rPr lang="en-US" sz="2800" dirty="0" smtClean="0"/>
              <a:t>Those with </a:t>
            </a:r>
            <a:r>
              <a:rPr lang="en-US" sz="2800" b="1" dirty="0" smtClean="0"/>
              <a:t>rigid and inflexible “all or nothing” thinking</a:t>
            </a:r>
          </a:p>
          <a:p>
            <a:r>
              <a:rPr lang="en-US" sz="2800" dirty="0" smtClean="0"/>
              <a:t>A strong </a:t>
            </a:r>
            <a:r>
              <a:rPr lang="en-US" sz="2800" b="1" dirty="0" smtClean="0"/>
              <a:t>need to be in control</a:t>
            </a:r>
          </a:p>
          <a:p>
            <a:r>
              <a:rPr lang="en-US" sz="2800" dirty="0" smtClean="0"/>
              <a:t>Difficulty expressing feelings and needs</a:t>
            </a:r>
          </a:p>
          <a:p>
            <a:r>
              <a:rPr lang="en-US" sz="2800" b="1" dirty="0" smtClean="0"/>
              <a:t>Perfectionist tendencies</a:t>
            </a:r>
          </a:p>
          <a:p>
            <a:r>
              <a:rPr lang="en-US" sz="2800" b="1" dirty="0" smtClean="0"/>
              <a:t>Working hard to please others </a:t>
            </a:r>
            <a:r>
              <a:rPr lang="en-US" sz="2800" dirty="0" smtClean="0"/>
              <a:t>(take care of everyone else’s needs, but not their own)</a:t>
            </a:r>
            <a:endParaRPr lang="en-US" sz="2800" b="1" dirty="0"/>
          </a:p>
        </p:txBody>
      </p:sp>
    </p:spTree>
    <p:extLst>
      <p:ext uri="{BB962C8B-B14F-4D97-AF65-F5344CB8AC3E}">
        <p14:creationId xmlns:p14="http://schemas.microsoft.com/office/powerpoint/2010/main" val="3193650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115910"/>
            <a:ext cx="8229600" cy="950890"/>
          </a:xfrm>
        </p:spPr>
        <p:txBody>
          <a:bodyPr/>
          <a:lstStyle/>
          <a:p>
            <a:pPr eaLnBrk="1" hangingPunct="1"/>
            <a:r>
              <a:rPr lang="en-US" altLang="en-US" dirty="0" smtClean="0"/>
              <a:t>What is your body image?</a:t>
            </a:r>
          </a:p>
        </p:txBody>
      </p:sp>
      <p:sp>
        <p:nvSpPr>
          <p:cNvPr id="25603" name="Rectangle 3"/>
          <p:cNvSpPr>
            <a:spLocks noGrp="1" noChangeArrowheads="1"/>
          </p:cNvSpPr>
          <p:nvPr>
            <p:ph type="body" idx="1"/>
          </p:nvPr>
        </p:nvSpPr>
        <p:spPr>
          <a:xfrm>
            <a:off x="0" y="1194618"/>
            <a:ext cx="9131121" cy="4931545"/>
          </a:xfrm>
        </p:spPr>
        <p:txBody>
          <a:bodyPr>
            <a:normAutofit/>
          </a:bodyPr>
          <a:lstStyle/>
          <a:p>
            <a:pPr eaLnBrk="1" hangingPunct="1"/>
            <a:r>
              <a:rPr lang="en-US" altLang="en-US" sz="2800" i="1" dirty="0" smtClean="0"/>
              <a:t>Your</a:t>
            </a:r>
            <a:r>
              <a:rPr lang="en-US" altLang="en-US" sz="2800" dirty="0" smtClean="0"/>
              <a:t> perception of your appearance, regardless of what the mirror, or other people have to say </a:t>
            </a:r>
          </a:p>
          <a:p>
            <a:pPr eaLnBrk="1" hangingPunct="1"/>
            <a:r>
              <a:rPr lang="en-US" altLang="en-US" sz="2800" dirty="0" smtClean="0"/>
              <a:t>Many people, not just those with eating disorders, have a </a:t>
            </a:r>
            <a:r>
              <a:rPr lang="en-US" altLang="en-US" sz="2800" i="1" dirty="0" smtClean="0"/>
              <a:t>negative</a:t>
            </a:r>
            <a:r>
              <a:rPr lang="en-US" altLang="en-US" sz="2800" dirty="0" smtClean="0"/>
              <a:t> body image, even when they are a healthy weight (especially teens)</a:t>
            </a:r>
          </a:p>
          <a:p>
            <a:pPr eaLnBrk="1" hangingPunct="1"/>
            <a:r>
              <a:rPr lang="en-US" altLang="en-US" sz="2800" dirty="0" smtClean="0"/>
              <a:t>Doesn’t matter how you </a:t>
            </a:r>
            <a:r>
              <a:rPr lang="en-US" altLang="en-US" sz="2800" i="1" dirty="0" smtClean="0"/>
              <a:t>actually</a:t>
            </a:r>
            <a:r>
              <a:rPr lang="en-US" altLang="en-US" sz="2800" dirty="0" smtClean="0"/>
              <a:t> look, but rather    it’s how you </a:t>
            </a:r>
            <a:r>
              <a:rPr lang="en-US" altLang="en-US" sz="2800" i="1" dirty="0" smtClean="0"/>
              <a:t>perceive</a:t>
            </a:r>
            <a:r>
              <a:rPr lang="en-US" altLang="en-US" sz="2800" dirty="0" smtClean="0"/>
              <a:t> the way that you look</a:t>
            </a:r>
          </a:p>
          <a:p>
            <a:r>
              <a:rPr lang="en-US" altLang="en-US" sz="2800" dirty="0" smtClean="0"/>
              <a:t>In fact, others </a:t>
            </a:r>
            <a:r>
              <a:rPr lang="en-US" altLang="en-US" sz="2800" dirty="0"/>
              <a:t>might be envious of the way you </a:t>
            </a:r>
            <a:r>
              <a:rPr lang="en-US" altLang="en-US" sz="2800" dirty="0" smtClean="0"/>
              <a:t>  look</a:t>
            </a:r>
            <a:r>
              <a:rPr lang="en-US" altLang="en-US" sz="2800" dirty="0"/>
              <a:t>, but you could still have a negative </a:t>
            </a:r>
            <a:r>
              <a:rPr lang="en-US" altLang="en-US" sz="2800" dirty="0" smtClean="0"/>
              <a:t>body    </a:t>
            </a:r>
            <a:r>
              <a:rPr lang="en-US" altLang="en-US" sz="2800" dirty="0"/>
              <a:t>image</a:t>
            </a:r>
          </a:p>
          <a:p>
            <a:pPr eaLnBrk="1" hangingPunct="1"/>
            <a:endParaRPr lang="en-US" altLang="en-US" sz="2800" dirty="0" smtClean="0"/>
          </a:p>
        </p:txBody>
      </p:sp>
      <p:pic>
        <p:nvPicPr>
          <p:cNvPr id="2560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66150" y="4172974"/>
            <a:ext cx="32893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15000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81200" y="274638"/>
            <a:ext cx="8229600" cy="715962"/>
          </a:xfrm>
        </p:spPr>
        <p:txBody>
          <a:bodyPr/>
          <a:lstStyle/>
          <a:p>
            <a:pPr eaLnBrk="1" hangingPunct="1"/>
            <a:r>
              <a:rPr lang="en-US" altLang="en-US" dirty="0" smtClean="0"/>
              <a:t>Comfort food</a:t>
            </a:r>
          </a:p>
        </p:txBody>
      </p:sp>
      <p:sp>
        <p:nvSpPr>
          <p:cNvPr id="23555" name="Rectangle 3"/>
          <p:cNvSpPr>
            <a:spLocks noGrp="1" noChangeArrowheads="1"/>
          </p:cNvSpPr>
          <p:nvPr>
            <p:ph type="body" idx="1"/>
          </p:nvPr>
        </p:nvSpPr>
        <p:spPr>
          <a:xfrm>
            <a:off x="375920" y="1242218"/>
            <a:ext cx="8229600" cy="4983163"/>
          </a:xfrm>
        </p:spPr>
        <p:txBody>
          <a:bodyPr>
            <a:normAutofit/>
          </a:bodyPr>
          <a:lstStyle/>
          <a:p>
            <a:pPr eaLnBrk="1" hangingPunct="1"/>
            <a:r>
              <a:rPr lang="en-US" altLang="en-US" sz="2800" b="1" dirty="0" smtClean="0"/>
              <a:t>Food that makes one feel better</a:t>
            </a:r>
          </a:p>
          <a:p>
            <a:pPr eaLnBrk="1" hangingPunct="1"/>
            <a:r>
              <a:rPr lang="en-US" altLang="en-US" sz="2800" dirty="0" smtClean="0"/>
              <a:t>Use </a:t>
            </a:r>
            <a:r>
              <a:rPr lang="en-US" altLang="en-US" sz="2800" b="1" dirty="0" smtClean="0"/>
              <a:t>food as a way of coping with stress </a:t>
            </a:r>
            <a:r>
              <a:rPr lang="en-US" altLang="en-US" sz="2800" dirty="0" smtClean="0"/>
              <a:t>in life – Food </a:t>
            </a:r>
            <a:r>
              <a:rPr lang="en-US" altLang="en-US" sz="2800" b="1" dirty="0" smtClean="0"/>
              <a:t>fills an emotional void</a:t>
            </a:r>
          </a:p>
          <a:p>
            <a:pPr eaLnBrk="1" hangingPunct="1"/>
            <a:r>
              <a:rPr lang="en-US" altLang="en-US" sz="2800" b="1" dirty="0" smtClean="0"/>
              <a:t>Food = love, affection, happiness, etc.</a:t>
            </a:r>
          </a:p>
        </p:txBody>
      </p:sp>
      <p:pic>
        <p:nvPicPr>
          <p:cNvPr id="235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7338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8066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idx="4294967295"/>
          </p:nvPr>
        </p:nvSpPr>
        <p:spPr>
          <a:xfrm>
            <a:off x="180304" y="0"/>
            <a:ext cx="9116096" cy="3600451"/>
          </a:xfrm>
        </p:spPr>
        <p:txBody>
          <a:bodyPr>
            <a:normAutofit fontScale="90000"/>
          </a:bodyPr>
          <a:lstStyle/>
          <a:p>
            <a:pPr algn="ctr" eaLnBrk="1" hangingPunct="1"/>
            <a:r>
              <a:rPr lang="en-US" altLang="en-US" sz="4000" dirty="0"/>
              <a:t/>
            </a:r>
            <a:br>
              <a:rPr lang="en-US" altLang="en-US" sz="4000" dirty="0"/>
            </a:br>
            <a:r>
              <a:rPr lang="en-US" altLang="en-US" sz="4000" dirty="0"/>
              <a:t/>
            </a:r>
            <a:br>
              <a:rPr lang="en-US" altLang="en-US" sz="4000" dirty="0"/>
            </a:br>
            <a:r>
              <a:rPr lang="en-US" altLang="en-US" sz="4000" dirty="0"/>
              <a:t>Mouth Hungry</a:t>
            </a:r>
            <a:br>
              <a:rPr lang="en-US" altLang="en-US" sz="4000" dirty="0"/>
            </a:br>
            <a:r>
              <a:rPr lang="en-US" altLang="en-US" sz="4000" dirty="0"/>
              <a:t>Vs. </a:t>
            </a:r>
            <a:br>
              <a:rPr lang="en-US" altLang="en-US" sz="4000" dirty="0"/>
            </a:br>
            <a:r>
              <a:rPr lang="en-US" altLang="en-US" sz="4000" dirty="0"/>
              <a:t>Stomach Hungry</a:t>
            </a:r>
            <a:br>
              <a:rPr lang="en-US" altLang="en-US" sz="4000" dirty="0"/>
            </a:br>
            <a:r>
              <a:rPr lang="en-US" altLang="en-US" sz="4000" dirty="0"/>
              <a:t/>
            </a:r>
            <a:br>
              <a:rPr lang="en-US" altLang="en-US" sz="4000" dirty="0"/>
            </a:br>
            <a:r>
              <a:rPr lang="en-US" altLang="en-US" sz="4000" dirty="0"/>
              <a:t/>
            </a:r>
            <a:br>
              <a:rPr lang="en-US" altLang="en-US" sz="4000" dirty="0"/>
            </a:br>
            <a:r>
              <a:rPr lang="en-US" altLang="en-US" b="1" dirty="0" err="1"/>
              <a:t>Hungry</a:t>
            </a:r>
            <a:r>
              <a:rPr lang="en-US" altLang="en-US" b="1" dirty="0"/>
              <a:t> for something other than food </a:t>
            </a:r>
            <a:r>
              <a:rPr lang="en-US" altLang="en-US" dirty="0"/>
              <a:t>– i.e. love, affection, comfort</a:t>
            </a:r>
            <a:br>
              <a:rPr lang="en-US" altLang="en-US" dirty="0"/>
            </a:br>
            <a:r>
              <a:rPr lang="en-US" altLang="en-US" dirty="0"/>
              <a:t>vs.</a:t>
            </a:r>
            <a:br>
              <a:rPr lang="en-US" altLang="en-US" dirty="0"/>
            </a:br>
            <a:r>
              <a:rPr lang="en-US" altLang="en-US" dirty="0"/>
              <a:t>genuine physical hunger</a:t>
            </a:r>
            <a:br>
              <a:rPr lang="en-US" altLang="en-US" dirty="0"/>
            </a:br>
            <a:endParaRPr lang="en-US" altLang="en-US" dirty="0"/>
          </a:p>
        </p:txBody>
      </p:sp>
      <p:pic>
        <p:nvPicPr>
          <p:cNvPr id="2457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51320" y="614680"/>
            <a:ext cx="2235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2366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Obese does not necessarily = BED!</a:t>
            </a:r>
            <a:endParaRPr lang="en-US" sz="4400" dirty="0"/>
          </a:p>
        </p:txBody>
      </p:sp>
      <p:sp>
        <p:nvSpPr>
          <p:cNvPr id="3" name="Content Placeholder 2"/>
          <p:cNvSpPr>
            <a:spLocks noGrp="1"/>
          </p:cNvSpPr>
          <p:nvPr>
            <p:ph idx="1"/>
          </p:nvPr>
        </p:nvSpPr>
        <p:spPr>
          <a:xfrm>
            <a:off x="412955" y="1635617"/>
            <a:ext cx="8861047" cy="4405745"/>
          </a:xfrm>
        </p:spPr>
        <p:txBody>
          <a:bodyPr>
            <a:normAutofit/>
          </a:bodyPr>
          <a:lstStyle/>
          <a:p>
            <a:r>
              <a:rPr lang="en-US" sz="2800" dirty="0" smtClean="0"/>
              <a:t>*It is important to note that </a:t>
            </a:r>
            <a:r>
              <a:rPr lang="en-US" sz="2800" b="1" dirty="0" smtClean="0"/>
              <a:t>not everyone who is overweight or even obese binges or has Binge Eating Disorder</a:t>
            </a:r>
          </a:p>
          <a:p>
            <a:r>
              <a:rPr lang="en-US" sz="2800" dirty="0" smtClean="0"/>
              <a:t>Weight gain may or may not be associated with BED</a:t>
            </a:r>
            <a:endParaRPr lang="en-US" sz="2800" dirty="0"/>
          </a:p>
        </p:txBody>
      </p:sp>
      <p:pic>
        <p:nvPicPr>
          <p:cNvPr id="4" name="Picture 3"/>
          <p:cNvPicPr>
            <a:picLocks noChangeAspect="1"/>
          </p:cNvPicPr>
          <p:nvPr/>
        </p:nvPicPr>
        <p:blipFill>
          <a:blip r:embed="rId2"/>
          <a:stretch>
            <a:fillRect/>
          </a:stretch>
        </p:blipFill>
        <p:spPr>
          <a:xfrm>
            <a:off x="3773510" y="4481847"/>
            <a:ext cx="3426115" cy="2201281"/>
          </a:xfrm>
          <a:prstGeom prst="rect">
            <a:avLst/>
          </a:prstGeom>
        </p:spPr>
      </p:pic>
    </p:spTree>
    <p:extLst>
      <p:ext uri="{BB962C8B-B14F-4D97-AF65-F5344CB8AC3E}">
        <p14:creationId xmlns:p14="http://schemas.microsoft.com/office/powerpoint/2010/main" val="1147922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3183"/>
            <a:ext cx="8596668" cy="1737217"/>
          </a:xfrm>
        </p:spPr>
        <p:txBody>
          <a:bodyPr/>
          <a:lstStyle/>
          <a:p>
            <a:r>
              <a:rPr lang="en-US" dirty="0" smtClean="0"/>
              <a:t>BED Demographics</a:t>
            </a:r>
            <a:endParaRPr lang="en-US" dirty="0"/>
          </a:p>
        </p:txBody>
      </p:sp>
      <p:sp>
        <p:nvSpPr>
          <p:cNvPr id="3" name="Content Placeholder 2"/>
          <p:cNvSpPr>
            <a:spLocks noGrp="1"/>
          </p:cNvSpPr>
          <p:nvPr>
            <p:ph idx="1"/>
          </p:nvPr>
        </p:nvSpPr>
        <p:spPr>
          <a:xfrm>
            <a:off x="-1" y="862885"/>
            <a:ext cx="10178717" cy="4446957"/>
          </a:xfrm>
        </p:spPr>
        <p:txBody>
          <a:bodyPr>
            <a:normAutofit/>
          </a:bodyPr>
          <a:lstStyle/>
          <a:p>
            <a:r>
              <a:rPr lang="en-US" sz="2800" dirty="0" smtClean="0"/>
              <a:t>BED is the </a:t>
            </a:r>
            <a:r>
              <a:rPr lang="en-US" sz="2800" b="1" dirty="0" smtClean="0"/>
              <a:t>most common eating disorder in the United States</a:t>
            </a:r>
            <a:r>
              <a:rPr lang="en-US" sz="2800" dirty="0" smtClean="0"/>
              <a:t> affecting</a:t>
            </a:r>
            <a:r>
              <a:rPr lang="en-US" sz="2800" b="1" dirty="0" smtClean="0"/>
              <a:t>1-5%</a:t>
            </a:r>
            <a:r>
              <a:rPr lang="en-US" sz="2800" dirty="0" smtClean="0"/>
              <a:t> of the population, including  3.5% of women, 2% of men, and up to 1.6% of adolescents</a:t>
            </a:r>
          </a:p>
          <a:p>
            <a:r>
              <a:rPr lang="en-US" sz="2800" dirty="0" smtClean="0"/>
              <a:t>In </a:t>
            </a:r>
            <a:r>
              <a:rPr lang="en-US" sz="2800" b="1" dirty="0" smtClean="0"/>
              <a:t>women</a:t>
            </a:r>
            <a:r>
              <a:rPr lang="en-US" sz="2800" dirty="0" smtClean="0"/>
              <a:t>, BED is most common </a:t>
            </a:r>
            <a:r>
              <a:rPr lang="en-US" sz="2800" b="1" dirty="0" smtClean="0"/>
              <a:t>in early adulthood</a:t>
            </a:r>
            <a:r>
              <a:rPr lang="en-US" sz="2800" dirty="0" smtClean="0"/>
              <a:t>. In </a:t>
            </a:r>
            <a:r>
              <a:rPr lang="en-US" sz="2800" b="1" dirty="0" smtClean="0"/>
              <a:t>men</a:t>
            </a:r>
            <a:r>
              <a:rPr lang="en-US" sz="2800" dirty="0" smtClean="0"/>
              <a:t>, BED is more common </a:t>
            </a:r>
            <a:r>
              <a:rPr lang="en-US" sz="2800" b="1" dirty="0" smtClean="0"/>
              <a:t>in midlife</a:t>
            </a:r>
            <a:r>
              <a:rPr lang="en-US" sz="2800" dirty="0" smtClean="0"/>
              <a:t>.</a:t>
            </a:r>
          </a:p>
          <a:p>
            <a:r>
              <a:rPr lang="en-US" sz="2800" dirty="0" smtClean="0"/>
              <a:t>BED affects </a:t>
            </a:r>
            <a:r>
              <a:rPr lang="en-US" sz="2800" b="1" dirty="0" smtClean="0"/>
              <a:t>people of all demographics </a:t>
            </a:r>
            <a:r>
              <a:rPr lang="en-US" sz="2800" dirty="0" smtClean="0"/>
              <a:t>across </a:t>
            </a:r>
            <a:r>
              <a:rPr lang="en-US" sz="2800" b="1" dirty="0" smtClean="0"/>
              <a:t>all cultures.</a:t>
            </a:r>
            <a:endParaRPr lang="en-US" sz="2800" b="1" dirty="0"/>
          </a:p>
        </p:txBody>
      </p:sp>
      <p:pic>
        <p:nvPicPr>
          <p:cNvPr id="4" name="Picture 3"/>
          <p:cNvPicPr>
            <a:picLocks noChangeAspect="1"/>
          </p:cNvPicPr>
          <p:nvPr/>
        </p:nvPicPr>
        <p:blipFill>
          <a:blip r:embed="rId2"/>
          <a:stretch>
            <a:fillRect/>
          </a:stretch>
        </p:blipFill>
        <p:spPr>
          <a:xfrm>
            <a:off x="3005673" y="4217419"/>
            <a:ext cx="3923161" cy="2466716"/>
          </a:xfrm>
          <a:prstGeom prst="rect">
            <a:avLst/>
          </a:prstGeom>
        </p:spPr>
      </p:pic>
    </p:spTree>
    <p:extLst>
      <p:ext uri="{BB962C8B-B14F-4D97-AF65-F5344CB8AC3E}">
        <p14:creationId xmlns:p14="http://schemas.microsoft.com/office/powerpoint/2010/main" val="1914703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3840"/>
            <a:ext cx="8596668" cy="792480"/>
          </a:xfrm>
        </p:spPr>
        <p:txBody>
          <a:bodyPr>
            <a:normAutofit/>
          </a:bodyPr>
          <a:lstStyle/>
          <a:p>
            <a:r>
              <a:rPr lang="en-US" dirty="0" smtClean="0"/>
              <a:t>Physical Effects</a:t>
            </a:r>
            <a:endParaRPr lang="en-US" dirty="0"/>
          </a:p>
        </p:txBody>
      </p:sp>
      <p:sp>
        <p:nvSpPr>
          <p:cNvPr id="3" name="Content Placeholder 2"/>
          <p:cNvSpPr>
            <a:spLocks noGrp="1"/>
          </p:cNvSpPr>
          <p:nvPr>
            <p:ph idx="1"/>
          </p:nvPr>
        </p:nvSpPr>
        <p:spPr>
          <a:xfrm>
            <a:off x="243840" y="1036320"/>
            <a:ext cx="9733280" cy="5005043"/>
          </a:xfrm>
        </p:spPr>
        <p:txBody>
          <a:bodyPr>
            <a:normAutofit lnSpcReduction="10000"/>
          </a:bodyPr>
          <a:lstStyle/>
          <a:p>
            <a:r>
              <a:rPr lang="en-US" sz="2800" b="1" dirty="0" smtClean="0"/>
              <a:t>Most obese people do not have BED</a:t>
            </a:r>
            <a:r>
              <a:rPr lang="en-US" sz="2800" dirty="0" smtClean="0"/>
              <a:t>. However, of those who do, up to 2/3 are obese; people who struggle with BED tend to be of normal or heavier-than-average-weight</a:t>
            </a:r>
          </a:p>
          <a:p>
            <a:r>
              <a:rPr lang="en-US" sz="2800" dirty="0" smtClean="0"/>
              <a:t>The most common health risks for those with BED are those associated with clinical obesity such as:</a:t>
            </a:r>
          </a:p>
          <a:p>
            <a:r>
              <a:rPr lang="en-US" sz="2800" b="1" dirty="0" smtClean="0"/>
              <a:t>High cholesterol and blood pressure</a:t>
            </a:r>
          </a:p>
          <a:p>
            <a:r>
              <a:rPr lang="en-US" sz="2800" b="1" dirty="0" smtClean="0"/>
              <a:t>Heart disease</a:t>
            </a:r>
          </a:p>
          <a:p>
            <a:r>
              <a:rPr lang="en-US" sz="2800" b="1" dirty="0" smtClean="0"/>
              <a:t>Type II diabetes</a:t>
            </a:r>
          </a:p>
          <a:p>
            <a:r>
              <a:rPr lang="en-US" sz="2800" b="1" dirty="0" smtClean="0"/>
              <a:t>Fatigue</a:t>
            </a:r>
          </a:p>
          <a:p>
            <a:r>
              <a:rPr lang="en-US" sz="2800" b="1" dirty="0" smtClean="0"/>
              <a:t>Sleep apnea</a:t>
            </a:r>
            <a:endParaRPr lang="en-US" sz="2800" b="1" dirty="0"/>
          </a:p>
        </p:txBody>
      </p:sp>
      <p:pic>
        <p:nvPicPr>
          <p:cNvPr id="4" name="Picture 3"/>
          <p:cNvPicPr>
            <a:picLocks noChangeAspect="1"/>
          </p:cNvPicPr>
          <p:nvPr/>
        </p:nvPicPr>
        <p:blipFill>
          <a:blip r:embed="rId2"/>
          <a:stretch>
            <a:fillRect/>
          </a:stretch>
        </p:blipFill>
        <p:spPr>
          <a:xfrm>
            <a:off x="5432670" y="3812513"/>
            <a:ext cx="2732536" cy="2807228"/>
          </a:xfrm>
          <a:prstGeom prst="rect">
            <a:avLst/>
          </a:prstGeom>
        </p:spPr>
      </p:pic>
    </p:spTree>
    <p:extLst>
      <p:ext uri="{BB962C8B-B14F-4D97-AF65-F5344CB8AC3E}">
        <p14:creationId xmlns:p14="http://schemas.microsoft.com/office/powerpoint/2010/main" val="3060926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Psychological Effects</a:t>
            </a:r>
            <a:endParaRPr lang="en-US" dirty="0"/>
          </a:p>
        </p:txBody>
      </p:sp>
      <p:sp>
        <p:nvSpPr>
          <p:cNvPr id="3" name="Content Placeholder 2"/>
          <p:cNvSpPr>
            <a:spLocks noGrp="1"/>
          </p:cNvSpPr>
          <p:nvPr>
            <p:ph idx="1"/>
          </p:nvPr>
        </p:nvSpPr>
        <p:spPr>
          <a:xfrm>
            <a:off x="142240" y="1506828"/>
            <a:ext cx="10058400" cy="4534535"/>
          </a:xfrm>
        </p:spPr>
        <p:txBody>
          <a:bodyPr>
            <a:normAutofit/>
          </a:bodyPr>
          <a:lstStyle/>
          <a:p>
            <a:r>
              <a:rPr lang="en-US" sz="2800" dirty="0" smtClean="0"/>
              <a:t>People with BED often express </a:t>
            </a:r>
            <a:r>
              <a:rPr lang="en-US" sz="2800" b="1" dirty="0" smtClean="0"/>
              <a:t>distress, shame and guilt </a:t>
            </a:r>
            <a:r>
              <a:rPr lang="en-US" sz="2800" dirty="0" smtClean="0"/>
              <a:t>about their eating behaviors</a:t>
            </a:r>
          </a:p>
          <a:p>
            <a:r>
              <a:rPr lang="en-US" sz="2800" dirty="0" smtClean="0"/>
              <a:t>Often report a </a:t>
            </a:r>
            <a:r>
              <a:rPr lang="en-US" sz="2800" b="1" dirty="0" smtClean="0"/>
              <a:t>lower quality of life </a:t>
            </a:r>
            <a:r>
              <a:rPr lang="en-US" sz="2800" dirty="0" smtClean="0"/>
              <a:t>than those without BED</a:t>
            </a:r>
          </a:p>
          <a:p>
            <a:r>
              <a:rPr lang="en-US" sz="2800" dirty="0" smtClean="0"/>
              <a:t>Often experience </a:t>
            </a:r>
            <a:r>
              <a:rPr lang="en-US" sz="2800" b="1" dirty="0" smtClean="0"/>
              <a:t>symptoms of depression and anxiety</a:t>
            </a:r>
            <a:endParaRPr lang="en-US" sz="2800" b="1" dirty="0"/>
          </a:p>
        </p:txBody>
      </p:sp>
      <p:pic>
        <p:nvPicPr>
          <p:cNvPr id="4" name="Picture 3"/>
          <p:cNvPicPr>
            <a:picLocks noChangeAspect="1"/>
          </p:cNvPicPr>
          <p:nvPr/>
        </p:nvPicPr>
        <p:blipFill>
          <a:blip r:embed="rId2"/>
          <a:stretch>
            <a:fillRect/>
          </a:stretch>
        </p:blipFill>
        <p:spPr>
          <a:xfrm>
            <a:off x="2858172" y="4365938"/>
            <a:ext cx="4626535" cy="2331075"/>
          </a:xfrm>
          <a:prstGeom prst="rect">
            <a:avLst/>
          </a:prstGeom>
        </p:spPr>
      </p:pic>
    </p:spTree>
    <p:extLst>
      <p:ext uri="{BB962C8B-B14F-4D97-AF65-F5344CB8AC3E}">
        <p14:creationId xmlns:p14="http://schemas.microsoft.com/office/powerpoint/2010/main" val="27451730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7577"/>
            <a:ext cx="8596668" cy="1672823"/>
          </a:xfrm>
        </p:spPr>
        <p:txBody>
          <a:bodyPr/>
          <a:lstStyle/>
          <a:p>
            <a:r>
              <a:rPr lang="en-US" dirty="0" smtClean="0"/>
              <a:t>BED Treatment</a:t>
            </a:r>
            <a:endParaRPr lang="en-US" dirty="0"/>
          </a:p>
        </p:txBody>
      </p:sp>
      <p:sp>
        <p:nvSpPr>
          <p:cNvPr id="3" name="Content Placeholder 2"/>
          <p:cNvSpPr>
            <a:spLocks noGrp="1"/>
          </p:cNvSpPr>
          <p:nvPr>
            <p:ph idx="1"/>
          </p:nvPr>
        </p:nvSpPr>
        <p:spPr>
          <a:xfrm>
            <a:off x="264160" y="1249251"/>
            <a:ext cx="9591040" cy="4792112"/>
          </a:xfrm>
        </p:spPr>
        <p:txBody>
          <a:bodyPr>
            <a:normAutofit/>
          </a:bodyPr>
          <a:lstStyle/>
          <a:p>
            <a:r>
              <a:rPr lang="en-US" sz="2800" dirty="0" smtClean="0"/>
              <a:t>Like other EDs, treatment </a:t>
            </a:r>
            <a:r>
              <a:rPr lang="en-US" sz="2800" dirty="0"/>
              <a:t>should be individualized, and may be given on an </a:t>
            </a:r>
            <a:r>
              <a:rPr lang="en-US" sz="2800" b="1" dirty="0"/>
              <a:t>outpatient or hospital basis</a:t>
            </a:r>
          </a:p>
          <a:p>
            <a:r>
              <a:rPr lang="en-US" sz="2800" dirty="0"/>
              <a:t>Psychotherapy, </a:t>
            </a:r>
            <a:r>
              <a:rPr lang="en-US" sz="2800" b="1" dirty="0"/>
              <a:t>nutritional reeducation</a:t>
            </a:r>
            <a:r>
              <a:rPr lang="en-US" sz="2800" dirty="0"/>
              <a:t>, and group or family counseling is common</a:t>
            </a:r>
          </a:p>
          <a:p>
            <a:r>
              <a:rPr lang="en-US" sz="2800" dirty="0"/>
              <a:t>Participation in a </a:t>
            </a:r>
            <a:r>
              <a:rPr lang="en-US" sz="2800" b="1" dirty="0"/>
              <a:t>special Twelve-Step </a:t>
            </a:r>
            <a:r>
              <a:rPr lang="en-US" sz="2800" b="1" dirty="0" smtClean="0"/>
              <a:t>group (such as </a:t>
            </a:r>
            <a:r>
              <a:rPr lang="en-US" sz="2800" b="1" dirty="0"/>
              <a:t>Overeaters </a:t>
            </a:r>
            <a:r>
              <a:rPr lang="en-US" sz="2800" b="1" dirty="0" smtClean="0"/>
              <a:t>Anonymous</a:t>
            </a:r>
            <a:r>
              <a:rPr lang="en-US" sz="2800" dirty="0" smtClean="0"/>
              <a:t>) </a:t>
            </a:r>
            <a:r>
              <a:rPr lang="en-US" sz="2800" dirty="0"/>
              <a:t>may also be recommended</a:t>
            </a:r>
          </a:p>
          <a:p>
            <a:endParaRPr lang="en-US" sz="2800" dirty="0"/>
          </a:p>
        </p:txBody>
      </p:sp>
      <p:pic>
        <p:nvPicPr>
          <p:cNvPr id="4" name="Picture 3"/>
          <p:cNvPicPr>
            <a:picLocks noChangeAspect="1"/>
          </p:cNvPicPr>
          <p:nvPr/>
        </p:nvPicPr>
        <p:blipFill>
          <a:blip r:embed="rId2"/>
          <a:stretch>
            <a:fillRect/>
          </a:stretch>
        </p:blipFill>
        <p:spPr>
          <a:xfrm>
            <a:off x="5302474" y="4443211"/>
            <a:ext cx="2489244" cy="2414789"/>
          </a:xfrm>
          <a:prstGeom prst="rect">
            <a:avLst/>
          </a:prstGeom>
        </p:spPr>
      </p:pic>
    </p:spTree>
    <p:extLst>
      <p:ext uri="{BB962C8B-B14F-4D97-AF65-F5344CB8AC3E}">
        <p14:creationId xmlns:p14="http://schemas.microsoft.com/office/powerpoint/2010/main" val="1938635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73488"/>
            <a:ext cx="8596668" cy="1069234"/>
          </a:xfrm>
        </p:spPr>
        <p:txBody>
          <a:bodyPr/>
          <a:lstStyle/>
          <a:p>
            <a:r>
              <a:rPr lang="en-US" dirty="0" smtClean="0"/>
              <a:t>Social Stigma of BED</a:t>
            </a:r>
            <a:endParaRPr lang="en-US" dirty="0"/>
          </a:p>
        </p:txBody>
      </p:sp>
      <p:sp>
        <p:nvSpPr>
          <p:cNvPr id="3" name="Content Placeholder 2"/>
          <p:cNvSpPr>
            <a:spLocks noGrp="1"/>
          </p:cNvSpPr>
          <p:nvPr>
            <p:ph idx="1"/>
          </p:nvPr>
        </p:nvSpPr>
        <p:spPr>
          <a:xfrm>
            <a:off x="0" y="1146220"/>
            <a:ext cx="9974179" cy="4895143"/>
          </a:xfrm>
        </p:spPr>
        <p:txBody>
          <a:bodyPr>
            <a:normAutofit/>
          </a:bodyPr>
          <a:lstStyle/>
          <a:p>
            <a:r>
              <a:rPr lang="en-US" sz="2800" dirty="0" smtClean="0"/>
              <a:t>Many people suffering from binge eating disorder report that it is a </a:t>
            </a:r>
            <a:r>
              <a:rPr lang="en-US" sz="2800" b="1" dirty="0" smtClean="0"/>
              <a:t>stigmatized</a:t>
            </a:r>
            <a:r>
              <a:rPr lang="en-US" sz="2800" dirty="0" smtClean="0"/>
              <a:t> and </a:t>
            </a:r>
            <a:r>
              <a:rPr lang="en-US" sz="2800" b="1" dirty="0" smtClean="0"/>
              <a:t>frequently misunderstood disease. </a:t>
            </a:r>
          </a:p>
          <a:p>
            <a:r>
              <a:rPr lang="en-US" sz="2800" b="1" dirty="0" smtClean="0"/>
              <a:t>Greater public awareness that BED is a real diagnosis </a:t>
            </a:r>
            <a:r>
              <a:rPr lang="en-US" sz="2800" dirty="0" smtClean="0"/>
              <a:t>– and should </a:t>
            </a:r>
            <a:r>
              <a:rPr lang="en-US" sz="2800" b="1" dirty="0" smtClean="0"/>
              <a:t>not be just viewed as occasional overeating </a:t>
            </a:r>
            <a:r>
              <a:rPr lang="en-US" sz="2800" dirty="0" smtClean="0"/>
              <a:t>– is needed in order to ensure that every person dealing with BED has the opportunity to access resources, treatment, and support for recovery</a:t>
            </a:r>
            <a:endParaRPr lang="en-US" sz="2800" dirty="0"/>
          </a:p>
        </p:txBody>
      </p:sp>
      <p:pic>
        <p:nvPicPr>
          <p:cNvPr id="4" name="Picture 3"/>
          <p:cNvPicPr>
            <a:picLocks noChangeAspect="1"/>
          </p:cNvPicPr>
          <p:nvPr/>
        </p:nvPicPr>
        <p:blipFill>
          <a:blip r:embed="rId2"/>
          <a:stretch>
            <a:fillRect/>
          </a:stretch>
        </p:blipFill>
        <p:spPr>
          <a:xfrm>
            <a:off x="5579973" y="4886361"/>
            <a:ext cx="2920084" cy="1971639"/>
          </a:xfrm>
          <a:prstGeom prst="rect">
            <a:avLst/>
          </a:prstGeom>
        </p:spPr>
      </p:pic>
    </p:spTree>
    <p:extLst>
      <p:ext uri="{BB962C8B-B14F-4D97-AF65-F5344CB8AC3E}">
        <p14:creationId xmlns:p14="http://schemas.microsoft.com/office/powerpoint/2010/main" val="32016153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609600"/>
            <a:ext cx="9543244" cy="924851"/>
          </a:xfrm>
        </p:spPr>
        <p:txBody>
          <a:bodyPr>
            <a:normAutofit fontScale="90000"/>
          </a:bodyPr>
          <a:lstStyle/>
          <a:p>
            <a:r>
              <a:rPr lang="en-US" altLang="en-US" dirty="0" smtClean="0"/>
              <a:t>OSFED (Other Specified Feeding or Eating Disorder)</a:t>
            </a:r>
            <a:endParaRPr lang="en-US" altLang="en-US" dirty="0" smtClean="0"/>
          </a:p>
        </p:txBody>
      </p:sp>
      <p:sp>
        <p:nvSpPr>
          <p:cNvPr id="21507" name="Content Placeholder 2"/>
          <p:cNvSpPr>
            <a:spLocks noGrp="1"/>
          </p:cNvSpPr>
          <p:nvPr>
            <p:ph idx="1"/>
          </p:nvPr>
        </p:nvSpPr>
        <p:spPr>
          <a:xfrm>
            <a:off x="345439" y="1443789"/>
            <a:ext cx="9197805" cy="4597574"/>
          </a:xfrm>
        </p:spPr>
        <p:txBody>
          <a:bodyPr>
            <a:normAutofit/>
          </a:bodyPr>
          <a:lstStyle/>
          <a:p>
            <a:r>
              <a:rPr lang="en-US" altLang="en-US" sz="2800" dirty="0" smtClean="0"/>
              <a:t>Formerly called </a:t>
            </a:r>
            <a:r>
              <a:rPr lang="en-US" altLang="en-US" sz="2800" b="1" dirty="0" smtClean="0"/>
              <a:t>EDNOS</a:t>
            </a:r>
          </a:p>
          <a:p>
            <a:r>
              <a:rPr lang="en-US" altLang="en-US" sz="2800" b="1" dirty="0" smtClean="0"/>
              <a:t>Up </a:t>
            </a:r>
            <a:r>
              <a:rPr lang="en-US" altLang="en-US" sz="2800" b="1" dirty="0" smtClean="0"/>
              <a:t>to 70% </a:t>
            </a:r>
            <a:r>
              <a:rPr lang="en-US" altLang="en-US" sz="2800" dirty="0" smtClean="0"/>
              <a:t>of all eating disorders may fall into this category</a:t>
            </a:r>
          </a:p>
          <a:p>
            <a:r>
              <a:rPr lang="en-US" altLang="en-US" sz="2800" dirty="0" smtClean="0"/>
              <a:t>Person may have </a:t>
            </a:r>
            <a:r>
              <a:rPr lang="en-US" altLang="en-US" sz="2800" b="1" dirty="0" smtClean="0"/>
              <a:t>similar symptoms </a:t>
            </a:r>
            <a:r>
              <a:rPr lang="en-US" altLang="en-US" sz="2800" dirty="0" smtClean="0"/>
              <a:t>to anorexia or bulimia, </a:t>
            </a:r>
            <a:r>
              <a:rPr lang="en-US" altLang="en-US" sz="2800" b="1" dirty="0" smtClean="0"/>
              <a:t>but not meet the criteria </a:t>
            </a:r>
            <a:r>
              <a:rPr lang="en-US" altLang="en-US" sz="2800" dirty="0" smtClean="0"/>
              <a:t>for those diagnoses</a:t>
            </a:r>
          </a:p>
          <a:p>
            <a:r>
              <a:rPr lang="en-US" altLang="en-US" sz="2800" dirty="0"/>
              <a:t>B</a:t>
            </a:r>
            <a:r>
              <a:rPr lang="en-US" altLang="en-US" sz="2800" dirty="0" smtClean="0"/>
              <a:t>inge eating disorder used to fall into this category, but in the DSM-5 is now its own FED</a:t>
            </a:r>
          </a:p>
        </p:txBody>
      </p:sp>
      <p:pic>
        <p:nvPicPr>
          <p:cNvPr id="2150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96816" y="5029200"/>
            <a:ext cx="22590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8392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2111299"/>
          </a:xfrm>
        </p:spPr>
        <p:txBody>
          <a:bodyPr>
            <a:normAutofit/>
          </a:bodyPr>
          <a:lstStyle/>
          <a:p>
            <a:r>
              <a:rPr lang="en-US" dirty="0" smtClean="0"/>
              <a:t>Types of OSFED</a:t>
            </a:r>
            <a:br>
              <a:rPr lang="en-US" dirty="0" smtClean="0"/>
            </a:br>
            <a:r>
              <a:rPr lang="en-US" altLang="en-US" sz="3200" dirty="0"/>
              <a:t>(Other Specified Feeding or Eating Disorder)</a:t>
            </a:r>
            <a:endParaRPr lang="en-US" sz="3200" dirty="0"/>
          </a:p>
        </p:txBody>
      </p:sp>
      <p:sp>
        <p:nvSpPr>
          <p:cNvPr id="3" name="Content Placeholder 2"/>
          <p:cNvSpPr>
            <a:spLocks noGrp="1"/>
          </p:cNvSpPr>
          <p:nvPr>
            <p:ph idx="1"/>
          </p:nvPr>
        </p:nvSpPr>
        <p:spPr>
          <a:xfrm>
            <a:off x="677334" y="2854712"/>
            <a:ext cx="8596668" cy="4170556"/>
          </a:xfrm>
        </p:spPr>
        <p:txBody>
          <a:bodyPr>
            <a:normAutofit/>
          </a:bodyPr>
          <a:lstStyle/>
          <a:p>
            <a:r>
              <a:rPr lang="en-US" sz="2800" dirty="0" smtClean="0"/>
              <a:t>Atypical Anorexia, Bulimia or Binge Eating Disorder (low frequency or limited duration)</a:t>
            </a:r>
          </a:p>
          <a:p>
            <a:r>
              <a:rPr lang="en-US" sz="2800" dirty="0" smtClean="0"/>
              <a:t>Purging Disorder (without bingeing)</a:t>
            </a:r>
          </a:p>
          <a:p>
            <a:r>
              <a:rPr lang="en-US" sz="2800" dirty="0" smtClean="0"/>
              <a:t>Night Eating Syndrome</a:t>
            </a:r>
            <a:endParaRPr lang="en-US" sz="2800" dirty="0"/>
          </a:p>
        </p:txBody>
      </p:sp>
    </p:spTree>
    <p:extLst>
      <p:ext uri="{BB962C8B-B14F-4D97-AF65-F5344CB8AC3E}">
        <p14:creationId xmlns:p14="http://schemas.microsoft.com/office/powerpoint/2010/main" val="2524111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Unhealthy Body Image &amp; Eating Patterns</a:t>
            </a:r>
            <a:endParaRPr lang="en-US" dirty="0"/>
          </a:p>
        </p:txBody>
      </p:sp>
      <p:sp>
        <p:nvSpPr>
          <p:cNvPr id="3" name="Content Placeholder 2"/>
          <p:cNvSpPr>
            <a:spLocks noGrp="1"/>
          </p:cNvSpPr>
          <p:nvPr>
            <p:ph idx="1"/>
          </p:nvPr>
        </p:nvSpPr>
        <p:spPr>
          <a:xfrm>
            <a:off x="223520" y="1788161"/>
            <a:ext cx="9050482" cy="4253202"/>
          </a:xfrm>
        </p:spPr>
        <p:txBody>
          <a:bodyPr>
            <a:normAutofit/>
          </a:bodyPr>
          <a:lstStyle/>
          <a:p>
            <a:r>
              <a:rPr lang="en-US" sz="2800" dirty="0" smtClean="0"/>
              <a:t>Anorexia, bulimia, and binge eating disorder all have characteristics specific to that disorder, however they </a:t>
            </a:r>
            <a:r>
              <a:rPr lang="en-US" sz="2800" b="1" dirty="0" smtClean="0"/>
              <a:t>all involve poor body image, low self-esteem and unhealthy eating patterns </a:t>
            </a:r>
            <a:r>
              <a:rPr lang="en-US" sz="2800" dirty="0" smtClean="0"/>
              <a:t>that begin gradually and build to the point where a </a:t>
            </a:r>
            <a:r>
              <a:rPr lang="en-US" sz="2800" b="1" dirty="0" smtClean="0"/>
              <a:t>person feels unable to control them.</a:t>
            </a:r>
            <a:endParaRPr lang="en-US" sz="2800" b="1" dirty="0"/>
          </a:p>
        </p:txBody>
      </p:sp>
      <p:pic>
        <p:nvPicPr>
          <p:cNvPr id="1026" name="Picture 2" descr="Image result for poor self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4239" y="4372800"/>
            <a:ext cx="3064144" cy="2092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4010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Night Eating Syndrome</a:t>
            </a:r>
            <a:br>
              <a:rPr lang="en-US" dirty="0" smtClean="0"/>
            </a:br>
            <a:r>
              <a:rPr lang="en-US" dirty="0" smtClean="0"/>
              <a:t>(considered OSFED)</a:t>
            </a:r>
            <a:endParaRPr lang="en-US" dirty="0"/>
          </a:p>
        </p:txBody>
      </p:sp>
      <p:sp>
        <p:nvSpPr>
          <p:cNvPr id="3" name="Content Placeholder 2"/>
          <p:cNvSpPr>
            <a:spLocks noGrp="1"/>
          </p:cNvSpPr>
          <p:nvPr>
            <p:ph idx="1"/>
          </p:nvPr>
        </p:nvSpPr>
        <p:spPr>
          <a:xfrm>
            <a:off x="677334" y="3111190"/>
            <a:ext cx="8596668" cy="3925229"/>
          </a:xfrm>
        </p:spPr>
        <p:txBody>
          <a:bodyPr>
            <a:normAutofit/>
          </a:bodyPr>
          <a:lstStyle/>
          <a:p>
            <a:r>
              <a:rPr lang="en-US" sz="2800" dirty="0"/>
              <a:t>Night eating syndrome is not the same as binge eating disorder, although individuals with night eating syndrome are often binge eaters. </a:t>
            </a:r>
            <a:endParaRPr lang="en-US" sz="2800" dirty="0" smtClean="0"/>
          </a:p>
          <a:p>
            <a:r>
              <a:rPr lang="en-US" sz="2800" dirty="0" smtClean="0"/>
              <a:t>It </a:t>
            </a:r>
            <a:r>
              <a:rPr lang="en-US" sz="2800" dirty="0"/>
              <a:t>differs from binge eating in that the amount of food consumed in the evening/night is not </a:t>
            </a:r>
            <a:r>
              <a:rPr lang="en-US" sz="2800" dirty="0" smtClean="0"/>
              <a:t>necessarily </a:t>
            </a:r>
            <a:r>
              <a:rPr lang="en-US" sz="2800" dirty="0"/>
              <a:t>large nor is a loss of control over food intake required. </a:t>
            </a:r>
            <a:endParaRPr lang="en-US" sz="2800" dirty="0" smtClean="0"/>
          </a:p>
        </p:txBody>
      </p:sp>
      <p:pic>
        <p:nvPicPr>
          <p:cNvPr id="4" name="Picture 3"/>
          <p:cNvPicPr>
            <a:picLocks noChangeAspect="1"/>
          </p:cNvPicPr>
          <p:nvPr/>
        </p:nvPicPr>
        <p:blipFill>
          <a:blip r:embed="rId2"/>
          <a:stretch>
            <a:fillRect/>
          </a:stretch>
        </p:blipFill>
        <p:spPr>
          <a:xfrm>
            <a:off x="6371062" y="273205"/>
            <a:ext cx="2247590" cy="2247590"/>
          </a:xfrm>
          <a:prstGeom prst="rect">
            <a:avLst/>
          </a:prstGeom>
        </p:spPr>
      </p:pic>
    </p:spTree>
    <p:extLst>
      <p:ext uri="{BB962C8B-B14F-4D97-AF65-F5344CB8AC3E}">
        <p14:creationId xmlns:p14="http://schemas.microsoft.com/office/powerpoint/2010/main" val="3353939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7630"/>
            <a:ext cx="8596668" cy="1059366"/>
          </a:xfrm>
        </p:spPr>
        <p:txBody>
          <a:bodyPr/>
          <a:lstStyle/>
          <a:p>
            <a:r>
              <a:rPr lang="en-US" dirty="0" smtClean="0"/>
              <a:t>Symptoms of Night Eating Syndrome</a:t>
            </a:r>
            <a:endParaRPr lang="en-US" dirty="0"/>
          </a:p>
        </p:txBody>
      </p:sp>
      <p:sp>
        <p:nvSpPr>
          <p:cNvPr id="3" name="Content Placeholder 2"/>
          <p:cNvSpPr>
            <a:spLocks noGrp="1"/>
          </p:cNvSpPr>
          <p:nvPr>
            <p:ph idx="1"/>
          </p:nvPr>
        </p:nvSpPr>
        <p:spPr>
          <a:xfrm>
            <a:off x="677334" y="1014761"/>
            <a:ext cx="8596668" cy="6066263"/>
          </a:xfrm>
        </p:spPr>
        <p:txBody>
          <a:bodyPr>
            <a:normAutofit/>
          </a:bodyPr>
          <a:lstStyle/>
          <a:p>
            <a:r>
              <a:rPr lang="en-US" sz="2800" dirty="0"/>
              <a:t>Those with night eating syndrome may be overweight or obese. They </a:t>
            </a:r>
            <a:r>
              <a:rPr lang="en-US" sz="2800" i="1" dirty="0"/>
              <a:t>feel like they have no control over their eating behavior, and eat in secret and when they are not hungry. </a:t>
            </a:r>
            <a:r>
              <a:rPr lang="en-US" sz="2800" dirty="0"/>
              <a:t>They also feel shame and remorse over their behavior.</a:t>
            </a:r>
          </a:p>
          <a:p>
            <a:r>
              <a:rPr lang="en-US" sz="2800" dirty="0"/>
              <a:t>They may hide food out of shame or embarrassment. Those with night eating syndrome </a:t>
            </a:r>
            <a:r>
              <a:rPr lang="en-US" sz="2800" i="1" dirty="0"/>
              <a:t>typically eat rapidly, eat more than most people would in a similar time period and feel a loss of control over their eating</a:t>
            </a:r>
            <a:r>
              <a:rPr lang="en-US" sz="2800" dirty="0"/>
              <a:t>. </a:t>
            </a:r>
            <a:endParaRPr lang="en-US" sz="2800" dirty="0" smtClean="0"/>
          </a:p>
          <a:p>
            <a:r>
              <a:rPr lang="en-US" sz="2800" dirty="0" smtClean="0"/>
              <a:t>They </a:t>
            </a:r>
            <a:r>
              <a:rPr lang="en-US" sz="2800" dirty="0"/>
              <a:t>eat even when they are not hungry and </a:t>
            </a:r>
            <a:r>
              <a:rPr lang="en-US" sz="2800" i="1" dirty="0"/>
              <a:t>continue eating even when they are uncomfortably full</a:t>
            </a:r>
            <a:r>
              <a:rPr lang="en-US" sz="2800" dirty="0"/>
              <a:t>. </a:t>
            </a:r>
            <a:endParaRPr lang="en-US" dirty="0"/>
          </a:p>
        </p:txBody>
      </p:sp>
    </p:spTree>
    <p:extLst>
      <p:ext uri="{BB962C8B-B14F-4D97-AF65-F5344CB8AC3E}">
        <p14:creationId xmlns:p14="http://schemas.microsoft.com/office/powerpoint/2010/main" val="2283615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6478"/>
            <a:ext cx="8596668" cy="1115122"/>
          </a:xfrm>
        </p:spPr>
        <p:txBody>
          <a:bodyPr/>
          <a:lstStyle/>
          <a:p>
            <a:r>
              <a:rPr lang="en-US" dirty="0" smtClean="0"/>
              <a:t>Not Just A Midnight Snack</a:t>
            </a:r>
            <a:endParaRPr lang="en-US" dirty="0"/>
          </a:p>
        </p:txBody>
      </p:sp>
      <p:sp>
        <p:nvSpPr>
          <p:cNvPr id="3" name="Content Placeholder 2"/>
          <p:cNvSpPr>
            <a:spLocks noGrp="1"/>
          </p:cNvSpPr>
          <p:nvPr>
            <p:ph idx="1"/>
          </p:nvPr>
        </p:nvSpPr>
        <p:spPr>
          <a:xfrm>
            <a:off x="677334" y="1148576"/>
            <a:ext cx="8596668" cy="5620214"/>
          </a:xfrm>
        </p:spPr>
        <p:txBody>
          <a:bodyPr>
            <a:normAutofit fontScale="92500"/>
          </a:bodyPr>
          <a:lstStyle/>
          <a:p>
            <a:r>
              <a:rPr lang="en-US" sz="2800" dirty="0"/>
              <a:t>Feeling embarrassed by the amount they eat, they typically eat alone to minimize their embarrassment. They </a:t>
            </a:r>
            <a:r>
              <a:rPr lang="en-US" sz="2800" i="1" dirty="0"/>
              <a:t>often feel guilt, depression, disgust, distress </a:t>
            </a:r>
            <a:r>
              <a:rPr lang="en-US" sz="2800" dirty="0"/>
              <a:t>or a combination of these symptoms</a:t>
            </a:r>
            <a:r>
              <a:rPr lang="en-US" sz="2800" dirty="0" smtClean="0"/>
              <a:t>.</a:t>
            </a:r>
          </a:p>
          <a:p>
            <a:r>
              <a:rPr lang="en-US" sz="2800" dirty="0" smtClean="0"/>
              <a:t>Those </a:t>
            </a:r>
            <a:r>
              <a:rPr lang="en-US" sz="2800" dirty="0"/>
              <a:t>with night-eating syndrome </a:t>
            </a:r>
            <a:r>
              <a:rPr lang="en-US" sz="2800" i="1" dirty="0"/>
              <a:t>eat a majority of their food during the evening</a:t>
            </a:r>
            <a:r>
              <a:rPr lang="en-US" sz="2800" dirty="0"/>
              <a:t>. They eat little or nothing in the morning, and wake up during the night and typically fill up on high-calorie snacks.</a:t>
            </a:r>
          </a:p>
          <a:p>
            <a:r>
              <a:rPr lang="en-US" sz="2800" dirty="0"/>
              <a:t>Traits of patients with night-eating syndrome may include being overweight, frequent failed attempts at dieting, depression or anxiety, substance abuse, concern about weight and shape, perfectionism and a negative self-image.</a:t>
            </a:r>
          </a:p>
          <a:p>
            <a:endParaRPr lang="en-US" dirty="0"/>
          </a:p>
        </p:txBody>
      </p:sp>
    </p:spTree>
    <p:extLst>
      <p:ext uri="{BB962C8B-B14F-4D97-AF65-F5344CB8AC3E}">
        <p14:creationId xmlns:p14="http://schemas.microsoft.com/office/powerpoint/2010/main" val="1104996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695459"/>
          </a:xfrm>
        </p:spPr>
        <p:txBody>
          <a:bodyPr>
            <a:normAutofit/>
          </a:bodyPr>
          <a:lstStyle/>
          <a:p>
            <a:r>
              <a:rPr lang="en-US" dirty="0" smtClean="0"/>
              <a:t>Pica</a:t>
            </a:r>
            <a:endParaRPr lang="en-US" dirty="0"/>
          </a:p>
        </p:txBody>
      </p:sp>
      <p:sp>
        <p:nvSpPr>
          <p:cNvPr id="3" name="Content Placeholder 2"/>
          <p:cNvSpPr>
            <a:spLocks noGrp="1"/>
          </p:cNvSpPr>
          <p:nvPr>
            <p:ph idx="1"/>
          </p:nvPr>
        </p:nvSpPr>
        <p:spPr>
          <a:xfrm>
            <a:off x="257577" y="695460"/>
            <a:ext cx="9016425" cy="5345904"/>
          </a:xfrm>
        </p:spPr>
        <p:txBody>
          <a:bodyPr>
            <a:noAutofit/>
          </a:bodyPr>
          <a:lstStyle/>
          <a:p>
            <a:r>
              <a:rPr lang="en-US" sz="2800" dirty="0" smtClean="0"/>
              <a:t>This FED is characterized by the </a:t>
            </a:r>
            <a:r>
              <a:rPr lang="en-US" sz="2800" b="1" i="1" dirty="0" smtClean="0"/>
              <a:t>persistent craving and compulsive eating of nonfood substances </a:t>
            </a:r>
            <a:r>
              <a:rPr lang="en-US" sz="2800" dirty="0" smtClean="0"/>
              <a:t>for at least one month.</a:t>
            </a:r>
          </a:p>
          <a:p>
            <a:r>
              <a:rPr lang="en-US" sz="2800" dirty="0" smtClean="0"/>
              <a:t>Those with Pica have the desire to eat such things as </a:t>
            </a:r>
            <a:r>
              <a:rPr lang="en-US" sz="2800" b="1" dirty="0" smtClean="0"/>
              <a:t>paper, chalk, soil, clay, sand, and even metal or glass.</a:t>
            </a:r>
          </a:p>
          <a:p>
            <a:r>
              <a:rPr lang="en-US" sz="2800" b="1" dirty="0" smtClean="0"/>
              <a:t>Besides the immediate threat of consuming some of these substances</a:t>
            </a:r>
            <a:r>
              <a:rPr lang="en-US" sz="2800" dirty="0" smtClean="0"/>
              <a:t>, </a:t>
            </a:r>
            <a:r>
              <a:rPr lang="en-US" sz="2800" b="1" dirty="0" smtClean="0"/>
              <a:t>long term effects such as lead poisoning</a:t>
            </a:r>
            <a:r>
              <a:rPr lang="en-US" sz="2800" dirty="0" smtClean="0"/>
              <a:t> can result from children eating painted plaster </a:t>
            </a:r>
          </a:p>
        </p:txBody>
      </p:sp>
      <p:pic>
        <p:nvPicPr>
          <p:cNvPr id="4" name="Picture 3"/>
          <p:cNvPicPr>
            <a:picLocks noChangeAspect="1"/>
          </p:cNvPicPr>
          <p:nvPr/>
        </p:nvPicPr>
        <p:blipFill>
          <a:blip r:embed="rId2"/>
          <a:stretch>
            <a:fillRect/>
          </a:stretch>
        </p:blipFill>
        <p:spPr>
          <a:xfrm>
            <a:off x="4765789" y="4958366"/>
            <a:ext cx="3309265" cy="1764471"/>
          </a:xfrm>
          <a:prstGeom prst="rect">
            <a:avLst/>
          </a:prstGeom>
        </p:spPr>
      </p:pic>
    </p:spTree>
    <p:extLst>
      <p:ext uri="{BB962C8B-B14F-4D97-AF65-F5344CB8AC3E}">
        <p14:creationId xmlns:p14="http://schemas.microsoft.com/office/powerpoint/2010/main" val="6334740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
            <a:ext cx="8596668" cy="1463040"/>
          </a:xfrm>
        </p:spPr>
        <p:txBody>
          <a:bodyPr/>
          <a:lstStyle/>
          <a:p>
            <a:r>
              <a:rPr lang="en-US" dirty="0" smtClean="0"/>
              <a:t>Pica</a:t>
            </a:r>
            <a:endParaRPr lang="en-US" dirty="0"/>
          </a:p>
        </p:txBody>
      </p:sp>
      <p:sp>
        <p:nvSpPr>
          <p:cNvPr id="3" name="Content Placeholder 2"/>
          <p:cNvSpPr>
            <a:spLocks noGrp="1"/>
          </p:cNvSpPr>
          <p:nvPr>
            <p:ph idx="1"/>
          </p:nvPr>
        </p:nvSpPr>
        <p:spPr>
          <a:xfrm>
            <a:off x="257577" y="875764"/>
            <a:ext cx="9016425" cy="5829836"/>
          </a:xfrm>
        </p:spPr>
        <p:txBody>
          <a:bodyPr>
            <a:normAutofit/>
          </a:bodyPr>
          <a:lstStyle/>
          <a:p>
            <a:r>
              <a:rPr lang="en-US" sz="2800" dirty="0"/>
              <a:t>In addition to consuming these substances for at least one month, the person also has to meet the following criteria in order to be diagnosed with Pica</a:t>
            </a:r>
            <a:r>
              <a:rPr lang="en-US" sz="2800" dirty="0" smtClean="0"/>
              <a:t>:</a:t>
            </a:r>
          </a:p>
          <a:p>
            <a:endParaRPr lang="en-US" sz="2800" dirty="0"/>
          </a:p>
          <a:p>
            <a:r>
              <a:rPr lang="en-US" sz="2800" dirty="0" smtClean="0"/>
              <a:t>The person </a:t>
            </a:r>
            <a:r>
              <a:rPr lang="en-US" sz="2800" b="1" dirty="0" smtClean="0"/>
              <a:t>does not meet the criteria for having either autism (ASD) or schizophrenia </a:t>
            </a:r>
          </a:p>
          <a:p>
            <a:r>
              <a:rPr lang="en-US" sz="2800" dirty="0" smtClean="0"/>
              <a:t>The </a:t>
            </a:r>
            <a:r>
              <a:rPr lang="en-US" sz="2800" b="1" dirty="0"/>
              <a:t>eating behavior is not related to any cultural </a:t>
            </a:r>
            <a:r>
              <a:rPr lang="en-US" sz="2800" b="1" dirty="0" smtClean="0"/>
              <a:t>factors </a:t>
            </a:r>
            <a:r>
              <a:rPr lang="en-US" sz="2800" dirty="0" smtClean="0"/>
              <a:t>(may not be considered bizarre or unusual in certain cultures)</a:t>
            </a:r>
            <a:endParaRPr lang="en-US" sz="2800" dirty="0"/>
          </a:p>
          <a:p>
            <a:endParaRPr lang="en-US" dirty="0"/>
          </a:p>
        </p:txBody>
      </p:sp>
      <p:pic>
        <p:nvPicPr>
          <p:cNvPr id="4" name="Picture 3"/>
          <p:cNvPicPr>
            <a:picLocks noChangeAspect="1"/>
          </p:cNvPicPr>
          <p:nvPr/>
        </p:nvPicPr>
        <p:blipFill>
          <a:blip r:embed="rId2"/>
          <a:stretch>
            <a:fillRect/>
          </a:stretch>
        </p:blipFill>
        <p:spPr>
          <a:xfrm>
            <a:off x="4765789" y="4922748"/>
            <a:ext cx="2905125" cy="1571625"/>
          </a:xfrm>
          <a:prstGeom prst="rect">
            <a:avLst/>
          </a:prstGeom>
        </p:spPr>
      </p:pic>
    </p:spTree>
    <p:extLst>
      <p:ext uri="{BB962C8B-B14F-4D97-AF65-F5344CB8AC3E}">
        <p14:creationId xmlns:p14="http://schemas.microsoft.com/office/powerpoint/2010/main" val="16332561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Pica and Children</a:t>
            </a:r>
            <a:endParaRPr lang="en-US" dirty="0"/>
          </a:p>
        </p:txBody>
      </p:sp>
      <p:sp>
        <p:nvSpPr>
          <p:cNvPr id="3" name="Content Placeholder 2"/>
          <p:cNvSpPr>
            <a:spLocks noGrp="1"/>
          </p:cNvSpPr>
          <p:nvPr>
            <p:ph idx="1"/>
          </p:nvPr>
        </p:nvSpPr>
        <p:spPr>
          <a:xfrm>
            <a:off x="162179" y="1455314"/>
            <a:ext cx="8596668" cy="4534534"/>
          </a:xfrm>
        </p:spPr>
        <p:txBody>
          <a:bodyPr/>
          <a:lstStyle/>
          <a:p>
            <a:r>
              <a:rPr lang="en-US" sz="2800" dirty="0"/>
              <a:t>Pica </a:t>
            </a:r>
            <a:r>
              <a:rPr lang="en-US" sz="2800" b="1" dirty="0"/>
              <a:t>used to be categorized as a disorder first diagnosed in infancy, childhood, or adolescence because it is typically a feeding and eating disorder of infancy or childhood</a:t>
            </a:r>
            <a:r>
              <a:rPr lang="en-US" sz="2800" dirty="0"/>
              <a:t>. However, the DSM-5 now lists it as a FED because it can now be diagnosed at any age.</a:t>
            </a:r>
          </a:p>
          <a:p>
            <a:endParaRPr lang="en-US" dirty="0"/>
          </a:p>
        </p:txBody>
      </p:sp>
      <p:pic>
        <p:nvPicPr>
          <p:cNvPr id="4" name="Picture 3"/>
          <p:cNvPicPr>
            <a:picLocks noChangeAspect="1"/>
          </p:cNvPicPr>
          <p:nvPr/>
        </p:nvPicPr>
        <p:blipFill>
          <a:blip r:embed="rId2"/>
          <a:stretch>
            <a:fillRect/>
          </a:stretch>
        </p:blipFill>
        <p:spPr>
          <a:xfrm>
            <a:off x="4677244" y="4185635"/>
            <a:ext cx="3062959" cy="2369712"/>
          </a:xfrm>
          <a:prstGeom prst="rect">
            <a:avLst/>
          </a:prstGeom>
        </p:spPr>
      </p:pic>
    </p:spTree>
    <p:extLst>
      <p:ext uri="{BB962C8B-B14F-4D97-AF65-F5344CB8AC3E}">
        <p14:creationId xmlns:p14="http://schemas.microsoft.com/office/powerpoint/2010/main" val="17005191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99245"/>
            <a:ext cx="8596668" cy="1531155"/>
          </a:xfrm>
        </p:spPr>
        <p:txBody>
          <a:bodyPr/>
          <a:lstStyle/>
          <a:p>
            <a:r>
              <a:rPr lang="en-US" dirty="0" smtClean="0"/>
              <a:t>Causes</a:t>
            </a:r>
            <a:endParaRPr lang="en-US" dirty="0"/>
          </a:p>
        </p:txBody>
      </p:sp>
      <p:sp>
        <p:nvSpPr>
          <p:cNvPr id="3" name="Content Placeholder 2"/>
          <p:cNvSpPr>
            <a:spLocks noGrp="1"/>
          </p:cNvSpPr>
          <p:nvPr>
            <p:ph idx="1"/>
          </p:nvPr>
        </p:nvSpPr>
        <p:spPr>
          <a:xfrm>
            <a:off x="334851" y="1416677"/>
            <a:ext cx="8939151" cy="4624686"/>
          </a:xfrm>
        </p:spPr>
        <p:txBody>
          <a:bodyPr>
            <a:normAutofit/>
          </a:bodyPr>
          <a:lstStyle/>
          <a:p>
            <a:r>
              <a:rPr lang="en-US" sz="2800" dirty="0"/>
              <a:t>M</a:t>
            </a:r>
            <a:r>
              <a:rPr lang="en-US" sz="2800" dirty="0" smtClean="0"/>
              <a:t>ay be a </a:t>
            </a:r>
            <a:r>
              <a:rPr lang="en-US" sz="2800" b="1" dirty="0" smtClean="0"/>
              <a:t>physical cause such as a mineral deficiency </a:t>
            </a:r>
            <a:r>
              <a:rPr lang="en-US" sz="2800" dirty="0" smtClean="0"/>
              <a:t>(often times an iron deficiency)</a:t>
            </a:r>
          </a:p>
          <a:p>
            <a:r>
              <a:rPr lang="en-US" sz="2800" dirty="0" smtClean="0"/>
              <a:t>Psychological explanations suggest that </a:t>
            </a:r>
            <a:r>
              <a:rPr lang="en-US" sz="2800" b="1" dirty="0" smtClean="0"/>
              <a:t>mental-health issues such as OCD and schizophrenia can sometimes cause pica</a:t>
            </a:r>
            <a:endParaRPr lang="en-US" sz="2800" b="1" dirty="0"/>
          </a:p>
        </p:txBody>
      </p:sp>
      <p:pic>
        <p:nvPicPr>
          <p:cNvPr id="4" name="Picture 3"/>
          <p:cNvPicPr>
            <a:picLocks noChangeAspect="1"/>
          </p:cNvPicPr>
          <p:nvPr/>
        </p:nvPicPr>
        <p:blipFill>
          <a:blip r:embed="rId2"/>
          <a:stretch>
            <a:fillRect/>
          </a:stretch>
        </p:blipFill>
        <p:spPr>
          <a:xfrm>
            <a:off x="4975668" y="4193512"/>
            <a:ext cx="3202417" cy="2348955"/>
          </a:xfrm>
          <a:prstGeom prst="rect">
            <a:avLst/>
          </a:prstGeom>
        </p:spPr>
      </p:pic>
    </p:spTree>
    <p:extLst>
      <p:ext uri="{BB962C8B-B14F-4D97-AF65-F5344CB8AC3E}">
        <p14:creationId xmlns:p14="http://schemas.microsoft.com/office/powerpoint/2010/main" val="8136600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851" y="901522"/>
            <a:ext cx="8939151" cy="4418624"/>
          </a:xfrm>
        </p:spPr>
        <p:txBody>
          <a:bodyPr>
            <a:normAutofit fontScale="92500" lnSpcReduction="10000"/>
          </a:bodyPr>
          <a:lstStyle/>
          <a:p>
            <a:r>
              <a:rPr lang="en-US" sz="2800" dirty="0" smtClean="0"/>
              <a:t>Treatment varies according to the individual person (child, adult, etc.), but usually </a:t>
            </a:r>
            <a:r>
              <a:rPr lang="en-US" sz="2800" b="1" dirty="0" smtClean="0"/>
              <a:t>focuses on dietary changes, including determining if there are any mineral deficiencies</a:t>
            </a:r>
          </a:p>
          <a:p>
            <a:r>
              <a:rPr lang="en-US" sz="2800" b="1" dirty="0" smtClean="0"/>
              <a:t>Therapy is similar to that used to treat obsessive compulsive or addictive disorders </a:t>
            </a:r>
          </a:p>
          <a:p>
            <a:r>
              <a:rPr lang="en-US" sz="2800" b="1" dirty="0" smtClean="0"/>
              <a:t>Medication</a:t>
            </a:r>
            <a:r>
              <a:rPr lang="en-US" sz="2800" dirty="0" smtClean="0"/>
              <a:t> may also be used to help </a:t>
            </a:r>
            <a:r>
              <a:rPr lang="en-US" sz="2800" b="1" dirty="0" smtClean="0"/>
              <a:t>treat mood or anxiety related symptoms</a:t>
            </a:r>
          </a:p>
          <a:p>
            <a:r>
              <a:rPr lang="en-US" sz="2800" dirty="0" smtClean="0"/>
              <a:t>Treatment is generally successful and this disorder </a:t>
            </a:r>
            <a:r>
              <a:rPr lang="en-US" sz="2800" b="1" dirty="0" smtClean="0"/>
              <a:t>often fades with age</a:t>
            </a:r>
            <a:r>
              <a:rPr lang="en-US" sz="2800" dirty="0" smtClean="0"/>
              <a:t>, </a:t>
            </a:r>
            <a:r>
              <a:rPr lang="en-US" sz="2800" b="1" dirty="0" smtClean="0"/>
              <a:t>even when untreated</a:t>
            </a:r>
            <a:endParaRPr lang="en-US" sz="2800" b="1" dirty="0"/>
          </a:p>
        </p:txBody>
      </p:sp>
      <p:sp>
        <p:nvSpPr>
          <p:cNvPr id="4" name="Title 3"/>
          <p:cNvSpPr>
            <a:spLocks noGrp="1"/>
          </p:cNvSpPr>
          <p:nvPr>
            <p:ph type="title"/>
          </p:nvPr>
        </p:nvSpPr>
        <p:spPr>
          <a:xfrm>
            <a:off x="677334" y="103031"/>
            <a:ext cx="8596668" cy="1827370"/>
          </a:xfrm>
        </p:spPr>
        <p:txBody>
          <a:bodyPr/>
          <a:lstStyle/>
          <a:p>
            <a:r>
              <a:rPr lang="en-US" dirty="0" smtClean="0"/>
              <a:t>Treatment</a:t>
            </a:r>
            <a:endParaRPr lang="en-US" dirty="0"/>
          </a:p>
        </p:txBody>
      </p:sp>
      <p:pic>
        <p:nvPicPr>
          <p:cNvPr id="2" name="Picture 1"/>
          <p:cNvPicPr>
            <a:picLocks noChangeAspect="1"/>
          </p:cNvPicPr>
          <p:nvPr/>
        </p:nvPicPr>
        <p:blipFill>
          <a:blip r:embed="rId2"/>
          <a:stretch>
            <a:fillRect/>
          </a:stretch>
        </p:blipFill>
        <p:spPr>
          <a:xfrm>
            <a:off x="4975668" y="5227413"/>
            <a:ext cx="3702744" cy="1630587"/>
          </a:xfrm>
          <a:prstGeom prst="rect">
            <a:avLst/>
          </a:prstGeom>
        </p:spPr>
      </p:pic>
    </p:spTree>
    <p:extLst>
      <p:ext uri="{BB962C8B-B14F-4D97-AF65-F5344CB8AC3E}">
        <p14:creationId xmlns:p14="http://schemas.microsoft.com/office/powerpoint/2010/main" val="25739120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16568"/>
            <a:ext cx="8596668" cy="1713832"/>
          </a:xfrm>
        </p:spPr>
        <p:txBody>
          <a:bodyPr/>
          <a:lstStyle/>
          <a:p>
            <a:r>
              <a:rPr lang="en-US" dirty="0" smtClean="0"/>
              <a:t>Avoidant/Restrictive Food Intake Disorder (ARFID)</a:t>
            </a:r>
            <a:endParaRPr lang="en-US" dirty="0"/>
          </a:p>
        </p:txBody>
      </p:sp>
      <p:sp>
        <p:nvSpPr>
          <p:cNvPr id="3" name="Content Placeholder 2"/>
          <p:cNvSpPr>
            <a:spLocks noGrp="1"/>
          </p:cNvSpPr>
          <p:nvPr>
            <p:ph idx="1"/>
          </p:nvPr>
        </p:nvSpPr>
        <p:spPr>
          <a:xfrm>
            <a:off x="288758" y="1624263"/>
            <a:ext cx="8985244" cy="4417099"/>
          </a:xfrm>
        </p:spPr>
        <p:txBody>
          <a:bodyPr>
            <a:normAutofit/>
          </a:bodyPr>
          <a:lstStyle/>
          <a:p>
            <a:r>
              <a:rPr lang="en-US" sz="2800" dirty="0" smtClean="0"/>
              <a:t>ARFID, also known as </a:t>
            </a:r>
            <a:r>
              <a:rPr lang="en-US" sz="2800" i="1" dirty="0" smtClean="0"/>
              <a:t>Selective Eating Disorder </a:t>
            </a:r>
            <a:r>
              <a:rPr lang="en-US" sz="2800" dirty="0" smtClean="0"/>
              <a:t>(SED) is a new term that some people think just means “picky eating”, but is actually </a:t>
            </a:r>
            <a:r>
              <a:rPr lang="en-US" sz="2800" b="1" i="1" dirty="0" smtClean="0"/>
              <a:t>a FED that prevents the consumption of certain foods</a:t>
            </a:r>
            <a:r>
              <a:rPr lang="en-US" sz="2800" dirty="0" smtClean="0"/>
              <a:t>.</a:t>
            </a:r>
          </a:p>
          <a:p>
            <a:r>
              <a:rPr lang="en-US" sz="2800" dirty="0" smtClean="0"/>
              <a:t>People with ARFID </a:t>
            </a:r>
            <a:r>
              <a:rPr lang="en-US" sz="2800" b="1" dirty="0" smtClean="0"/>
              <a:t>don’t have anorexia or bulimia, but they still struggle with eating </a:t>
            </a:r>
            <a:r>
              <a:rPr lang="en-US" sz="2800" dirty="0" smtClean="0"/>
              <a:t>and as a result </a:t>
            </a:r>
            <a:r>
              <a:rPr lang="en-US" sz="2800" b="1" dirty="0" smtClean="0"/>
              <a:t>don’t eat enough to keep a healthy body weight</a:t>
            </a:r>
            <a:r>
              <a:rPr lang="en-US" sz="2800" dirty="0" smtClean="0"/>
              <a:t>.</a:t>
            </a:r>
          </a:p>
          <a:p>
            <a:endParaRPr lang="en-US" sz="2800" dirty="0"/>
          </a:p>
        </p:txBody>
      </p:sp>
      <p:pic>
        <p:nvPicPr>
          <p:cNvPr id="4" name="Picture 3"/>
          <p:cNvPicPr>
            <a:picLocks noChangeAspect="1"/>
          </p:cNvPicPr>
          <p:nvPr/>
        </p:nvPicPr>
        <p:blipFill>
          <a:blip r:embed="rId2"/>
          <a:stretch>
            <a:fillRect/>
          </a:stretch>
        </p:blipFill>
        <p:spPr>
          <a:xfrm>
            <a:off x="5319433" y="5018273"/>
            <a:ext cx="2628900" cy="1743075"/>
          </a:xfrm>
          <a:prstGeom prst="rect">
            <a:avLst/>
          </a:prstGeom>
        </p:spPr>
      </p:pic>
    </p:spTree>
    <p:extLst>
      <p:ext uri="{BB962C8B-B14F-4D97-AF65-F5344CB8AC3E}">
        <p14:creationId xmlns:p14="http://schemas.microsoft.com/office/powerpoint/2010/main" val="35605725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2047"/>
            <a:ext cx="8596668" cy="1277471"/>
          </a:xfrm>
        </p:spPr>
        <p:txBody>
          <a:bodyPr/>
          <a:lstStyle/>
          <a:p>
            <a:r>
              <a:rPr lang="en-US" dirty="0" smtClean="0"/>
              <a:t>Types of Eating Problems that might be considered ARFID include:</a:t>
            </a:r>
            <a:endParaRPr lang="en-US" dirty="0"/>
          </a:p>
        </p:txBody>
      </p:sp>
      <p:sp>
        <p:nvSpPr>
          <p:cNvPr id="3" name="Content Placeholder 2"/>
          <p:cNvSpPr>
            <a:spLocks noGrp="1"/>
          </p:cNvSpPr>
          <p:nvPr>
            <p:ph idx="1"/>
          </p:nvPr>
        </p:nvSpPr>
        <p:spPr>
          <a:xfrm>
            <a:off x="309282" y="1519519"/>
            <a:ext cx="8964720" cy="4521844"/>
          </a:xfrm>
        </p:spPr>
        <p:txBody>
          <a:bodyPr>
            <a:normAutofit/>
          </a:bodyPr>
          <a:lstStyle/>
          <a:p>
            <a:r>
              <a:rPr lang="en-US" sz="2800" b="1" dirty="0" smtClean="0"/>
              <a:t>Difficulty digesting </a:t>
            </a:r>
            <a:r>
              <a:rPr lang="en-US" sz="2800" dirty="0" smtClean="0"/>
              <a:t>certain foods</a:t>
            </a:r>
          </a:p>
          <a:p>
            <a:r>
              <a:rPr lang="en-US" sz="2800" b="1" dirty="0" smtClean="0"/>
              <a:t>Avoiding certain colors or textures </a:t>
            </a:r>
            <a:r>
              <a:rPr lang="en-US" sz="2800" dirty="0" smtClean="0"/>
              <a:t>of food</a:t>
            </a:r>
          </a:p>
          <a:p>
            <a:r>
              <a:rPr lang="en-US" sz="2800" dirty="0" smtClean="0"/>
              <a:t>Eating </a:t>
            </a:r>
            <a:r>
              <a:rPr lang="en-US" sz="2800" b="1" dirty="0" smtClean="0"/>
              <a:t>only very small portions</a:t>
            </a:r>
          </a:p>
          <a:p>
            <a:r>
              <a:rPr lang="en-US" sz="2800" dirty="0" smtClean="0"/>
              <a:t>Having </a:t>
            </a:r>
            <a:r>
              <a:rPr lang="en-US" sz="2800" b="1" dirty="0" smtClean="0"/>
              <a:t>no appetite</a:t>
            </a:r>
          </a:p>
          <a:p>
            <a:r>
              <a:rPr lang="en-US" sz="2800" b="1" dirty="0" smtClean="0"/>
              <a:t>Being afraid to eat </a:t>
            </a:r>
            <a:r>
              <a:rPr lang="en-US" sz="2800" dirty="0" smtClean="0"/>
              <a:t>after a frightening episode of choking or vomiting</a:t>
            </a:r>
            <a:endParaRPr lang="en-US" sz="2800" dirty="0"/>
          </a:p>
        </p:txBody>
      </p:sp>
      <p:pic>
        <p:nvPicPr>
          <p:cNvPr id="4" name="Picture 3"/>
          <p:cNvPicPr>
            <a:picLocks noChangeAspect="1"/>
          </p:cNvPicPr>
          <p:nvPr/>
        </p:nvPicPr>
        <p:blipFill>
          <a:blip r:embed="rId2"/>
          <a:stretch>
            <a:fillRect/>
          </a:stretch>
        </p:blipFill>
        <p:spPr>
          <a:xfrm>
            <a:off x="4675934" y="4390745"/>
            <a:ext cx="2961995" cy="2198314"/>
          </a:xfrm>
          <a:prstGeom prst="rect">
            <a:avLst/>
          </a:prstGeom>
        </p:spPr>
      </p:pic>
    </p:spTree>
    <p:extLst>
      <p:ext uri="{BB962C8B-B14F-4D97-AF65-F5344CB8AC3E}">
        <p14:creationId xmlns:p14="http://schemas.microsoft.com/office/powerpoint/2010/main" val="1132746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53440"/>
          </a:xfrm>
        </p:spPr>
        <p:txBody>
          <a:bodyPr/>
          <a:lstStyle/>
          <a:p>
            <a:r>
              <a:rPr lang="en-US" dirty="0" smtClean="0"/>
              <a:t>Anorexia Nervosa</a:t>
            </a:r>
            <a:endParaRPr lang="en-US" dirty="0"/>
          </a:p>
        </p:txBody>
      </p:sp>
      <p:sp>
        <p:nvSpPr>
          <p:cNvPr id="3" name="Content Placeholder 2"/>
          <p:cNvSpPr>
            <a:spLocks noGrp="1"/>
          </p:cNvSpPr>
          <p:nvPr>
            <p:ph idx="1"/>
          </p:nvPr>
        </p:nvSpPr>
        <p:spPr>
          <a:xfrm>
            <a:off x="677334" y="1463041"/>
            <a:ext cx="8695266" cy="4578322"/>
          </a:xfrm>
        </p:spPr>
        <p:txBody>
          <a:bodyPr>
            <a:normAutofit/>
          </a:bodyPr>
          <a:lstStyle/>
          <a:p>
            <a:r>
              <a:rPr lang="en-US" sz="2800" dirty="0" smtClean="0"/>
              <a:t>This disease is characterized by a </a:t>
            </a:r>
            <a:r>
              <a:rPr lang="en-US" sz="2800" b="1" dirty="0" smtClean="0"/>
              <a:t>morbid fear of being fat and a distorted view of one’s own body</a:t>
            </a:r>
          </a:p>
          <a:p>
            <a:r>
              <a:rPr lang="en-US" sz="2800" dirty="0" smtClean="0"/>
              <a:t>People with this condition (85-90% women) look in the mirror and see themselves as fat, even when they are so thin that their bones are becoming prominent</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962400"/>
            <a:ext cx="35814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3793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a:t>
            </a:r>
            <a:endParaRPr lang="en-US" dirty="0"/>
          </a:p>
        </p:txBody>
      </p:sp>
      <p:sp>
        <p:nvSpPr>
          <p:cNvPr id="3" name="Content Placeholder 2"/>
          <p:cNvSpPr>
            <a:spLocks noGrp="1"/>
          </p:cNvSpPr>
          <p:nvPr>
            <p:ph idx="1"/>
          </p:nvPr>
        </p:nvSpPr>
        <p:spPr>
          <a:xfrm>
            <a:off x="677334" y="1398495"/>
            <a:ext cx="8596668" cy="4642868"/>
          </a:xfrm>
        </p:spPr>
        <p:txBody>
          <a:bodyPr>
            <a:normAutofit/>
          </a:bodyPr>
          <a:lstStyle/>
          <a:p>
            <a:r>
              <a:rPr lang="en-US" sz="2800" dirty="0" smtClean="0"/>
              <a:t>Because they don’t get enough nutrition in their diet, people with ARFID </a:t>
            </a:r>
            <a:r>
              <a:rPr lang="en-US" sz="2800" b="1" dirty="0" smtClean="0"/>
              <a:t>lose weight, or, if they’re younger kids, they may not gain weight or grow as expected.</a:t>
            </a:r>
          </a:p>
          <a:p>
            <a:r>
              <a:rPr lang="en-US" sz="2800" dirty="0" smtClean="0"/>
              <a:t>Many people with ARFID need supplements each day to get the right amount of nutrition and calories.</a:t>
            </a:r>
            <a:endParaRPr lang="en-US" sz="2800" dirty="0"/>
          </a:p>
        </p:txBody>
      </p:sp>
      <p:pic>
        <p:nvPicPr>
          <p:cNvPr id="4" name="Picture 3"/>
          <p:cNvPicPr>
            <a:picLocks noChangeAspect="1"/>
          </p:cNvPicPr>
          <p:nvPr/>
        </p:nvPicPr>
        <p:blipFill>
          <a:blip r:embed="rId2"/>
          <a:stretch>
            <a:fillRect/>
          </a:stretch>
        </p:blipFill>
        <p:spPr>
          <a:xfrm>
            <a:off x="3801875" y="4394946"/>
            <a:ext cx="4293254" cy="2032747"/>
          </a:xfrm>
          <a:prstGeom prst="rect">
            <a:avLst/>
          </a:prstGeom>
        </p:spPr>
      </p:pic>
    </p:spTree>
    <p:extLst>
      <p:ext uri="{BB962C8B-B14F-4D97-AF65-F5344CB8AC3E}">
        <p14:creationId xmlns:p14="http://schemas.microsoft.com/office/powerpoint/2010/main" val="25945656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5494"/>
            <a:ext cx="8596668" cy="981635"/>
          </a:xfrm>
        </p:spPr>
        <p:txBody>
          <a:bodyPr/>
          <a:lstStyle/>
          <a:p>
            <a:r>
              <a:rPr lang="en-US" dirty="0" smtClean="0"/>
              <a:t>Effects on Day-to-Day Lives</a:t>
            </a:r>
            <a:endParaRPr lang="en-US" dirty="0"/>
          </a:p>
        </p:txBody>
      </p:sp>
      <p:sp>
        <p:nvSpPr>
          <p:cNvPr id="3" name="Content Placeholder 2"/>
          <p:cNvSpPr>
            <a:spLocks noGrp="1"/>
          </p:cNvSpPr>
          <p:nvPr>
            <p:ph idx="1"/>
          </p:nvPr>
        </p:nvSpPr>
        <p:spPr>
          <a:xfrm>
            <a:off x="161365" y="1030310"/>
            <a:ext cx="9259361" cy="5011053"/>
          </a:xfrm>
        </p:spPr>
        <p:txBody>
          <a:bodyPr>
            <a:normAutofit/>
          </a:bodyPr>
          <a:lstStyle/>
          <a:p>
            <a:r>
              <a:rPr lang="en-US" sz="2800" dirty="0" smtClean="0"/>
              <a:t>People with ARFID </a:t>
            </a:r>
            <a:r>
              <a:rPr lang="en-US" sz="2800" b="1" dirty="0" smtClean="0"/>
              <a:t>may have issues at school, or with their friends</a:t>
            </a:r>
            <a:r>
              <a:rPr lang="en-US" sz="2800" dirty="0" smtClean="0"/>
              <a:t> because of their eating problems.</a:t>
            </a:r>
          </a:p>
          <a:p>
            <a:r>
              <a:rPr lang="en-US" sz="2800" dirty="0" smtClean="0"/>
              <a:t>For example, they </a:t>
            </a:r>
            <a:r>
              <a:rPr lang="en-US" sz="2800" b="1" dirty="0" smtClean="0"/>
              <a:t>might avoid going out to eat or eating lunch at school, or it might take so long to eat that they’re late for school or don’t have time to do their homework</a:t>
            </a:r>
            <a:r>
              <a:rPr lang="en-US" sz="2800" dirty="0" smtClean="0"/>
              <a:t>.</a:t>
            </a:r>
          </a:p>
          <a:p>
            <a:r>
              <a:rPr lang="en-US" sz="2800" dirty="0" smtClean="0"/>
              <a:t>Some people with ARFID </a:t>
            </a:r>
            <a:r>
              <a:rPr lang="en-US" sz="2800" b="1" dirty="0" smtClean="0"/>
              <a:t>may go on to develop another eating disorder, such as anorexia or bulimia </a:t>
            </a:r>
            <a:endParaRPr lang="en-US" sz="2800" b="1" dirty="0"/>
          </a:p>
        </p:txBody>
      </p:sp>
      <p:pic>
        <p:nvPicPr>
          <p:cNvPr id="4" name="Picture 3"/>
          <p:cNvPicPr>
            <a:picLocks noChangeAspect="1"/>
          </p:cNvPicPr>
          <p:nvPr/>
        </p:nvPicPr>
        <p:blipFill>
          <a:blip r:embed="rId2"/>
          <a:stretch>
            <a:fillRect/>
          </a:stretch>
        </p:blipFill>
        <p:spPr>
          <a:xfrm>
            <a:off x="5478834" y="4921624"/>
            <a:ext cx="3302095" cy="1919839"/>
          </a:xfrm>
          <a:prstGeom prst="rect">
            <a:avLst/>
          </a:prstGeom>
        </p:spPr>
      </p:pic>
    </p:spTree>
    <p:extLst>
      <p:ext uri="{BB962C8B-B14F-4D97-AF65-F5344CB8AC3E}">
        <p14:creationId xmlns:p14="http://schemas.microsoft.com/office/powerpoint/2010/main" val="1224651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15154"/>
            <a:ext cx="8596668" cy="1089212"/>
          </a:xfrm>
        </p:spPr>
        <p:txBody>
          <a:bodyPr/>
          <a:lstStyle/>
          <a:p>
            <a:r>
              <a:rPr lang="en-US" dirty="0" smtClean="0"/>
              <a:t>Rumination Disorder</a:t>
            </a:r>
            <a:endParaRPr lang="en-US" dirty="0"/>
          </a:p>
        </p:txBody>
      </p:sp>
      <p:sp>
        <p:nvSpPr>
          <p:cNvPr id="3" name="Content Placeholder 2"/>
          <p:cNvSpPr>
            <a:spLocks noGrp="1"/>
          </p:cNvSpPr>
          <p:nvPr>
            <p:ph idx="1"/>
          </p:nvPr>
        </p:nvSpPr>
        <p:spPr>
          <a:xfrm>
            <a:off x="321972" y="1081825"/>
            <a:ext cx="9567986" cy="4959538"/>
          </a:xfrm>
        </p:spPr>
        <p:txBody>
          <a:bodyPr>
            <a:normAutofit/>
          </a:bodyPr>
          <a:lstStyle/>
          <a:p>
            <a:r>
              <a:rPr lang="en-US" sz="2800" dirty="0" smtClean="0"/>
              <a:t>Rumination disorder is a </a:t>
            </a:r>
            <a:r>
              <a:rPr lang="en-US" sz="2800" b="1" dirty="0" smtClean="0"/>
              <a:t>condition in which people repeatedly and unintentionally spit up (regurgitate) undigested food from the stomach, re-chew it, and then either re-swallow the food or spit it out</a:t>
            </a:r>
            <a:r>
              <a:rPr lang="en-US" sz="2800" dirty="0" smtClean="0"/>
              <a:t>. </a:t>
            </a:r>
          </a:p>
          <a:p>
            <a:r>
              <a:rPr lang="en-US" sz="2800" dirty="0" smtClean="0"/>
              <a:t>Rumination is a reflex, not a conscious decision, yet the </a:t>
            </a:r>
            <a:r>
              <a:rPr lang="en-US" sz="2800" b="1" dirty="0" smtClean="0"/>
              <a:t>underlying causes are psychological</a:t>
            </a:r>
            <a:endParaRPr lang="en-US" sz="2800" b="1" dirty="0"/>
          </a:p>
        </p:txBody>
      </p:sp>
      <p:pic>
        <p:nvPicPr>
          <p:cNvPr id="4" name="Picture 3"/>
          <p:cNvPicPr>
            <a:picLocks noChangeAspect="1"/>
          </p:cNvPicPr>
          <p:nvPr/>
        </p:nvPicPr>
        <p:blipFill>
          <a:blip r:embed="rId2"/>
          <a:stretch>
            <a:fillRect/>
          </a:stretch>
        </p:blipFill>
        <p:spPr>
          <a:xfrm>
            <a:off x="3294778" y="4249272"/>
            <a:ext cx="2312645" cy="2514599"/>
          </a:xfrm>
          <a:prstGeom prst="rect">
            <a:avLst/>
          </a:prstGeom>
        </p:spPr>
      </p:pic>
    </p:spTree>
    <p:extLst>
      <p:ext uri="{BB962C8B-B14F-4D97-AF65-F5344CB8AC3E}">
        <p14:creationId xmlns:p14="http://schemas.microsoft.com/office/powerpoint/2010/main" val="40119061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Rumination Disorder</a:t>
            </a:r>
            <a:endParaRPr lang="en-US" dirty="0"/>
          </a:p>
        </p:txBody>
      </p:sp>
      <p:sp>
        <p:nvSpPr>
          <p:cNvPr id="3" name="Content Placeholder 2"/>
          <p:cNvSpPr>
            <a:spLocks noGrp="1"/>
          </p:cNvSpPr>
          <p:nvPr>
            <p:ph idx="1"/>
          </p:nvPr>
        </p:nvSpPr>
        <p:spPr>
          <a:xfrm>
            <a:off x="677334" y="1442721"/>
            <a:ext cx="9035626" cy="4998720"/>
          </a:xfrm>
        </p:spPr>
        <p:txBody>
          <a:bodyPr>
            <a:normAutofit/>
          </a:bodyPr>
          <a:lstStyle/>
          <a:p>
            <a:r>
              <a:rPr lang="en-US" sz="2800" dirty="0" smtClean="0"/>
              <a:t>Rumination disorder </a:t>
            </a:r>
            <a:r>
              <a:rPr lang="en-US" sz="2800" b="1" dirty="0" smtClean="0"/>
              <a:t>may go undiagnosed because it is often confused with other conditions, including bulimia nervosa</a:t>
            </a:r>
          </a:p>
          <a:p>
            <a:r>
              <a:rPr lang="en-US" sz="2800" dirty="0" smtClean="0"/>
              <a:t>Because the food hasn’t been digested, people with this disorder often report that the food tastes normal, not acidic like vomit.</a:t>
            </a:r>
          </a:p>
          <a:p>
            <a:r>
              <a:rPr lang="en-US" sz="2800" dirty="0" smtClean="0"/>
              <a:t>This condition has long been known to </a:t>
            </a:r>
            <a:r>
              <a:rPr lang="en-US" sz="2800" b="1" dirty="0" smtClean="0"/>
              <a:t>occur in infants and people with developmental disabilities</a:t>
            </a:r>
            <a:r>
              <a:rPr lang="en-US" sz="2800" dirty="0" smtClean="0"/>
              <a:t>, but it can also rarely occur in older children, adolescents, and adults</a:t>
            </a:r>
          </a:p>
          <a:p>
            <a:endParaRPr lang="en-US" sz="2800" dirty="0"/>
          </a:p>
        </p:txBody>
      </p:sp>
    </p:spTree>
    <p:extLst>
      <p:ext uri="{BB962C8B-B14F-4D97-AF65-F5344CB8AC3E}">
        <p14:creationId xmlns:p14="http://schemas.microsoft.com/office/powerpoint/2010/main" val="38725771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1775"/>
            <a:ext cx="8596668" cy="1698625"/>
          </a:xfrm>
        </p:spPr>
        <p:txBody>
          <a:bodyPr/>
          <a:lstStyle/>
          <a:p>
            <a:r>
              <a:rPr lang="en-US" dirty="0" smtClean="0"/>
              <a:t>Causes</a:t>
            </a:r>
            <a:endParaRPr lang="en-US" dirty="0"/>
          </a:p>
        </p:txBody>
      </p:sp>
      <p:sp>
        <p:nvSpPr>
          <p:cNvPr id="3" name="Content Placeholder 2"/>
          <p:cNvSpPr>
            <a:spLocks noGrp="1"/>
          </p:cNvSpPr>
          <p:nvPr>
            <p:ph idx="1"/>
          </p:nvPr>
        </p:nvSpPr>
        <p:spPr>
          <a:xfrm>
            <a:off x="244699" y="1275009"/>
            <a:ext cx="9157036" cy="5110910"/>
          </a:xfrm>
        </p:spPr>
        <p:txBody>
          <a:bodyPr>
            <a:normAutofit/>
          </a:bodyPr>
          <a:lstStyle/>
          <a:p>
            <a:r>
              <a:rPr lang="en-US" sz="2800" dirty="0" smtClean="0"/>
              <a:t>The exact cause </a:t>
            </a:r>
            <a:r>
              <a:rPr lang="en-US" sz="2800" dirty="0"/>
              <a:t>o</a:t>
            </a:r>
            <a:r>
              <a:rPr lang="en-US" sz="2800" dirty="0" smtClean="0"/>
              <a:t>f rumination disorder is not known, however, there are several factors that may contribute to its development:</a:t>
            </a:r>
          </a:p>
          <a:p>
            <a:r>
              <a:rPr lang="en-US" sz="2800" b="1" dirty="0" smtClean="0"/>
              <a:t>Physical illness or </a:t>
            </a:r>
            <a:r>
              <a:rPr lang="en-US" sz="2800" b="1" i="1" dirty="0" smtClean="0"/>
              <a:t>severe stress </a:t>
            </a:r>
            <a:r>
              <a:rPr lang="en-US" sz="2800" dirty="0" smtClean="0"/>
              <a:t>may trigger the behavior</a:t>
            </a:r>
          </a:p>
          <a:p>
            <a:r>
              <a:rPr lang="en-US" sz="2800" b="1" i="1" dirty="0" smtClean="0"/>
              <a:t>Neglect</a:t>
            </a:r>
            <a:r>
              <a:rPr lang="en-US" sz="2800" b="1" dirty="0" smtClean="0"/>
              <a:t> or an abnormal relationship between the child and the mother or primary caregiver </a:t>
            </a:r>
            <a:r>
              <a:rPr lang="en-US" sz="2800" dirty="0" smtClean="0"/>
              <a:t>may cause the child to engage in </a:t>
            </a:r>
            <a:r>
              <a:rPr lang="en-US" sz="2800" b="1" i="1" dirty="0" smtClean="0"/>
              <a:t>self-comfort</a:t>
            </a:r>
            <a:r>
              <a:rPr lang="en-US" sz="2800" dirty="0" smtClean="0"/>
              <a:t>. For some children, the </a:t>
            </a:r>
            <a:r>
              <a:rPr lang="en-US" sz="2800" b="1" dirty="0" smtClean="0"/>
              <a:t>act of chewing is comforting</a:t>
            </a:r>
            <a:r>
              <a:rPr lang="en-US" sz="2800" dirty="0" smtClean="0"/>
              <a:t>.</a:t>
            </a:r>
          </a:p>
          <a:p>
            <a:r>
              <a:rPr lang="en-US" sz="2800" dirty="0" smtClean="0"/>
              <a:t>It may be a </a:t>
            </a:r>
            <a:r>
              <a:rPr lang="en-US" sz="2800" b="1" dirty="0" smtClean="0"/>
              <a:t>way for the child to gain attention</a:t>
            </a:r>
            <a:r>
              <a:rPr lang="en-US" sz="2800" dirty="0" smtClean="0"/>
              <a:t>. </a:t>
            </a:r>
            <a:endParaRPr lang="en-US" sz="2800" dirty="0"/>
          </a:p>
        </p:txBody>
      </p:sp>
      <p:pic>
        <p:nvPicPr>
          <p:cNvPr id="4" name="Picture 3"/>
          <p:cNvPicPr>
            <a:picLocks noChangeAspect="1"/>
          </p:cNvPicPr>
          <p:nvPr/>
        </p:nvPicPr>
        <p:blipFill>
          <a:blip r:embed="rId2"/>
          <a:stretch>
            <a:fillRect/>
          </a:stretch>
        </p:blipFill>
        <p:spPr>
          <a:xfrm>
            <a:off x="9401735" y="231775"/>
            <a:ext cx="2209800" cy="2076450"/>
          </a:xfrm>
          <a:prstGeom prst="rect">
            <a:avLst/>
          </a:prstGeom>
        </p:spPr>
      </p:pic>
    </p:spTree>
    <p:extLst>
      <p:ext uri="{BB962C8B-B14F-4D97-AF65-F5344CB8AC3E}">
        <p14:creationId xmlns:p14="http://schemas.microsoft.com/office/powerpoint/2010/main" val="16365417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8600"/>
            <a:ext cx="8596668" cy="1701800"/>
          </a:xfrm>
        </p:spPr>
        <p:txBody>
          <a:bodyPr/>
          <a:lstStyle/>
          <a:p>
            <a:r>
              <a:rPr lang="en-US" dirty="0" smtClean="0"/>
              <a:t>How common is Rumination Disorder?</a:t>
            </a:r>
            <a:endParaRPr lang="en-US" dirty="0"/>
          </a:p>
        </p:txBody>
      </p:sp>
      <p:sp>
        <p:nvSpPr>
          <p:cNvPr id="3" name="Content Placeholder 2"/>
          <p:cNvSpPr>
            <a:spLocks noGrp="1"/>
          </p:cNvSpPr>
          <p:nvPr>
            <p:ph idx="1"/>
          </p:nvPr>
        </p:nvSpPr>
        <p:spPr>
          <a:xfrm>
            <a:off x="392854" y="995082"/>
            <a:ext cx="9299786" cy="5243157"/>
          </a:xfrm>
        </p:spPr>
        <p:txBody>
          <a:bodyPr>
            <a:normAutofit/>
          </a:bodyPr>
          <a:lstStyle/>
          <a:p>
            <a:r>
              <a:rPr lang="en-US" sz="2800" dirty="0" smtClean="0"/>
              <a:t>Because </a:t>
            </a:r>
            <a:r>
              <a:rPr lang="en-US" sz="2800" b="1" dirty="0" smtClean="0"/>
              <a:t>most children outgrow </a:t>
            </a:r>
            <a:r>
              <a:rPr lang="en-US" sz="2800" dirty="0" smtClean="0"/>
              <a:t>this disorder, and older children and adults with this disorder </a:t>
            </a:r>
            <a:r>
              <a:rPr lang="en-US" sz="2800" b="1" dirty="0" smtClean="0"/>
              <a:t>tend to be secretive about it out of embarrassment</a:t>
            </a:r>
            <a:r>
              <a:rPr lang="en-US" sz="2800" dirty="0" smtClean="0"/>
              <a:t>, it is </a:t>
            </a:r>
            <a:r>
              <a:rPr lang="en-US" sz="2800" b="1" dirty="0" smtClean="0"/>
              <a:t>difficult to know exactly how many </a:t>
            </a:r>
            <a:r>
              <a:rPr lang="en-US" sz="2800" dirty="0" smtClean="0"/>
              <a:t>people are affected. However, it is considered to be uncommon.</a:t>
            </a:r>
          </a:p>
          <a:p>
            <a:r>
              <a:rPr lang="en-US" sz="2800" dirty="0" smtClean="0"/>
              <a:t>This most often occurs in very young children (between 3 and 12 months), and in children with cognitive impairments and may occur slightly more often in boys than girls (though few studies exist to confirm this)</a:t>
            </a:r>
          </a:p>
          <a:p>
            <a:endParaRPr lang="en-US" sz="2800" dirty="0"/>
          </a:p>
        </p:txBody>
      </p:sp>
      <p:pic>
        <p:nvPicPr>
          <p:cNvPr id="4" name="Picture 3"/>
          <p:cNvPicPr>
            <a:picLocks noChangeAspect="1"/>
          </p:cNvPicPr>
          <p:nvPr/>
        </p:nvPicPr>
        <p:blipFill>
          <a:blip r:embed="rId2"/>
          <a:stretch>
            <a:fillRect/>
          </a:stretch>
        </p:blipFill>
        <p:spPr>
          <a:xfrm>
            <a:off x="4149817" y="5200929"/>
            <a:ext cx="2318218" cy="1522600"/>
          </a:xfrm>
          <a:prstGeom prst="rect">
            <a:avLst/>
          </a:prstGeom>
        </p:spPr>
      </p:pic>
    </p:spTree>
    <p:extLst>
      <p:ext uri="{BB962C8B-B14F-4D97-AF65-F5344CB8AC3E}">
        <p14:creationId xmlns:p14="http://schemas.microsoft.com/office/powerpoint/2010/main" val="31340555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95835"/>
            <a:ext cx="8596668" cy="968189"/>
          </a:xfrm>
        </p:spPr>
        <p:txBody>
          <a:bodyPr/>
          <a:lstStyle/>
          <a:p>
            <a:r>
              <a:rPr lang="en-US" dirty="0" smtClean="0"/>
              <a:t>Treatment</a:t>
            </a:r>
            <a:endParaRPr lang="en-US" dirty="0"/>
          </a:p>
        </p:txBody>
      </p:sp>
      <p:sp>
        <p:nvSpPr>
          <p:cNvPr id="3" name="Content Placeholder 2"/>
          <p:cNvSpPr>
            <a:spLocks noGrp="1"/>
          </p:cNvSpPr>
          <p:nvPr>
            <p:ph idx="1"/>
          </p:nvPr>
        </p:nvSpPr>
        <p:spPr>
          <a:xfrm>
            <a:off x="677334" y="1264024"/>
            <a:ext cx="8596668" cy="5157097"/>
          </a:xfrm>
        </p:spPr>
        <p:txBody>
          <a:bodyPr>
            <a:normAutofit/>
          </a:bodyPr>
          <a:lstStyle/>
          <a:p>
            <a:r>
              <a:rPr lang="en-US" sz="2800" dirty="0" smtClean="0"/>
              <a:t>Treatment focuses mainly on changing the child’s behavior. Several approaches include:</a:t>
            </a:r>
          </a:p>
          <a:p>
            <a:r>
              <a:rPr lang="en-US" sz="2800" b="1" dirty="0" smtClean="0"/>
              <a:t>Encouraging </a:t>
            </a:r>
            <a:r>
              <a:rPr lang="en-US" sz="2800" b="1" i="1" dirty="0" smtClean="0"/>
              <a:t>more interaction </a:t>
            </a:r>
            <a:r>
              <a:rPr lang="en-US" sz="2800" b="1" dirty="0" smtClean="0"/>
              <a:t>between mother and child during feeding – </a:t>
            </a:r>
            <a:r>
              <a:rPr lang="en-US" sz="2800" b="1" i="1" dirty="0" smtClean="0"/>
              <a:t>more attention</a:t>
            </a:r>
          </a:p>
          <a:p>
            <a:r>
              <a:rPr lang="en-US" sz="2800" b="1" dirty="0" smtClean="0"/>
              <a:t>Reducing distractions </a:t>
            </a:r>
            <a:r>
              <a:rPr lang="en-US" sz="2800" dirty="0" smtClean="0"/>
              <a:t>during feeding</a:t>
            </a:r>
          </a:p>
          <a:p>
            <a:r>
              <a:rPr lang="en-US" sz="2800" b="1" dirty="0" smtClean="0"/>
              <a:t>Making feeding a more </a:t>
            </a:r>
            <a:r>
              <a:rPr lang="en-US" sz="2800" b="1" i="1" dirty="0" smtClean="0"/>
              <a:t>relaxing</a:t>
            </a:r>
            <a:r>
              <a:rPr lang="en-US" sz="2800" b="1" dirty="0" smtClean="0"/>
              <a:t> and </a:t>
            </a:r>
            <a:r>
              <a:rPr lang="en-US" sz="2800" b="1" i="1" dirty="0" smtClean="0"/>
              <a:t>pleasurable experience</a:t>
            </a:r>
          </a:p>
          <a:p>
            <a:r>
              <a:rPr lang="en-US" sz="2800" b="1" dirty="0" smtClean="0"/>
              <a:t>Aversive conditioning</a:t>
            </a:r>
            <a:r>
              <a:rPr lang="en-US" sz="2800" dirty="0" smtClean="0"/>
              <a:t>, which involves placing something sour or bad-tasting on the child’s tongue when he or she begins this behavior</a:t>
            </a:r>
            <a:endParaRPr lang="en-US" sz="2800" dirty="0"/>
          </a:p>
        </p:txBody>
      </p:sp>
    </p:spTree>
    <p:extLst>
      <p:ext uri="{BB962C8B-B14F-4D97-AF65-F5344CB8AC3E}">
        <p14:creationId xmlns:p14="http://schemas.microsoft.com/office/powerpoint/2010/main" val="7211988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77334" y="609600"/>
            <a:ext cx="8596668" cy="264160"/>
          </a:xfrm>
        </p:spPr>
        <p:txBody>
          <a:bodyPr>
            <a:normAutofit fontScale="90000"/>
          </a:bodyPr>
          <a:lstStyle/>
          <a:p>
            <a:endParaRPr lang="en-US" altLang="en-US" dirty="0" smtClean="0"/>
          </a:p>
        </p:txBody>
      </p:sp>
      <p:sp>
        <p:nvSpPr>
          <p:cNvPr id="26627" name="Content Placeholder 2"/>
          <p:cNvSpPr>
            <a:spLocks noGrp="1"/>
          </p:cNvSpPr>
          <p:nvPr>
            <p:ph idx="1"/>
          </p:nvPr>
        </p:nvSpPr>
        <p:spPr>
          <a:xfrm>
            <a:off x="677334" y="1198881"/>
            <a:ext cx="8596668" cy="4842482"/>
          </a:xfrm>
        </p:spPr>
        <p:txBody>
          <a:bodyPr>
            <a:normAutofit/>
          </a:bodyPr>
          <a:lstStyle/>
          <a:p>
            <a:r>
              <a:rPr lang="en-US" altLang="en-US" sz="2800" dirty="0" smtClean="0"/>
              <a:t>Psychological and Physical similarities of all eating disorders</a:t>
            </a:r>
          </a:p>
          <a:p>
            <a:endParaRPr lang="en-US" altLang="en-US" sz="2800" dirty="0" smtClean="0"/>
          </a:p>
          <a:p>
            <a:r>
              <a:rPr lang="en-US" altLang="en-US" sz="2800" dirty="0" smtClean="0"/>
              <a:t>See page 332</a:t>
            </a:r>
          </a:p>
        </p:txBody>
      </p:sp>
      <p:pic>
        <p:nvPicPr>
          <p:cNvPr id="2662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971800"/>
            <a:ext cx="3429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359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77334" y="609600"/>
            <a:ext cx="8596668" cy="853440"/>
          </a:xfrm>
        </p:spPr>
        <p:txBody>
          <a:bodyPr/>
          <a:lstStyle/>
          <a:p>
            <a:pPr eaLnBrk="1" hangingPunct="1"/>
            <a:r>
              <a:rPr lang="en-US" altLang="en-US" dirty="0" smtClean="0"/>
              <a:t>When does it start?</a:t>
            </a:r>
          </a:p>
        </p:txBody>
      </p:sp>
      <p:sp>
        <p:nvSpPr>
          <p:cNvPr id="27651" name="Rectangle 3"/>
          <p:cNvSpPr>
            <a:spLocks noGrp="1" noChangeArrowheads="1"/>
          </p:cNvSpPr>
          <p:nvPr>
            <p:ph type="body" idx="1"/>
          </p:nvPr>
        </p:nvSpPr>
        <p:spPr>
          <a:xfrm>
            <a:off x="677334" y="1463041"/>
            <a:ext cx="8596668" cy="4578322"/>
          </a:xfrm>
        </p:spPr>
        <p:txBody>
          <a:bodyPr>
            <a:normAutofit/>
          </a:bodyPr>
          <a:lstStyle/>
          <a:p>
            <a:pPr eaLnBrk="1" hangingPunct="1"/>
            <a:r>
              <a:rPr lang="en-US" altLang="en-US" sz="2800" dirty="0" smtClean="0"/>
              <a:t>Seeds are planted in early childhood</a:t>
            </a:r>
          </a:p>
          <a:p>
            <a:pPr eaLnBrk="1" hangingPunct="1"/>
            <a:endParaRPr lang="en-US" altLang="en-US" sz="2800" dirty="0" smtClean="0"/>
          </a:p>
          <a:p>
            <a:pPr eaLnBrk="1" hangingPunct="1"/>
            <a:r>
              <a:rPr lang="en-US" altLang="en-US" sz="2800" dirty="0" smtClean="0"/>
              <a:t>Check out p.333 &amp; 334</a:t>
            </a:r>
          </a:p>
        </p:txBody>
      </p:sp>
      <p:pic>
        <p:nvPicPr>
          <p:cNvPr id="2765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962400"/>
            <a:ext cx="43561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1447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77334" y="609600"/>
            <a:ext cx="8596668" cy="365760"/>
          </a:xfrm>
        </p:spPr>
        <p:txBody>
          <a:bodyPr>
            <a:normAutofit fontScale="90000"/>
          </a:bodyPr>
          <a:lstStyle/>
          <a:p>
            <a:endParaRPr lang="en-US" altLang="en-US" dirty="0" smtClean="0"/>
          </a:p>
        </p:txBody>
      </p:sp>
      <p:sp>
        <p:nvSpPr>
          <p:cNvPr id="28675" name="Content Placeholder 2"/>
          <p:cNvSpPr>
            <a:spLocks noGrp="1"/>
          </p:cNvSpPr>
          <p:nvPr>
            <p:ph idx="1"/>
          </p:nvPr>
        </p:nvSpPr>
        <p:spPr>
          <a:xfrm>
            <a:off x="677334" y="1239521"/>
            <a:ext cx="8596668" cy="4801842"/>
          </a:xfrm>
        </p:spPr>
        <p:txBody>
          <a:bodyPr>
            <a:normAutofit/>
          </a:bodyPr>
          <a:lstStyle/>
          <a:p>
            <a:r>
              <a:rPr lang="en-US" altLang="en-US" sz="2800" dirty="0" smtClean="0"/>
              <a:t>How to help someone with an eating disorder</a:t>
            </a:r>
          </a:p>
          <a:p>
            <a:endParaRPr lang="en-US" altLang="en-US" sz="2800" dirty="0" smtClean="0"/>
          </a:p>
          <a:p>
            <a:r>
              <a:rPr lang="en-US" altLang="en-US" sz="2800" dirty="0" smtClean="0"/>
              <a:t>See page 336</a:t>
            </a:r>
          </a:p>
        </p:txBody>
      </p:sp>
      <p:pic>
        <p:nvPicPr>
          <p:cNvPr id="2867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1242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4525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81200" y="0"/>
            <a:ext cx="8229600" cy="990600"/>
          </a:xfrm>
        </p:spPr>
        <p:txBody>
          <a:bodyPr/>
          <a:lstStyle/>
          <a:p>
            <a:pPr eaLnBrk="1" hangingPunct="1"/>
            <a:r>
              <a:rPr lang="en-US" altLang="en-US" dirty="0" smtClean="0"/>
              <a:t>Anorexia</a:t>
            </a:r>
          </a:p>
        </p:txBody>
      </p:sp>
      <p:sp>
        <p:nvSpPr>
          <p:cNvPr id="18435" name="Rectangle 3"/>
          <p:cNvSpPr>
            <a:spLocks noGrp="1" noChangeArrowheads="1"/>
          </p:cNvSpPr>
          <p:nvPr>
            <p:ph type="body" idx="1"/>
          </p:nvPr>
        </p:nvSpPr>
        <p:spPr>
          <a:xfrm>
            <a:off x="335280" y="345440"/>
            <a:ext cx="8768080" cy="6512560"/>
          </a:xfrm>
        </p:spPr>
        <p:txBody>
          <a:bodyPr>
            <a:normAutofit/>
          </a:bodyPr>
          <a:lstStyle/>
          <a:p>
            <a:pPr eaLnBrk="1" hangingPunct="1">
              <a:buFontTx/>
              <a:buNone/>
            </a:pPr>
            <a:endParaRPr lang="en-US" altLang="en-US" dirty="0" smtClean="0"/>
          </a:p>
          <a:p>
            <a:pPr eaLnBrk="1" hangingPunct="1"/>
            <a:r>
              <a:rPr lang="en-US" altLang="en-US" sz="2800" dirty="0" smtClean="0"/>
              <a:t>It may all </a:t>
            </a:r>
            <a:r>
              <a:rPr lang="en-US" altLang="en-US" sz="2800" b="1" dirty="0" smtClean="0"/>
              <a:t>start</a:t>
            </a:r>
            <a:r>
              <a:rPr lang="en-US" altLang="en-US" sz="2800" dirty="0" smtClean="0"/>
              <a:t> with an ordinary weight-loss diet</a:t>
            </a:r>
          </a:p>
          <a:p>
            <a:pPr eaLnBrk="1" hangingPunct="1"/>
            <a:r>
              <a:rPr lang="en-US" altLang="en-US" sz="2800" dirty="0" smtClean="0"/>
              <a:t>The anorexic reaches his or her first goal, and is so delighted that another lower goal is set.</a:t>
            </a:r>
          </a:p>
          <a:p>
            <a:pPr eaLnBrk="1" hangingPunct="1"/>
            <a:r>
              <a:rPr lang="en-US" altLang="en-US" sz="2800" b="1" dirty="0" smtClean="0"/>
              <a:t>Losing weight </a:t>
            </a:r>
            <a:r>
              <a:rPr lang="en-US" altLang="en-US" sz="2800" dirty="0" smtClean="0"/>
              <a:t>becomes so gratifying, confers such </a:t>
            </a:r>
            <a:r>
              <a:rPr lang="en-US" altLang="en-US" sz="2800" b="1" dirty="0" smtClean="0"/>
              <a:t>a sense of power and </a:t>
            </a:r>
            <a:r>
              <a:rPr lang="en-US" altLang="en-US" sz="2800" b="1" i="1" dirty="0" smtClean="0"/>
              <a:t>control</a:t>
            </a:r>
            <a:r>
              <a:rPr lang="en-US" altLang="en-US" sz="2800" dirty="0" smtClean="0"/>
              <a:t>, that as each target is met, a new one is set.</a:t>
            </a:r>
          </a:p>
        </p:txBody>
      </p:sp>
      <p:pic>
        <p:nvPicPr>
          <p:cNvPr id="2" name="Picture 1"/>
          <p:cNvPicPr>
            <a:picLocks noChangeAspect="1"/>
          </p:cNvPicPr>
          <p:nvPr/>
        </p:nvPicPr>
        <p:blipFill>
          <a:blip r:embed="rId2"/>
          <a:stretch>
            <a:fillRect/>
          </a:stretch>
        </p:blipFill>
        <p:spPr>
          <a:xfrm>
            <a:off x="3258356" y="4005329"/>
            <a:ext cx="3361386" cy="2382591"/>
          </a:xfrm>
          <a:prstGeom prst="rect">
            <a:avLst/>
          </a:prstGeom>
        </p:spPr>
      </p:pic>
    </p:spTree>
    <p:extLst>
      <p:ext uri="{BB962C8B-B14F-4D97-AF65-F5344CB8AC3E}">
        <p14:creationId xmlns:p14="http://schemas.microsoft.com/office/powerpoint/2010/main" val="21530248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a:bodyPr>
          <a:lstStyle/>
          <a:p>
            <a:r>
              <a:rPr lang="en-US" sz="2800" dirty="0" smtClean="0"/>
              <a:t>Mayoclinic.org</a:t>
            </a:r>
          </a:p>
          <a:p>
            <a:r>
              <a:rPr lang="en-US" sz="2800" dirty="0" smtClean="0"/>
              <a:t>KidsHealth.org</a:t>
            </a:r>
          </a:p>
          <a:p>
            <a:r>
              <a:rPr lang="en-US" sz="2800" dirty="0" err="1" smtClean="0"/>
              <a:t>WebMd</a:t>
            </a:r>
            <a:endParaRPr lang="en-US" sz="2800" dirty="0" smtClean="0"/>
          </a:p>
          <a:p>
            <a:r>
              <a:rPr lang="en-US" sz="2800" dirty="0" smtClean="0"/>
              <a:t>NationalEatingDisorders.org</a:t>
            </a:r>
            <a:endParaRPr lang="en-US" sz="2800" dirty="0"/>
          </a:p>
        </p:txBody>
      </p:sp>
    </p:spTree>
    <p:extLst>
      <p:ext uri="{BB962C8B-B14F-4D97-AF65-F5344CB8AC3E}">
        <p14:creationId xmlns:p14="http://schemas.microsoft.com/office/powerpoint/2010/main" val="2511442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50254"/>
          </a:xfrm>
        </p:spPr>
        <p:txBody>
          <a:bodyPr>
            <a:normAutofit fontScale="90000"/>
          </a:bodyPr>
          <a:lstStyle/>
          <a:p>
            <a:endParaRPr lang="en-US" dirty="0"/>
          </a:p>
        </p:txBody>
      </p:sp>
      <p:sp>
        <p:nvSpPr>
          <p:cNvPr id="3" name="Content Placeholder 2"/>
          <p:cNvSpPr>
            <a:spLocks noGrp="1"/>
          </p:cNvSpPr>
          <p:nvPr>
            <p:ph idx="1"/>
          </p:nvPr>
        </p:nvSpPr>
        <p:spPr>
          <a:xfrm>
            <a:off x="193183" y="476518"/>
            <a:ext cx="9581882" cy="5564844"/>
          </a:xfrm>
        </p:spPr>
        <p:txBody>
          <a:bodyPr>
            <a:normAutofit/>
          </a:bodyPr>
          <a:lstStyle/>
          <a:p>
            <a:r>
              <a:rPr lang="en-US" altLang="en-US" sz="2800" dirty="0"/>
              <a:t>The downward spiral </a:t>
            </a:r>
            <a:r>
              <a:rPr lang="en-US" altLang="en-US" sz="2800" b="1" dirty="0"/>
              <a:t>continues until weight dips dangerously low.</a:t>
            </a:r>
          </a:p>
          <a:p>
            <a:r>
              <a:rPr lang="en-US" altLang="en-US" sz="2800" dirty="0"/>
              <a:t>Losing weight becomes the most important thing in life – more important than family, work, or even health</a:t>
            </a:r>
          </a:p>
          <a:p>
            <a:r>
              <a:rPr lang="en-US" altLang="en-US" sz="2800" b="1" dirty="0"/>
              <a:t>It is </a:t>
            </a:r>
            <a:r>
              <a:rPr lang="en-US" altLang="en-US" sz="2800" b="1" u="sng" dirty="0"/>
              <a:t>not</a:t>
            </a:r>
            <a:r>
              <a:rPr lang="en-US" altLang="en-US" sz="2800" b="1" dirty="0"/>
              <a:t> just an out of control diet </a:t>
            </a:r>
            <a:r>
              <a:rPr lang="en-US" altLang="en-US" sz="2800" dirty="0"/>
              <a:t>– it’s an </a:t>
            </a:r>
            <a:r>
              <a:rPr lang="en-US" altLang="en-US" sz="2800" dirty="0" smtClean="0"/>
              <a:t>addiction</a:t>
            </a:r>
          </a:p>
          <a:p>
            <a:r>
              <a:rPr lang="en-US" altLang="en-US" sz="2800" dirty="0" smtClean="0"/>
              <a:t>It’s no longer about food, it’s now </a:t>
            </a:r>
            <a:r>
              <a:rPr lang="en-US" altLang="en-US" sz="2800" b="1" dirty="0" smtClean="0"/>
              <a:t>about control</a:t>
            </a:r>
            <a:endParaRPr lang="en-US" altLang="en-US" sz="2800" b="1" dirty="0"/>
          </a:p>
          <a:p>
            <a:endParaRPr lang="en-US" sz="2800" dirty="0"/>
          </a:p>
        </p:txBody>
      </p:sp>
      <p:pic>
        <p:nvPicPr>
          <p:cNvPr id="5" name="Picture 4"/>
          <p:cNvPicPr>
            <a:picLocks noChangeAspect="1"/>
          </p:cNvPicPr>
          <p:nvPr/>
        </p:nvPicPr>
        <p:blipFill>
          <a:blip r:embed="rId2"/>
          <a:stretch>
            <a:fillRect/>
          </a:stretch>
        </p:blipFill>
        <p:spPr>
          <a:xfrm>
            <a:off x="3352930" y="4180632"/>
            <a:ext cx="3245476" cy="2245925"/>
          </a:xfrm>
          <a:prstGeom prst="rect">
            <a:avLst/>
          </a:prstGeom>
        </p:spPr>
      </p:pic>
    </p:spTree>
    <p:extLst>
      <p:ext uri="{BB962C8B-B14F-4D97-AF65-F5344CB8AC3E}">
        <p14:creationId xmlns:p14="http://schemas.microsoft.com/office/powerpoint/2010/main" val="4170139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3183"/>
            <a:ext cx="8596668" cy="1737217"/>
          </a:xfrm>
        </p:spPr>
        <p:txBody>
          <a:bodyPr/>
          <a:lstStyle/>
          <a:p>
            <a:r>
              <a:rPr lang="en-US" dirty="0" smtClean="0"/>
              <a:t>Who becomes anorexic?</a:t>
            </a:r>
            <a:endParaRPr lang="en-US" dirty="0"/>
          </a:p>
        </p:txBody>
      </p:sp>
      <p:sp>
        <p:nvSpPr>
          <p:cNvPr id="3" name="Content Placeholder 2"/>
          <p:cNvSpPr>
            <a:spLocks noGrp="1"/>
          </p:cNvSpPr>
          <p:nvPr>
            <p:ph idx="1"/>
          </p:nvPr>
        </p:nvSpPr>
        <p:spPr>
          <a:xfrm>
            <a:off x="231820" y="1017431"/>
            <a:ext cx="9042182" cy="5023931"/>
          </a:xfrm>
        </p:spPr>
        <p:txBody>
          <a:bodyPr>
            <a:normAutofit/>
          </a:bodyPr>
          <a:lstStyle/>
          <a:p>
            <a:r>
              <a:rPr lang="en-US" sz="2800" dirty="0" smtClean="0"/>
              <a:t>Anorexia most often develops in the </a:t>
            </a:r>
            <a:r>
              <a:rPr lang="en-US" sz="2800" b="1" dirty="0" smtClean="0"/>
              <a:t>teen years</a:t>
            </a:r>
            <a:r>
              <a:rPr lang="en-US" sz="2800" dirty="0" smtClean="0"/>
              <a:t>, but it can occur at any age</a:t>
            </a:r>
          </a:p>
          <a:p>
            <a:r>
              <a:rPr lang="en-US" sz="2800" dirty="0" smtClean="0"/>
              <a:t>Anorexics </a:t>
            </a:r>
            <a:r>
              <a:rPr lang="en-US" sz="2800" b="1" dirty="0" smtClean="0"/>
              <a:t>tend to be achievement-oriented perfectionists </a:t>
            </a:r>
            <a:r>
              <a:rPr lang="en-US" sz="2800" dirty="0" smtClean="0"/>
              <a:t>who nevertheless </a:t>
            </a:r>
            <a:r>
              <a:rPr lang="en-US" sz="2800" b="1" dirty="0" smtClean="0"/>
              <a:t>lack self-esteem</a:t>
            </a:r>
          </a:p>
          <a:p>
            <a:r>
              <a:rPr lang="en-US" sz="2800" dirty="0" smtClean="0"/>
              <a:t>Many come from families </a:t>
            </a:r>
            <a:r>
              <a:rPr lang="en-US" sz="2800" b="1" dirty="0" smtClean="0"/>
              <a:t>genetically loaded for addiction </a:t>
            </a:r>
            <a:r>
              <a:rPr lang="en-US" sz="2800" dirty="0" smtClean="0"/>
              <a:t>and have subconsciously chosen what they see as a safer option</a:t>
            </a:r>
          </a:p>
          <a:p>
            <a:endParaRPr lang="en-US" sz="2800" dirty="0"/>
          </a:p>
        </p:txBody>
      </p:sp>
      <p:pic>
        <p:nvPicPr>
          <p:cNvPr id="4" name="Picture 3"/>
          <p:cNvPicPr>
            <a:picLocks noChangeAspect="1"/>
          </p:cNvPicPr>
          <p:nvPr/>
        </p:nvPicPr>
        <p:blipFill>
          <a:blip r:embed="rId2"/>
          <a:stretch>
            <a:fillRect/>
          </a:stretch>
        </p:blipFill>
        <p:spPr>
          <a:xfrm>
            <a:off x="4430939" y="4481848"/>
            <a:ext cx="3193354" cy="2085371"/>
          </a:xfrm>
          <a:prstGeom prst="rect">
            <a:avLst/>
          </a:prstGeom>
        </p:spPr>
      </p:pic>
    </p:spTree>
    <p:extLst>
      <p:ext uri="{BB962C8B-B14F-4D97-AF65-F5344CB8AC3E}">
        <p14:creationId xmlns:p14="http://schemas.microsoft.com/office/powerpoint/2010/main" val="1017429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8789"/>
            <a:ext cx="8596668" cy="901521"/>
          </a:xfrm>
        </p:spPr>
        <p:txBody>
          <a:bodyPr/>
          <a:lstStyle/>
          <a:p>
            <a:r>
              <a:rPr lang="en-US" dirty="0" smtClean="0"/>
              <a:t>Warning Signs</a:t>
            </a:r>
            <a:endParaRPr lang="en-US" dirty="0"/>
          </a:p>
        </p:txBody>
      </p:sp>
      <p:sp>
        <p:nvSpPr>
          <p:cNvPr id="3" name="Content Placeholder 2"/>
          <p:cNvSpPr>
            <a:spLocks noGrp="1"/>
          </p:cNvSpPr>
          <p:nvPr>
            <p:ph idx="1"/>
          </p:nvPr>
        </p:nvSpPr>
        <p:spPr>
          <a:xfrm>
            <a:off x="103031" y="901522"/>
            <a:ext cx="10208031" cy="5139842"/>
          </a:xfrm>
        </p:spPr>
        <p:txBody>
          <a:bodyPr>
            <a:normAutofit/>
          </a:bodyPr>
          <a:lstStyle/>
          <a:p>
            <a:r>
              <a:rPr lang="en-US" sz="2800" dirty="0" smtClean="0"/>
              <a:t>Warning signs of anorexia include:</a:t>
            </a:r>
          </a:p>
          <a:p>
            <a:r>
              <a:rPr lang="en-US" sz="2800" dirty="0" smtClean="0"/>
              <a:t> </a:t>
            </a:r>
            <a:r>
              <a:rPr lang="en-US" sz="2800" b="1" dirty="0"/>
              <a:t>S</a:t>
            </a:r>
            <a:r>
              <a:rPr lang="en-US" sz="2800" b="1" dirty="0" smtClean="0"/>
              <a:t>ignificant weight loss </a:t>
            </a:r>
            <a:r>
              <a:rPr lang="en-US" sz="2800" dirty="0" smtClean="0"/>
              <a:t>of 15 to 25% below desirable weight</a:t>
            </a:r>
          </a:p>
          <a:p>
            <a:r>
              <a:rPr lang="en-US" sz="2800" dirty="0" smtClean="0"/>
              <a:t>Frequent trips to the scale during the day</a:t>
            </a:r>
          </a:p>
          <a:p>
            <a:r>
              <a:rPr lang="en-US" sz="2800" b="1" dirty="0" smtClean="0"/>
              <a:t>Eating rituals </a:t>
            </a:r>
            <a:r>
              <a:rPr lang="en-US" sz="2800" dirty="0" smtClean="0"/>
              <a:t>such as </a:t>
            </a:r>
            <a:r>
              <a:rPr lang="en-US" sz="2800" b="1" dirty="0" smtClean="0"/>
              <a:t>measuring and weighing </a:t>
            </a:r>
            <a:r>
              <a:rPr lang="en-US" sz="2800" dirty="0" smtClean="0"/>
              <a:t>everything that is to be eaten, </a:t>
            </a:r>
            <a:r>
              <a:rPr lang="en-US" sz="2800" b="1" dirty="0" smtClean="0"/>
              <a:t>cutting food into tiny pieces</a:t>
            </a:r>
            <a:r>
              <a:rPr lang="en-US" sz="2800" dirty="0" smtClean="0"/>
              <a:t>, pushing food around the plate without eating it, </a:t>
            </a:r>
            <a:r>
              <a:rPr lang="en-US" sz="2800" b="1" dirty="0" smtClean="0"/>
              <a:t>secretly discarding food</a:t>
            </a:r>
            <a:r>
              <a:rPr lang="en-US" sz="2800" dirty="0" smtClean="0"/>
              <a:t>, and eating food discreetly </a:t>
            </a:r>
            <a:endParaRPr lang="en-US" sz="2800" dirty="0"/>
          </a:p>
        </p:txBody>
      </p:sp>
      <p:pic>
        <p:nvPicPr>
          <p:cNvPr id="4" name="Picture 3"/>
          <p:cNvPicPr>
            <a:picLocks noChangeAspect="1"/>
          </p:cNvPicPr>
          <p:nvPr/>
        </p:nvPicPr>
        <p:blipFill>
          <a:blip r:embed="rId2"/>
          <a:stretch>
            <a:fillRect/>
          </a:stretch>
        </p:blipFill>
        <p:spPr>
          <a:xfrm>
            <a:off x="5660872" y="4520486"/>
            <a:ext cx="3019489" cy="1982338"/>
          </a:xfrm>
          <a:prstGeom prst="rect">
            <a:avLst/>
          </a:prstGeom>
        </p:spPr>
      </p:pic>
    </p:spTree>
    <p:extLst>
      <p:ext uri="{BB962C8B-B14F-4D97-AF65-F5344CB8AC3E}">
        <p14:creationId xmlns:p14="http://schemas.microsoft.com/office/powerpoint/2010/main" val="3834083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18947</TotalTime>
  <Words>3159</Words>
  <Application>Microsoft Office PowerPoint</Application>
  <PresentationFormat>Widescreen</PresentationFormat>
  <Paragraphs>240</Paragraphs>
  <Slides>60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Trebuchet MS</vt:lpstr>
      <vt:lpstr>Wingdings 3</vt:lpstr>
      <vt:lpstr>Facet</vt:lpstr>
      <vt:lpstr>Feeding &amp; Eating Disorders</vt:lpstr>
      <vt:lpstr>Eating Disorders</vt:lpstr>
      <vt:lpstr>What is your body image?</vt:lpstr>
      <vt:lpstr>Unhealthy Body Image &amp; Eating Patterns</vt:lpstr>
      <vt:lpstr>Anorexia Nervosa</vt:lpstr>
      <vt:lpstr>Anorexia</vt:lpstr>
      <vt:lpstr>PowerPoint Presentation</vt:lpstr>
      <vt:lpstr>Who becomes anorexic?</vt:lpstr>
      <vt:lpstr>Warning Signs</vt:lpstr>
      <vt:lpstr>Physical effects</vt:lpstr>
      <vt:lpstr>Why is anorexia not really about weight?</vt:lpstr>
      <vt:lpstr>Bulimia Nervosa</vt:lpstr>
      <vt:lpstr>Bulimia</vt:lpstr>
      <vt:lpstr>Binging and Purging</vt:lpstr>
      <vt:lpstr>Who becomes bulimic?</vt:lpstr>
      <vt:lpstr>Hard to Tell</vt:lpstr>
      <vt:lpstr>Physical &amp; Psychological Effects</vt:lpstr>
      <vt:lpstr>PowerPoint Presentation</vt:lpstr>
      <vt:lpstr>Anorexia vs Bulimia</vt:lpstr>
      <vt:lpstr>Health Consequences</vt:lpstr>
      <vt:lpstr>Highest Mortality rate of any Psychological Disorder</vt:lpstr>
      <vt:lpstr>Getting Help</vt:lpstr>
      <vt:lpstr>Treatment</vt:lpstr>
      <vt:lpstr>Binge eating disorder (BED) </vt:lpstr>
      <vt:lpstr>Other criteria for diagnosis (3 or more)</vt:lpstr>
      <vt:lpstr>New Disorder</vt:lpstr>
      <vt:lpstr>Other Behavioral Characteristics</vt:lpstr>
      <vt:lpstr>Emotional and Mental Characteristics</vt:lpstr>
      <vt:lpstr>Thought Patterns &amp; Personality Types</vt:lpstr>
      <vt:lpstr>Comfort food</vt:lpstr>
      <vt:lpstr>  Mouth Hungry Vs.  Stomach Hungry   Hungry for something other than food – i.e. love, affection, comfort vs. genuine physical hunger </vt:lpstr>
      <vt:lpstr>Obese does not necessarily = BED!</vt:lpstr>
      <vt:lpstr>BED Demographics</vt:lpstr>
      <vt:lpstr>Physical Effects</vt:lpstr>
      <vt:lpstr>Psychological Effects</vt:lpstr>
      <vt:lpstr>BED Treatment</vt:lpstr>
      <vt:lpstr>Social Stigma of BED</vt:lpstr>
      <vt:lpstr>OSFED (Other Specified Feeding or Eating Disorder)</vt:lpstr>
      <vt:lpstr>Types of OSFED (Other Specified Feeding or Eating Disorder)</vt:lpstr>
      <vt:lpstr>Night Eating Syndrome (considered OSFED)</vt:lpstr>
      <vt:lpstr>Symptoms of Night Eating Syndrome</vt:lpstr>
      <vt:lpstr>Not Just A Midnight Snack</vt:lpstr>
      <vt:lpstr>Pica</vt:lpstr>
      <vt:lpstr>Pica</vt:lpstr>
      <vt:lpstr>Pica and Children</vt:lpstr>
      <vt:lpstr>Causes</vt:lpstr>
      <vt:lpstr>Treatment</vt:lpstr>
      <vt:lpstr>Avoidant/Restrictive Food Intake Disorder (ARFID)</vt:lpstr>
      <vt:lpstr>Types of Eating Problems that might be considered ARFID include:</vt:lpstr>
      <vt:lpstr>Consequences</vt:lpstr>
      <vt:lpstr>Effects on Day-to-Day Lives</vt:lpstr>
      <vt:lpstr>Rumination Disorder</vt:lpstr>
      <vt:lpstr>Rumination Disorder</vt:lpstr>
      <vt:lpstr>Causes</vt:lpstr>
      <vt:lpstr>How common is Rumination Disorder?</vt:lpstr>
      <vt:lpstr>Treatment</vt:lpstr>
      <vt:lpstr>PowerPoint Presentation</vt:lpstr>
      <vt:lpstr>When does it start?</vt:lpstr>
      <vt:lpstr>PowerPoint Presentation</vt:lpstr>
      <vt:lpstr>Sources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Feeding &amp; Eating Disoders</dc:title>
  <dc:creator>Erik Ljungberg</dc:creator>
  <cp:lastModifiedBy>Erik Ljungberg</cp:lastModifiedBy>
  <cp:revision>81</cp:revision>
  <cp:lastPrinted>2016-11-28T17:31:31Z</cp:lastPrinted>
  <dcterms:created xsi:type="dcterms:W3CDTF">2015-08-08T19:37:50Z</dcterms:created>
  <dcterms:modified xsi:type="dcterms:W3CDTF">2017-11-30T18:11:11Z</dcterms:modified>
</cp:coreProperties>
</file>