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825500" cy="6858000"/>
          </a:xfrm>
          <a:prstGeom prst="rect">
            <a:avLst/>
          </a:prstGeom>
          <a:solidFill>
            <a:schemeClr val="tx2">
              <a:alpha val="50000"/>
            </a:schemeClr>
          </a:solidFill>
          <a:ln>
            <a:noFill/>
          </a:ln>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endParaRPr lang="en-US"/>
          </a:p>
        </p:txBody>
      </p:sp>
      <p:sp>
        <p:nvSpPr>
          <p:cNvPr id="3075" name="Rectangle 3"/>
          <p:cNvSpPr>
            <a:spLocks noGrp="1" noChangeArrowheads="1"/>
          </p:cNvSpPr>
          <p:nvPr>
            <p:ph type="ctrTitle"/>
          </p:nvPr>
        </p:nvSpPr>
        <p:spPr>
          <a:xfrm>
            <a:off x="990600" y="2133600"/>
            <a:ext cx="74676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lvl="0"/>
            <a:r>
              <a:rPr lang="en-US" noProof="0" smtClean="0"/>
              <a:t>Click to edit Master title style</a:t>
            </a:r>
            <a:endParaRPr lang="en-US" noProof="0" smtClean="0"/>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Tx/>
              <a:buNone/>
              <a:defRPr/>
            </a:lvl1pPr>
          </a:lstStyle>
          <a:p>
            <a:pPr lvl="0"/>
            <a:r>
              <a:rPr lang="en-US" noProof="0" smtClean="0"/>
              <a:t>Click to edit Master subtitle style</a:t>
            </a:r>
            <a:endParaRPr lang="en-US" noProof="0" smtClean="0"/>
          </a:p>
        </p:txBody>
      </p:sp>
      <p:sp>
        <p:nvSpPr>
          <p:cNvPr id="3077" name="Rectangle 5"/>
          <p:cNvSpPr>
            <a:spLocks noGrp="1" noChangeArrowheads="1"/>
          </p:cNvSpPr>
          <p:nvPr>
            <p:ph type="dt" sz="half" idx="2"/>
          </p:nvPr>
        </p:nvSpPr>
        <p:spPr>
          <a:xfrm>
            <a:off x="825500" y="6248400"/>
            <a:ext cx="1765300" cy="457200"/>
          </a:xfrm>
        </p:spPr>
        <p:txBody>
          <a:bodyPr/>
          <a:lstStyle>
            <a:lvl1pPr>
              <a:defRPr>
                <a:solidFill>
                  <a:srgbClr val="CCECFF"/>
                </a:solidFill>
              </a:defRPr>
            </a:lvl1pPr>
          </a:lstStyle>
          <a:p>
            <a:endParaRPr lang="en-US" dirty="0"/>
          </a:p>
        </p:txBody>
      </p:sp>
      <p:sp>
        <p:nvSpPr>
          <p:cNvPr id="3078" name="Rectangle 6"/>
          <p:cNvSpPr>
            <a:spLocks noGrp="1" noChangeArrowheads="1"/>
          </p:cNvSpPr>
          <p:nvPr>
            <p:ph type="ftr" sz="quarter" idx="3"/>
          </p:nvPr>
        </p:nvSpPr>
        <p:spPr/>
        <p:txBody>
          <a:bodyPr/>
          <a:lstStyle>
            <a:lvl1pPr>
              <a:defRPr>
                <a:solidFill>
                  <a:srgbClr val="CCECFF"/>
                </a:solidFill>
              </a:defRPr>
            </a:lvl1pPr>
          </a:lstStyle>
          <a:p>
            <a:endParaRPr lang="en-US"/>
          </a:p>
        </p:txBody>
      </p:sp>
      <p:sp>
        <p:nvSpPr>
          <p:cNvPr id="3079" name="Rectangle 7"/>
          <p:cNvSpPr>
            <a:spLocks noGrp="1" noChangeArrowheads="1"/>
          </p:cNvSpPr>
          <p:nvPr>
            <p:ph type="sldNum" sz="quarter" idx="4"/>
          </p:nvPr>
        </p:nvSpPr>
        <p:spPr/>
        <p:txBody>
          <a:bodyPr/>
          <a:lstStyle>
            <a:lvl1pPr>
              <a:defRPr>
                <a:solidFill>
                  <a:srgbClr val="CCECFF"/>
                </a:solidFill>
              </a:defRPr>
            </a:lvl1pPr>
          </a:lstStyle>
          <a:p>
            <a:fld id="{52374C19-6195-44EB-AC08-1E9DDA826AD8}" type="slidenum">
              <a:rPr lang="en-US"/>
              <a:pPr/>
              <a:t>‹#›</a:t>
            </a:fld>
            <a:endParaRPr lang="en-US"/>
          </a:p>
        </p:txBody>
      </p:sp>
      <p:sp>
        <p:nvSpPr>
          <p:cNvPr id="3080" name="Rectangle 8"/>
          <p:cNvSpPr>
            <a:spLocks noChangeArrowheads="1"/>
          </p:cNvSpPr>
          <p:nvPr/>
        </p:nvSpPr>
        <p:spPr bwMode="ltGray">
          <a:xfrm>
            <a:off x="0" y="3543300"/>
            <a:ext cx="3343275" cy="122238"/>
          </a:xfrm>
          <a:prstGeom prst="rect">
            <a:avLst/>
          </a:prstGeom>
          <a:solidFill>
            <a:schemeClr val="accent6">
              <a:lumMod val="50000"/>
              <a:alpha val="65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par>
                          <p:cTn id="8" fill="hold" nodeType="afterGroup">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3080"/>
                                        </p:tgtEl>
                                        <p:attrNameLst>
                                          <p:attrName>style.visibility</p:attrName>
                                        </p:attrNameLst>
                                      </p:cBhvr>
                                      <p:to>
                                        <p:strVal val="visible"/>
                                      </p:to>
                                    </p:set>
                                    <p:animEffect transition="in" filter="wipe(right)">
                                      <p:cBhvr>
                                        <p:cTn id="11"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8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35016A-29F8-46FC-8B4A-CAF6A25312F0}" type="slidenum">
              <a:rPr lang="en-US"/>
              <a:pPr/>
              <a:t>‹#›</a:t>
            </a:fld>
            <a:endParaRPr lang="en-US"/>
          </a:p>
        </p:txBody>
      </p:sp>
    </p:spTree>
    <p:extLst>
      <p:ext uri="{BB962C8B-B14F-4D97-AF65-F5344CB8AC3E}">
        <p14:creationId xmlns:p14="http://schemas.microsoft.com/office/powerpoint/2010/main" val="256193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931448-9786-46BA-932F-440E6F992D63}" type="slidenum">
              <a:rPr lang="en-US"/>
              <a:pPr/>
              <a:t>‹#›</a:t>
            </a:fld>
            <a:endParaRPr lang="en-US"/>
          </a:p>
        </p:txBody>
      </p:sp>
    </p:spTree>
    <p:extLst>
      <p:ext uri="{BB962C8B-B14F-4D97-AF65-F5344CB8AC3E}">
        <p14:creationId xmlns:p14="http://schemas.microsoft.com/office/powerpoint/2010/main" val="194672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8679E9-49B0-4045-A04C-50677AC6C1EA}" type="slidenum">
              <a:rPr lang="en-US"/>
              <a:pPr/>
              <a:t>‹#›</a:t>
            </a:fld>
            <a:endParaRPr lang="en-US"/>
          </a:p>
        </p:txBody>
      </p:sp>
    </p:spTree>
    <p:extLst>
      <p:ext uri="{BB962C8B-B14F-4D97-AF65-F5344CB8AC3E}">
        <p14:creationId xmlns:p14="http://schemas.microsoft.com/office/powerpoint/2010/main" val="96688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2B5B07-8454-4E55-B3A7-8E9AA2D9B57C}" type="slidenum">
              <a:rPr lang="en-US"/>
              <a:pPr/>
              <a:t>‹#›</a:t>
            </a:fld>
            <a:endParaRPr lang="en-US"/>
          </a:p>
        </p:txBody>
      </p:sp>
    </p:spTree>
    <p:extLst>
      <p:ext uri="{BB962C8B-B14F-4D97-AF65-F5344CB8AC3E}">
        <p14:creationId xmlns:p14="http://schemas.microsoft.com/office/powerpoint/2010/main" val="325318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26B5A4-B00C-496C-B349-442F725A803E}" type="slidenum">
              <a:rPr lang="en-US"/>
              <a:pPr/>
              <a:t>‹#›</a:t>
            </a:fld>
            <a:endParaRPr lang="en-US"/>
          </a:p>
        </p:txBody>
      </p:sp>
    </p:spTree>
    <p:extLst>
      <p:ext uri="{BB962C8B-B14F-4D97-AF65-F5344CB8AC3E}">
        <p14:creationId xmlns:p14="http://schemas.microsoft.com/office/powerpoint/2010/main" val="176650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F6D4235-583C-4C1D-9CB9-18973B6C5B93}" type="slidenum">
              <a:rPr lang="en-US"/>
              <a:pPr/>
              <a:t>‹#›</a:t>
            </a:fld>
            <a:endParaRPr lang="en-US"/>
          </a:p>
        </p:txBody>
      </p:sp>
    </p:spTree>
    <p:extLst>
      <p:ext uri="{BB962C8B-B14F-4D97-AF65-F5344CB8AC3E}">
        <p14:creationId xmlns:p14="http://schemas.microsoft.com/office/powerpoint/2010/main" val="385828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02FCFB-EA54-40EB-A37A-8CF2D6BE7A4D}" type="slidenum">
              <a:rPr lang="en-US"/>
              <a:pPr/>
              <a:t>‹#›</a:t>
            </a:fld>
            <a:endParaRPr lang="en-US"/>
          </a:p>
        </p:txBody>
      </p:sp>
    </p:spTree>
    <p:extLst>
      <p:ext uri="{BB962C8B-B14F-4D97-AF65-F5344CB8AC3E}">
        <p14:creationId xmlns:p14="http://schemas.microsoft.com/office/powerpoint/2010/main" val="391245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DF64FF-B736-405E-A7A0-3B9068A5EB37}" type="slidenum">
              <a:rPr lang="en-US"/>
              <a:pPr/>
              <a:t>‹#›</a:t>
            </a:fld>
            <a:endParaRPr lang="en-US"/>
          </a:p>
        </p:txBody>
      </p:sp>
    </p:spTree>
    <p:extLst>
      <p:ext uri="{BB962C8B-B14F-4D97-AF65-F5344CB8AC3E}">
        <p14:creationId xmlns:p14="http://schemas.microsoft.com/office/powerpoint/2010/main" val="333596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25095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2FDF83-FB89-4D99-9CEB-EA16FA1D06DF}" type="slidenum">
              <a:rPr lang="en-US"/>
              <a:pPr/>
              <a:t>‹#›</a:t>
            </a:fld>
            <a:endParaRPr lang="en-US"/>
          </a:p>
        </p:txBody>
      </p:sp>
    </p:spTree>
    <p:extLst>
      <p:ext uri="{BB962C8B-B14F-4D97-AF65-F5344CB8AC3E}">
        <p14:creationId xmlns:p14="http://schemas.microsoft.com/office/powerpoint/2010/main" val="73737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FEC6FB-1DF1-4F17-89DD-551E77ABC4E4}" type="slidenum">
              <a:rPr lang="en-US"/>
              <a:pPr/>
              <a:t>‹#›</a:t>
            </a:fld>
            <a:endParaRPr lang="en-US"/>
          </a:p>
        </p:txBody>
      </p:sp>
    </p:spTree>
    <p:extLst>
      <p:ext uri="{BB962C8B-B14F-4D97-AF65-F5344CB8AC3E}">
        <p14:creationId xmlns:p14="http://schemas.microsoft.com/office/powerpoint/2010/main" val="292405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000">
                <a:latin typeface="+mn-lt"/>
              </a:defRPr>
            </a:lvl1pPr>
          </a:lstStyle>
          <a:p>
            <a:endParaRPr lang="en-US" dirty="0"/>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000">
                <a:latin typeface="+mn-lt"/>
              </a:defRPr>
            </a:lvl1pPr>
          </a:lstStyle>
          <a:p>
            <a:endParaRPr lang="en-US" dirty="0"/>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000">
                <a:latin typeface="+mn-lt"/>
              </a:defRPr>
            </a:lvl1pPr>
          </a:lstStyle>
          <a:p>
            <a:fld id="{92C0D9DA-B4BA-4992-BA0E-5EB2E289DEDC}" type="slidenum">
              <a:rPr lang="en-US" smtClean="0"/>
              <a:pPr/>
              <a:t>‹#›</a:t>
            </a:fld>
            <a:endParaRPr lang="en-US" dirty="0"/>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055"/>
                                        </p:tgtEl>
                                        <p:attrNameLst>
                                          <p:attrName>style.visibility</p:attrName>
                                        </p:attrNameLst>
                                      </p:cBhvr>
                                      <p:to>
                                        <p:strVal val="visible"/>
                                      </p:to>
                                    </p:set>
                                    <p:animEffect transition="in" filter="wipe(right)">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txStyles>
    <p:titleStyle>
      <a:lvl1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folHlink"/>
        </a:buClr>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Char char="•"/>
        <a:defRPr kumimoji="1"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Gambling Disorder</a:t>
            </a:r>
            <a:endParaRPr lang="en-US" dirty="0"/>
          </a:p>
        </p:txBody>
      </p:sp>
      <p:sp>
        <p:nvSpPr>
          <p:cNvPr id="3" name="Subtitle 2"/>
          <p:cNvSpPr>
            <a:spLocks noGrp="1"/>
          </p:cNvSpPr>
          <p:nvPr>
            <p:ph type="subTitle" idx="1"/>
          </p:nvPr>
        </p:nvSpPr>
        <p:spPr/>
        <p:txBody>
          <a:bodyPr/>
          <a:lstStyle/>
          <a:p>
            <a:r>
              <a:rPr lang="en-US" dirty="0" smtClean="0"/>
              <a:t>Compulsive Gambling</a:t>
            </a:r>
            <a:endParaRPr lang="en-US" dirty="0"/>
          </a:p>
        </p:txBody>
      </p:sp>
    </p:spTree>
    <p:extLst>
      <p:ext uri="{BB962C8B-B14F-4D97-AF65-F5344CB8AC3E}">
        <p14:creationId xmlns:p14="http://schemas.microsoft.com/office/powerpoint/2010/main" val="103051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953000" cy="1066800"/>
          </a:xfrm>
        </p:spPr>
        <p:txBody>
          <a:bodyPr/>
          <a:lstStyle/>
          <a:p>
            <a:r>
              <a:rPr lang="en-US" dirty="0" smtClean="0"/>
              <a:t>Not about the $$</a:t>
            </a:r>
            <a:endParaRPr lang="en-US" dirty="0"/>
          </a:p>
        </p:txBody>
      </p:sp>
      <p:sp>
        <p:nvSpPr>
          <p:cNvPr id="3" name="Content Placeholder 2"/>
          <p:cNvSpPr>
            <a:spLocks noGrp="1"/>
          </p:cNvSpPr>
          <p:nvPr>
            <p:ph idx="1"/>
          </p:nvPr>
        </p:nvSpPr>
        <p:spPr>
          <a:xfrm>
            <a:off x="228600" y="3429000"/>
            <a:ext cx="8686800" cy="3886200"/>
          </a:xfrm>
        </p:spPr>
        <p:txBody>
          <a:bodyPr/>
          <a:lstStyle/>
          <a:p>
            <a:r>
              <a:rPr lang="en-US" sz="2800" dirty="0">
                <a:effectLst>
                  <a:outerShdw blurRad="38100" dist="38100" dir="2700000" algn="tl">
                    <a:srgbClr val="000000">
                      <a:alpha val="43137"/>
                    </a:srgbClr>
                  </a:outerShdw>
                </a:effectLst>
              </a:rPr>
              <a:t>For many compulsive gamblers, betting </a:t>
            </a:r>
            <a:r>
              <a:rPr lang="en-US" sz="2800" b="1" dirty="0">
                <a:effectLst>
                  <a:outerShdw blurRad="38100" dist="38100" dir="2700000" algn="tl">
                    <a:srgbClr val="000000">
                      <a:alpha val="43137"/>
                    </a:srgbClr>
                  </a:outerShdw>
                </a:effectLst>
              </a:rPr>
              <a:t>isn't as much about money as it is</a:t>
            </a:r>
            <a:r>
              <a:rPr lang="en-US" sz="28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about the excitement</a:t>
            </a:r>
            <a:r>
              <a:rPr lang="en-US" sz="2800" dirty="0">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Sustaining </a:t>
            </a:r>
            <a:r>
              <a:rPr lang="en-US" sz="2800" dirty="0">
                <a:effectLst>
                  <a:outerShdw blurRad="38100" dist="38100" dir="2700000" algn="tl">
                    <a:srgbClr val="000000">
                      <a:alpha val="43137"/>
                    </a:srgbClr>
                  </a:outerShdw>
                </a:effectLst>
              </a:rPr>
              <a:t>the thrill that gambling provides usually involves </a:t>
            </a:r>
            <a:r>
              <a:rPr lang="en-US" sz="2800" b="1" dirty="0">
                <a:effectLst>
                  <a:outerShdw blurRad="38100" dist="38100" dir="2700000" algn="tl">
                    <a:srgbClr val="000000">
                      <a:alpha val="43137"/>
                    </a:srgbClr>
                  </a:outerShdw>
                </a:effectLst>
              </a:rPr>
              <a:t>taking increasingly bigger risks </a:t>
            </a:r>
            <a:r>
              <a:rPr lang="en-US" sz="2800" dirty="0">
                <a:effectLst>
                  <a:outerShdw blurRad="38100" dist="38100" dir="2700000" algn="tl">
                    <a:srgbClr val="000000">
                      <a:alpha val="43137"/>
                    </a:srgbClr>
                  </a:outerShdw>
                </a:effectLst>
              </a:rPr>
              <a:t>and </a:t>
            </a:r>
            <a:r>
              <a:rPr lang="en-US" sz="2800" b="1" dirty="0">
                <a:effectLst>
                  <a:outerShdw blurRad="38100" dist="38100" dir="2700000" algn="tl">
                    <a:srgbClr val="000000">
                      <a:alpha val="43137"/>
                    </a:srgbClr>
                  </a:outerShdw>
                </a:effectLst>
              </a:rPr>
              <a:t>placing larger bets</a:t>
            </a:r>
            <a:r>
              <a:rPr lang="en-US" sz="2800" dirty="0">
                <a:effectLst>
                  <a:outerShdw blurRad="38100" dist="38100" dir="2700000" algn="tl">
                    <a:srgbClr val="000000">
                      <a:alpha val="43137"/>
                    </a:srgbClr>
                  </a:outerShdw>
                </a:effectLst>
              </a:rPr>
              <a:t>. Those bets may involve sums you can't afford to lose.</a:t>
            </a:r>
          </a:p>
        </p:txBody>
      </p:sp>
      <p:pic>
        <p:nvPicPr>
          <p:cNvPr id="4" name="Picture 3"/>
          <p:cNvPicPr>
            <a:picLocks noChangeAspect="1"/>
          </p:cNvPicPr>
          <p:nvPr/>
        </p:nvPicPr>
        <p:blipFill>
          <a:blip r:embed="rId2"/>
          <a:stretch>
            <a:fillRect/>
          </a:stretch>
        </p:blipFill>
        <p:spPr>
          <a:xfrm>
            <a:off x="5105400" y="914400"/>
            <a:ext cx="3429000" cy="2327387"/>
          </a:xfrm>
          <a:prstGeom prst="rect">
            <a:avLst/>
          </a:prstGeom>
        </p:spPr>
      </p:pic>
    </p:spTree>
    <p:extLst>
      <p:ext uri="{BB962C8B-B14F-4D97-AF65-F5344CB8AC3E}">
        <p14:creationId xmlns:p14="http://schemas.microsoft.com/office/powerpoint/2010/main" val="397273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know when to Stop</a:t>
            </a:r>
            <a:endParaRPr lang="en-US" dirty="0"/>
          </a:p>
        </p:txBody>
      </p:sp>
      <p:sp>
        <p:nvSpPr>
          <p:cNvPr id="3" name="Content Placeholder 2"/>
          <p:cNvSpPr>
            <a:spLocks noGrp="1"/>
          </p:cNvSpPr>
          <p:nvPr>
            <p:ph idx="1"/>
          </p:nvPr>
        </p:nvSpPr>
        <p:spPr>
          <a:xfrm>
            <a:off x="228600" y="1981200"/>
            <a:ext cx="8610600" cy="4114800"/>
          </a:xfrm>
        </p:spPr>
        <p:txBody>
          <a:bodyPr/>
          <a:lstStyle/>
          <a:p>
            <a:r>
              <a:rPr lang="en-US" sz="2800" dirty="0">
                <a:effectLst>
                  <a:outerShdw blurRad="38100" dist="38100" dir="2700000" algn="tl">
                    <a:srgbClr val="000000">
                      <a:alpha val="43137"/>
                    </a:srgbClr>
                  </a:outerShdw>
                </a:effectLst>
              </a:rPr>
              <a:t>Unlike most casual gamblers who stop when losing or set a loss limit, </a:t>
            </a:r>
            <a:r>
              <a:rPr lang="en-US" sz="2800" b="1" dirty="0">
                <a:effectLst>
                  <a:outerShdw blurRad="38100" dist="38100" dir="2700000" algn="tl">
                    <a:srgbClr val="000000">
                      <a:alpha val="43137"/>
                    </a:srgbClr>
                  </a:outerShdw>
                </a:effectLst>
              </a:rPr>
              <a:t>compulsive gamblers are compelled to keep playing to recover their money </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 pattern that becomes increasingly destructive over time.</a:t>
            </a:r>
          </a:p>
        </p:txBody>
      </p:sp>
      <p:pic>
        <p:nvPicPr>
          <p:cNvPr id="4" name="Picture 3"/>
          <p:cNvPicPr>
            <a:picLocks noChangeAspect="1"/>
          </p:cNvPicPr>
          <p:nvPr/>
        </p:nvPicPr>
        <p:blipFill>
          <a:blip r:embed="rId2"/>
          <a:stretch>
            <a:fillRect/>
          </a:stretch>
        </p:blipFill>
        <p:spPr>
          <a:xfrm>
            <a:off x="4419600" y="4041820"/>
            <a:ext cx="4067174" cy="2590800"/>
          </a:xfrm>
          <a:prstGeom prst="rect">
            <a:avLst/>
          </a:prstGeom>
        </p:spPr>
      </p:pic>
    </p:spTree>
    <p:extLst>
      <p:ext uri="{BB962C8B-B14F-4D97-AF65-F5344CB8AC3E}">
        <p14:creationId xmlns:p14="http://schemas.microsoft.com/office/powerpoint/2010/main" val="226094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249362"/>
          </a:xfrm>
        </p:spPr>
        <p:txBody>
          <a:bodyPr/>
          <a:lstStyle/>
          <a:p>
            <a:pPr eaLnBrk="1" hangingPunct="1"/>
            <a:r>
              <a:rPr lang="en-US" altLang="en-US" dirty="0" smtClean="0"/>
              <a:t>Three Phases </a:t>
            </a:r>
            <a:br>
              <a:rPr lang="en-US" altLang="en-US" dirty="0" smtClean="0"/>
            </a:br>
            <a:r>
              <a:rPr lang="en-US" altLang="en-US" dirty="0" smtClean="0"/>
              <a:t>of the Gambling Cycle</a:t>
            </a:r>
          </a:p>
        </p:txBody>
      </p:sp>
      <p:sp>
        <p:nvSpPr>
          <p:cNvPr id="11267" name="Rectangle 3"/>
          <p:cNvSpPr>
            <a:spLocks noGrp="1" noChangeArrowheads="1"/>
          </p:cNvSpPr>
          <p:nvPr>
            <p:ph type="body" idx="1"/>
          </p:nvPr>
        </p:nvSpPr>
        <p:spPr>
          <a:xfrm>
            <a:off x="457200" y="2362200"/>
            <a:ext cx="8229600" cy="3763963"/>
          </a:xfrm>
        </p:spPr>
        <p:txBody>
          <a:bodyPr/>
          <a:lstStyle/>
          <a:p>
            <a:pPr eaLnBrk="1" hangingPunct="1"/>
            <a:r>
              <a:rPr lang="en-US" altLang="en-US" sz="2800" dirty="0" smtClean="0"/>
              <a:t>Winning – unrealistic optimism</a:t>
            </a:r>
          </a:p>
          <a:p>
            <a:pPr eaLnBrk="1" hangingPunct="1"/>
            <a:r>
              <a:rPr lang="en-US" altLang="en-US" sz="2800" dirty="0" smtClean="0"/>
              <a:t>Losing – denial, chases losses</a:t>
            </a:r>
          </a:p>
          <a:p>
            <a:pPr eaLnBrk="1" hangingPunct="1"/>
            <a:r>
              <a:rPr lang="en-US" altLang="en-US" sz="2800" dirty="0" smtClean="0"/>
              <a:t>Desperation – obsessed, blame, life falls apart</a:t>
            </a: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244181"/>
            <a:ext cx="345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21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they recover from it?</a:t>
            </a:r>
            <a:endParaRPr lang="en-US" dirty="0"/>
          </a:p>
        </p:txBody>
      </p:sp>
      <p:sp>
        <p:nvSpPr>
          <p:cNvPr id="3" name="Content Placeholder 2"/>
          <p:cNvSpPr>
            <a:spLocks noGrp="1"/>
          </p:cNvSpPr>
          <p:nvPr>
            <p:ph idx="1"/>
          </p:nvPr>
        </p:nvSpPr>
        <p:spPr>
          <a:xfrm>
            <a:off x="228600" y="1981200"/>
            <a:ext cx="8686800" cy="4114800"/>
          </a:xfrm>
        </p:spPr>
        <p:txBody>
          <a:bodyPr/>
          <a:lstStyle/>
          <a:p>
            <a:r>
              <a:rPr lang="en-US" sz="2800" dirty="0">
                <a:effectLst>
                  <a:outerShdw blurRad="38100" dist="38100" dir="2700000" algn="tl">
                    <a:srgbClr val="000000">
                      <a:alpha val="43137"/>
                    </a:srgbClr>
                  </a:outerShdw>
                </a:effectLst>
              </a:rPr>
              <a:t>Some compulsive gamblers </a:t>
            </a:r>
            <a:r>
              <a:rPr lang="en-US" sz="2800" b="1" dirty="0">
                <a:effectLst>
                  <a:outerShdw blurRad="38100" dist="38100" dir="2700000" algn="tl">
                    <a:srgbClr val="000000">
                      <a:alpha val="43137"/>
                    </a:srgbClr>
                  </a:outerShdw>
                </a:effectLst>
              </a:rPr>
              <a:t>may have remission </a:t>
            </a:r>
            <a:r>
              <a:rPr lang="en-US" sz="2800" dirty="0">
                <a:effectLst>
                  <a:outerShdw blurRad="38100" dist="38100" dir="2700000" algn="tl">
                    <a:srgbClr val="000000">
                      <a:alpha val="43137"/>
                    </a:srgbClr>
                  </a:outerShdw>
                </a:effectLst>
              </a:rPr>
              <a:t>where they gamble less or not at all for a period of time. However, </a:t>
            </a:r>
            <a:r>
              <a:rPr lang="en-US" sz="2800" b="1" dirty="0">
                <a:effectLst>
                  <a:outerShdw blurRad="38100" dist="38100" dir="2700000" algn="tl">
                    <a:srgbClr val="000000">
                      <a:alpha val="43137"/>
                    </a:srgbClr>
                  </a:outerShdw>
                </a:effectLst>
              </a:rPr>
              <a:t>without treatment, the remission usually isn't permanent.</a:t>
            </a:r>
          </a:p>
        </p:txBody>
      </p:sp>
      <p:pic>
        <p:nvPicPr>
          <p:cNvPr id="4" name="Picture 3"/>
          <p:cNvPicPr>
            <a:picLocks noChangeAspect="1"/>
          </p:cNvPicPr>
          <p:nvPr/>
        </p:nvPicPr>
        <p:blipFill>
          <a:blip r:embed="rId2"/>
          <a:stretch>
            <a:fillRect/>
          </a:stretch>
        </p:blipFill>
        <p:spPr>
          <a:xfrm>
            <a:off x="2038350" y="3995738"/>
            <a:ext cx="5067300" cy="2862262"/>
          </a:xfrm>
          <a:prstGeom prst="rect">
            <a:avLst/>
          </a:prstGeom>
        </p:spPr>
      </p:pic>
    </p:spTree>
    <p:extLst>
      <p:ext uri="{BB962C8B-B14F-4D97-AF65-F5344CB8AC3E}">
        <p14:creationId xmlns:p14="http://schemas.microsoft.com/office/powerpoint/2010/main" val="172498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4419600" cy="1143000"/>
          </a:xfrm>
        </p:spPr>
        <p:txBody>
          <a:bodyPr/>
          <a:lstStyle/>
          <a:p>
            <a:r>
              <a:rPr lang="en-US" dirty="0" smtClean="0"/>
              <a:t>When is it time for help?</a:t>
            </a:r>
            <a:endParaRPr lang="en-US" dirty="0"/>
          </a:p>
        </p:txBody>
      </p:sp>
      <p:sp>
        <p:nvSpPr>
          <p:cNvPr id="3" name="Content Placeholder 2"/>
          <p:cNvSpPr>
            <a:spLocks noGrp="1"/>
          </p:cNvSpPr>
          <p:nvPr>
            <p:ph idx="1"/>
          </p:nvPr>
        </p:nvSpPr>
        <p:spPr>
          <a:xfrm>
            <a:off x="152400" y="3962400"/>
            <a:ext cx="8610600" cy="3505200"/>
          </a:xfrm>
        </p:spPr>
        <p:txBody>
          <a:bodyPr/>
          <a:lstStyle/>
          <a:p>
            <a:r>
              <a:rPr lang="en-US" sz="2800" dirty="0" smtClean="0">
                <a:effectLst>
                  <a:outerShdw blurRad="38100" dist="38100" dir="2700000" algn="tl">
                    <a:srgbClr val="000000">
                      <a:alpha val="43137"/>
                    </a:srgbClr>
                  </a:outerShdw>
                </a:effectLst>
              </a:rPr>
              <a:t>If </a:t>
            </a:r>
            <a:r>
              <a:rPr lang="en-US" sz="2800" dirty="0">
                <a:effectLst>
                  <a:outerShdw blurRad="38100" dist="38100" dir="2700000" algn="tl">
                    <a:srgbClr val="000000">
                      <a:alpha val="43137"/>
                    </a:srgbClr>
                  </a:outerShdw>
                </a:effectLst>
              </a:rPr>
              <a:t>family members, friends or co-workers </a:t>
            </a:r>
            <a:r>
              <a:rPr lang="en-US" sz="2800" dirty="0" smtClean="0">
                <a:effectLst>
                  <a:outerShdw blurRad="38100" dist="38100" dir="2700000" algn="tl">
                    <a:srgbClr val="000000">
                      <a:alpha val="43137"/>
                    </a:srgbClr>
                  </a:outerShdw>
                </a:effectLst>
              </a:rPr>
              <a:t>express </a:t>
            </a:r>
            <a:r>
              <a:rPr lang="en-US" sz="2800" dirty="0">
                <a:effectLst>
                  <a:outerShdw blurRad="38100" dist="38100" dir="2700000" algn="tl">
                    <a:srgbClr val="000000">
                      <a:alpha val="43137"/>
                    </a:srgbClr>
                  </a:outerShdw>
                </a:effectLst>
              </a:rPr>
              <a:t>concern about your </a:t>
            </a:r>
            <a:r>
              <a:rPr lang="en-US" sz="2800" dirty="0" smtClean="0">
                <a:effectLst>
                  <a:outerShdw blurRad="38100" dist="38100" dir="2700000" algn="tl">
                    <a:srgbClr val="000000">
                      <a:alpha val="43137"/>
                    </a:srgbClr>
                  </a:outerShdw>
                </a:effectLst>
              </a:rPr>
              <a:t>gambling, you should listen </a:t>
            </a:r>
            <a:r>
              <a:rPr lang="en-US" sz="2800" dirty="0">
                <a:effectLst>
                  <a:outerShdw blurRad="38100" dist="38100" dir="2700000" algn="tl">
                    <a:srgbClr val="000000">
                      <a:alpha val="43137"/>
                    </a:srgbClr>
                  </a:outerShdw>
                </a:effectLst>
              </a:rPr>
              <a:t>to their worries. Because </a:t>
            </a:r>
            <a:r>
              <a:rPr lang="en-US" sz="2800" b="1" dirty="0">
                <a:effectLst>
                  <a:outerShdw blurRad="38100" dist="38100" dir="2700000" algn="tl">
                    <a:srgbClr val="000000">
                      <a:alpha val="43137"/>
                    </a:srgbClr>
                  </a:outerShdw>
                </a:effectLst>
              </a:rPr>
              <a:t>denial</a:t>
            </a:r>
            <a:r>
              <a:rPr lang="en-US" sz="2800" dirty="0">
                <a:effectLst>
                  <a:outerShdw blurRad="38100" dist="38100" dir="2700000" algn="tl">
                    <a:srgbClr val="000000">
                      <a:alpha val="43137"/>
                    </a:srgbClr>
                  </a:outerShdw>
                </a:effectLst>
              </a:rPr>
              <a:t> is almost always a characteristic of compulsive or addictive behavior, it </a:t>
            </a:r>
            <a:r>
              <a:rPr lang="en-US" sz="2800" b="1" dirty="0">
                <a:effectLst>
                  <a:outerShdw blurRad="38100" dist="38100" dir="2700000" algn="tl">
                    <a:srgbClr val="000000">
                      <a:alpha val="43137"/>
                    </a:srgbClr>
                  </a:outerShdw>
                </a:effectLst>
              </a:rPr>
              <a:t>may be difficult for you to recognize that you have a problem</a:t>
            </a:r>
            <a:r>
              <a:rPr lang="en-US" sz="2800"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a:stretch>
            <a:fillRect/>
          </a:stretch>
        </p:blipFill>
        <p:spPr>
          <a:xfrm>
            <a:off x="5715000" y="457200"/>
            <a:ext cx="2619374" cy="3276600"/>
          </a:xfrm>
          <a:prstGeom prst="rect">
            <a:avLst/>
          </a:prstGeom>
        </p:spPr>
      </p:pic>
    </p:spTree>
    <p:extLst>
      <p:ext uri="{BB962C8B-B14F-4D97-AF65-F5344CB8AC3E}">
        <p14:creationId xmlns:p14="http://schemas.microsoft.com/office/powerpoint/2010/main" val="37839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compulsive gambling?</a:t>
            </a:r>
            <a:endParaRPr lang="en-US" dirty="0"/>
          </a:p>
        </p:txBody>
      </p:sp>
      <p:sp>
        <p:nvSpPr>
          <p:cNvPr id="3" name="Content Placeholder 2"/>
          <p:cNvSpPr>
            <a:spLocks noGrp="1"/>
          </p:cNvSpPr>
          <p:nvPr>
            <p:ph idx="1"/>
          </p:nvPr>
        </p:nvSpPr>
        <p:spPr>
          <a:xfrm>
            <a:off x="0" y="1981200"/>
            <a:ext cx="9067800" cy="4114800"/>
          </a:xfrm>
        </p:spPr>
        <p:txBody>
          <a:bodyPr/>
          <a:lstStyle/>
          <a:p>
            <a:r>
              <a:rPr lang="en-US" sz="2800" dirty="0">
                <a:effectLst>
                  <a:outerShdw blurRad="38100" dist="38100" dir="2700000" algn="tl">
                    <a:srgbClr val="000000">
                      <a:alpha val="43137"/>
                    </a:srgbClr>
                  </a:outerShdw>
                </a:effectLst>
              </a:rPr>
              <a:t>Exactly what causes someone to gamble compulsively </a:t>
            </a:r>
            <a:r>
              <a:rPr lang="en-US" sz="2800" b="1" dirty="0">
                <a:effectLst>
                  <a:outerShdw blurRad="38100" dist="38100" dir="2700000" algn="tl">
                    <a:srgbClr val="000000">
                      <a:alpha val="43137"/>
                    </a:srgbClr>
                  </a:outerShdw>
                </a:effectLst>
              </a:rPr>
              <a:t>isn't well understood</a:t>
            </a:r>
            <a:r>
              <a:rPr lang="en-US" sz="2800" dirty="0">
                <a:effectLst>
                  <a:outerShdw blurRad="38100" dist="38100" dir="2700000" algn="tl">
                    <a:srgbClr val="000000">
                      <a:alpha val="43137"/>
                    </a:srgbClr>
                  </a:outerShdw>
                </a:effectLst>
              </a:rPr>
              <a:t>. Like many problems, compulsive gambling may result from </a:t>
            </a:r>
            <a:r>
              <a:rPr lang="en-US" sz="2800" b="1" dirty="0">
                <a:effectLst>
                  <a:outerShdw blurRad="38100" dist="38100" dir="2700000" algn="tl">
                    <a:srgbClr val="000000">
                      <a:alpha val="43137"/>
                    </a:srgbClr>
                  </a:outerShdw>
                </a:effectLst>
              </a:rPr>
              <a:t>a combination of biological, genetic and environmental factors</a:t>
            </a:r>
            <a:r>
              <a:rPr lang="en-US" sz="2800"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a:stretch>
            <a:fillRect/>
          </a:stretch>
        </p:blipFill>
        <p:spPr>
          <a:xfrm>
            <a:off x="2895600" y="4038600"/>
            <a:ext cx="3619500" cy="2562225"/>
          </a:xfrm>
          <a:prstGeom prst="rect">
            <a:avLst/>
          </a:prstGeom>
        </p:spPr>
      </p:pic>
    </p:spTree>
    <p:extLst>
      <p:ext uri="{BB962C8B-B14F-4D97-AF65-F5344CB8AC3E}">
        <p14:creationId xmlns:p14="http://schemas.microsoft.com/office/powerpoint/2010/main" val="74123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Who has a gambling problem?</a:t>
            </a:r>
          </a:p>
        </p:txBody>
      </p:sp>
      <p:sp>
        <p:nvSpPr>
          <p:cNvPr id="7171" name="Rectangle 3"/>
          <p:cNvSpPr>
            <a:spLocks noGrp="1" noChangeArrowheads="1"/>
          </p:cNvSpPr>
          <p:nvPr>
            <p:ph type="body" idx="1"/>
          </p:nvPr>
        </p:nvSpPr>
        <p:spPr>
          <a:xfrm>
            <a:off x="228600" y="1905000"/>
            <a:ext cx="8001000" cy="4114800"/>
          </a:xfrm>
        </p:spPr>
        <p:txBody>
          <a:bodyPr/>
          <a:lstStyle/>
          <a:p>
            <a:pPr eaLnBrk="1" hangingPunct="1"/>
            <a:r>
              <a:rPr lang="en-US" altLang="en-US" sz="2800" dirty="0" smtClean="0"/>
              <a:t>Mostly men but cases in women are on the rise</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2870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971800"/>
            <a:ext cx="35052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91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228600"/>
            <a:ext cx="7772400" cy="1219200"/>
          </a:xfrm>
        </p:spPr>
        <p:txBody>
          <a:bodyPr/>
          <a:lstStyle/>
          <a:p>
            <a:pPr eaLnBrk="1" hangingPunct="1"/>
            <a:r>
              <a:rPr lang="en-US" altLang="en-US" dirty="0" smtClean="0"/>
              <a:t>Men vs. Women</a:t>
            </a:r>
          </a:p>
        </p:txBody>
      </p:sp>
      <p:sp>
        <p:nvSpPr>
          <p:cNvPr id="12291" name="Rectangle 3"/>
          <p:cNvSpPr>
            <a:spLocks noGrp="1" noChangeArrowheads="1"/>
          </p:cNvSpPr>
          <p:nvPr>
            <p:ph type="body" idx="1"/>
          </p:nvPr>
        </p:nvSpPr>
        <p:spPr>
          <a:xfrm>
            <a:off x="0" y="1981200"/>
            <a:ext cx="8458200" cy="4114800"/>
          </a:xfrm>
        </p:spPr>
        <p:txBody>
          <a:bodyPr/>
          <a:lstStyle/>
          <a:p>
            <a:pPr eaLnBrk="1" hangingPunct="1"/>
            <a:r>
              <a:rPr lang="en-US" altLang="en-US" sz="2800" dirty="0" smtClean="0"/>
              <a:t>Men more competitive card games</a:t>
            </a:r>
          </a:p>
          <a:p>
            <a:pPr eaLnBrk="1" hangingPunct="1"/>
            <a:r>
              <a:rPr lang="en-US" altLang="en-US" sz="2800" dirty="0" smtClean="0"/>
              <a:t>Women slot machines / scratch tickets where they are more </a:t>
            </a:r>
            <a:r>
              <a:rPr lang="en-US" altLang="en-US" dirty="0"/>
              <a:t>e</a:t>
            </a:r>
            <a:r>
              <a:rPr lang="en-US" altLang="en-US" dirty="0" smtClean="0"/>
              <a:t>motionally and </a:t>
            </a:r>
            <a:r>
              <a:rPr lang="en-US" altLang="en-US" sz="2800" dirty="0" smtClean="0"/>
              <a:t>physically</a:t>
            </a:r>
            <a:r>
              <a:rPr lang="en-US" altLang="en-US" dirty="0" smtClean="0"/>
              <a:t> </a:t>
            </a:r>
            <a:r>
              <a:rPr lang="en-US" altLang="en-US" sz="2800" dirty="0" smtClean="0"/>
              <a:t>comfortable</a:t>
            </a: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114800"/>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14800"/>
            <a:ext cx="396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13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457200"/>
            <a:ext cx="4953000" cy="1143000"/>
          </a:xfrm>
        </p:spPr>
        <p:txBody>
          <a:bodyPr/>
          <a:lstStyle/>
          <a:p>
            <a:pPr eaLnBrk="1" hangingPunct="1"/>
            <a:r>
              <a:rPr lang="en-US" altLang="en-US" dirty="0" smtClean="0"/>
              <a:t>Income Level</a:t>
            </a:r>
          </a:p>
        </p:txBody>
      </p:sp>
      <p:sp>
        <p:nvSpPr>
          <p:cNvPr id="13315" name="Rectangle 3"/>
          <p:cNvSpPr>
            <a:spLocks noGrp="1" noChangeArrowheads="1"/>
          </p:cNvSpPr>
          <p:nvPr>
            <p:ph type="body" idx="1"/>
          </p:nvPr>
        </p:nvSpPr>
        <p:spPr>
          <a:xfrm>
            <a:off x="457200" y="3429000"/>
            <a:ext cx="8001000" cy="3657600"/>
          </a:xfrm>
        </p:spPr>
        <p:txBody>
          <a:bodyPr/>
          <a:lstStyle/>
          <a:p>
            <a:pPr eaLnBrk="1" hangingPunct="1"/>
            <a:r>
              <a:rPr lang="en-US" altLang="en-US" sz="2800" dirty="0" smtClean="0"/>
              <a:t>Can affect anyone, but often becomes a problem for those who can afford it the least </a:t>
            </a:r>
          </a:p>
          <a:p>
            <a:pPr eaLnBrk="1" hangingPunct="1"/>
            <a:r>
              <a:rPr lang="en-US" altLang="en-US" sz="2800" dirty="0" smtClean="0"/>
              <a:t>View money as the root cause and also the solution to their problems</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769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0"/>
            <a:ext cx="4800600" cy="1219200"/>
          </a:xfrm>
        </p:spPr>
        <p:txBody>
          <a:bodyPr/>
          <a:lstStyle/>
          <a:p>
            <a:pPr eaLnBrk="1" hangingPunct="1"/>
            <a:r>
              <a:rPr lang="en-US" altLang="en-US" dirty="0" smtClean="0"/>
              <a:t>Teenagers</a:t>
            </a:r>
          </a:p>
        </p:txBody>
      </p:sp>
      <p:sp>
        <p:nvSpPr>
          <p:cNvPr id="14339" name="Rectangle 3"/>
          <p:cNvSpPr>
            <a:spLocks noGrp="1" noChangeArrowheads="1"/>
          </p:cNvSpPr>
          <p:nvPr>
            <p:ph type="body" idx="1"/>
          </p:nvPr>
        </p:nvSpPr>
        <p:spPr/>
        <p:txBody>
          <a:bodyPr/>
          <a:lstStyle/>
          <a:p>
            <a:pPr eaLnBrk="1" hangingPunct="1"/>
            <a:r>
              <a:rPr lang="en-US" altLang="en-US" sz="2800" dirty="0" smtClean="0"/>
              <a:t>5-8% of teens</a:t>
            </a:r>
          </a:p>
          <a:p>
            <a:pPr eaLnBrk="1" hangingPunct="1"/>
            <a:endParaRPr lang="en-US" altLang="en-US" sz="2800" dirty="0" smtClean="0"/>
          </a:p>
          <a:p>
            <a:pPr eaLnBrk="1" hangingPunct="1"/>
            <a:r>
              <a:rPr lang="en-US" altLang="en-US" sz="2800" dirty="0" smtClean="0"/>
              <a:t>Mostly males</a:t>
            </a:r>
          </a:p>
          <a:p>
            <a:pPr eaLnBrk="1" hangingPunct="1"/>
            <a:endParaRPr lang="en-US" altLang="en-US" sz="2800" dirty="0" smtClean="0"/>
          </a:p>
          <a:p>
            <a:pPr eaLnBrk="1" hangingPunct="1"/>
            <a:r>
              <a:rPr lang="en-US" altLang="en-US" sz="2800" dirty="0" smtClean="0"/>
              <a:t>Not for the money, but for excitement, escape, or to relieve depression</a:t>
            </a:r>
          </a:p>
          <a:p>
            <a:pPr eaLnBrk="1" hangingPunct="1"/>
            <a:endParaRPr lang="en-US" altLang="en-US" sz="2800" dirty="0" smtClean="0"/>
          </a:p>
          <a:p>
            <a:pPr eaLnBrk="1" hangingPunct="1"/>
            <a:r>
              <a:rPr lang="en-US" altLang="en-US" sz="2800" dirty="0" smtClean="0"/>
              <a:t>Usually starts in college for males and later for females</a:t>
            </a:r>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35814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84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Compulsive gambling?</a:t>
            </a:r>
            <a:endParaRPr lang="en-US" dirty="0"/>
          </a:p>
        </p:txBody>
      </p:sp>
      <p:sp>
        <p:nvSpPr>
          <p:cNvPr id="3" name="Content Placeholder 2"/>
          <p:cNvSpPr>
            <a:spLocks noGrp="1"/>
          </p:cNvSpPr>
          <p:nvPr>
            <p:ph idx="1"/>
          </p:nvPr>
        </p:nvSpPr>
        <p:spPr>
          <a:xfrm>
            <a:off x="0" y="1828800"/>
            <a:ext cx="8915400" cy="4267200"/>
          </a:xfrm>
        </p:spPr>
        <p:txBody>
          <a:bodyPr/>
          <a:lstStyle/>
          <a:p>
            <a:r>
              <a:rPr lang="en-US" sz="2800" b="1" dirty="0">
                <a:effectLst>
                  <a:outerShdw blurRad="38100" dist="38100" dir="2700000" algn="tl">
                    <a:srgbClr val="000000">
                      <a:alpha val="43137"/>
                    </a:srgbClr>
                  </a:outerShdw>
                </a:effectLst>
              </a:rPr>
              <a:t>Compulsive gambling</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also called gambling disorder</a:t>
            </a:r>
            <a:r>
              <a:rPr lang="en-US" sz="28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is the uncontrollable urge to keep gambling despite the toll it takes on your life</a:t>
            </a:r>
            <a:r>
              <a:rPr lang="en-US" sz="2800" dirty="0">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Gambling </a:t>
            </a:r>
            <a:r>
              <a:rPr lang="en-US" sz="2800" dirty="0">
                <a:effectLst>
                  <a:outerShdw blurRad="38100" dist="38100" dir="2700000" algn="tl">
                    <a:srgbClr val="000000">
                      <a:alpha val="43137"/>
                    </a:srgbClr>
                  </a:outerShdw>
                </a:effectLst>
              </a:rPr>
              <a:t>means that you're willing to risk something you value in the hope of getting something of even greater value.</a:t>
            </a:r>
          </a:p>
        </p:txBody>
      </p:sp>
      <p:pic>
        <p:nvPicPr>
          <p:cNvPr id="4" name="Picture 3"/>
          <p:cNvPicPr>
            <a:picLocks noChangeAspect="1"/>
          </p:cNvPicPr>
          <p:nvPr/>
        </p:nvPicPr>
        <p:blipFill>
          <a:blip r:embed="rId2"/>
          <a:stretch>
            <a:fillRect/>
          </a:stretch>
        </p:blipFill>
        <p:spPr>
          <a:xfrm>
            <a:off x="4876800" y="4343400"/>
            <a:ext cx="3493311" cy="2322777"/>
          </a:xfrm>
          <a:prstGeom prst="rect">
            <a:avLst/>
          </a:prstGeom>
        </p:spPr>
      </p:pic>
    </p:spTree>
    <p:extLst>
      <p:ext uri="{BB962C8B-B14F-4D97-AF65-F5344CB8AC3E}">
        <p14:creationId xmlns:p14="http://schemas.microsoft.com/office/powerpoint/2010/main" val="303909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greatest risk?</a:t>
            </a:r>
            <a:endParaRPr lang="en-US" dirty="0"/>
          </a:p>
        </p:txBody>
      </p:sp>
      <p:sp>
        <p:nvSpPr>
          <p:cNvPr id="3" name="Content Placeholder 2"/>
          <p:cNvSpPr>
            <a:spLocks noGrp="1"/>
          </p:cNvSpPr>
          <p:nvPr>
            <p:ph idx="1"/>
          </p:nvPr>
        </p:nvSpPr>
        <p:spPr>
          <a:xfrm>
            <a:off x="228600" y="1981200"/>
            <a:ext cx="8229600" cy="4114800"/>
          </a:xfrm>
        </p:spPr>
        <p:txBody>
          <a:bodyPr/>
          <a:lstStyle/>
          <a:p>
            <a:r>
              <a:rPr lang="en-US" sz="2800" b="1" dirty="0">
                <a:effectLst>
                  <a:outerShdw blurRad="38100" dist="38100" dir="2700000" algn="tl">
                    <a:srgbClr val="000000">
                      <a:alpha val="43137"/>
                    </a:srgbClr>
                  </a:outerShdw>
                </a:effectLst>
              </a:rPr>
              <a:t>Other behavior or mood disorders.</a:t>
            </a:r>
            <a:r>
              <a:rPr lang="en-US" sz="2800" dirty="0">
                <a:effectLst>
                  <a:outerShdw blurRad="38100" dist="38100" dir="2700000" algn="tl">
                    <a:srgbClr val="000000">
                      <a:alpha val="43137"/>
                    </a:srgbClr>
                  </a:outerShdw>
                </a:effectLst>
              </a:rPr>
              <a:t> People who gamble compulsively often have substance abuse problems, mood or personality disorders, or attention-deficit/hyperactivity disorder (ADHD). Many compulsive gamblers abuse alcohol, and many experience major depression.</a:t>
            </a:r>
          </a:p>
          <a:p>
            <a:pPr marL="0" indent="0">
              <a:buNone/>
            </a:pPr>
            <a:endParaRPr lang="en-US" sz="2800" dirty="0"/>
          </a:p>
        </p:txBody>
      </p:sp>
      <p:pic>
        <p:nvPicPr>
          <p:cNvPr id="4" name="Picture 3"/>
          <p:cNvPicPr>
            <a:picLocks noChangeAspect="1"/>
          </p:cNvPicPr>
          <p:nvPr/>
        </p:nvPicPr>
        <p:blipFill>
          <a:blip r:embed="rId2"/>
          <a:stretch>
            <a:fillRect/>
          </a:stretch>
        </p:blipFill>
        <p:spPr>
          <a:xfrm>
            <a:off x="3124200" y="4876800"/>
            <a:ext cx="2619375" cy="1743075"/>
          </a:xfrm>
          <a:prstGeom prst="rect">
            <a:avLst/>
          </a:prstGeom>
        </p:spPr>
      </p:pic>
    </p:spTree>
    <p:extLst>
      <p:ext uri="{BB962C8B-B14F-4D97-AF65-F5344CB8AC3E}">
        <p14:creationId xmlns:p14="http://schemas.microsoft.com/office/powerpoint/2010/main" val="577014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743200"/>
            <a:ext cx="8229600" cy="4953000"/>
          </a:xfrm>
        </p:spPr>
        <p:txBody>
          <a:bodyPr/>
          <a:lstStyle/>
          <a:p>
            <a:r>
              <a:rPr lang="en-US" sz="2800" b="1" dirty="0">
                <a:effectLst>
                  <a:outerShdw blurRad="38100" dist="38100" dir="2700000" algn="tl">
                    <a:srgbClr val="000000">
                      <a:alpha val="43137"/>
                    </a:srgbClr>
                  </a:outerShdw>
                </a:effectLst>
              </a:rPr>
              <a:t>Age.</a:t>
            </a:r>
            <a:r>
              <a:rPr lang="en-US" sz="2800" dirty="0">
                <a:effectLst>
                  <a:outerShdw blurRad="38100" dist="38100" dir="2700000" algn="tl">
                    <a:srgbClr val="000000">
                      <a:alpha val="43137"/>
                    </a:srgbClr>
                  </a:outerShdw>
                </a:effectLst>
              </a:rPr>
              <a:t> Compulsive gambling is more common in </a:t>
            </a:r>
            <a:r>
              <a:rPr lang="en-US" sz="2800" b="1" dirty="0">
                <a:effectLst>
                  <a:outerShdw blurRad="38100" dist="38100" dir="2700000" algn="tl">
                    <a:srgbClr val="000000">
                      <a:alpha val="43137"/>
                    </a:srgbClr>
                  </a:outerShdw>
                </a:effectLst>
              </a:rPr>
              <a:t>younger</a:t>
            </a:r>
            <a:r>
              <a:rPr lang="en-US" sz="2800" dirty="0">
                <a:effectLst>
                  <a:outerShdw blurRad="38100" dist="38100" dir="2700000" algn="tl">
                    <a:srgbClr val="000000">
                      <a:alpha val="43137"/>
                    </a:srgbClr>
                  </a:outerShdw>
                </a:effectLst>
              </a:rPr>
              <a:t> and </a:t>
            </a:r>
            <a:r>
              <a:rPr lang="en-US" sz="2800" b="1" dirty="0">
                <a:effectLst>
                  <a:outerShdw blurRad="38100" dist="38100" dir="2700000" algn="tl">
                    <a:srgbClr val="000000">
                      <a:alpha val="43137"/>
                    </a:srgbClr>
                  </a:outerShdw>
                </a:effectLst>
              </a:rPr>
              <a:t>middle-aged </a:t>
            </a:r>
            <a:r>
              <a:rPr lang="en-US" sz="2800" dirty="0">
                <a:effectLst>
                  <a:outerShdw blurRad="38100" dist="38100" dir="2700000" algn="tl">
                    <a:srgbClr val="000000">
                      <a:alpha val="43137"/>
                    </a:srgbClr>
                  </a:outerShdw>
                </a:effectLst>
              </a:rPr>
              <a:t>people.</a:t>
            </a:r>
          </a:p>
          <a:p>
            <a:r>
              <a:rPr lang="en-US" sz="2800" b="1" dirty="0" smtClean="0">
                <a:effectLst>
                  <a:outerShdw blurRad="38100" dist="38100" dir="2700000" algn="tl">
                    <a:srgbClr val="000000">
                      <a:alpha val="43137"/>
                    </a:srgbClr>
                  </a:outerShdw>
                </a:effectLst>
              </a:rPr>
              <a:t>Gender.</a:t>
            </a:r>
            <a:r>
              <a:rPr lang="en-US" sz="2800" dirty="0">
                <a:effectLst>
                  <a:outerShdw blurRad="38100" dist="38100" dir="2700000" algn="tl">
                    <a:srgbClr val="000000">
                      <a:alpha val="43137"/>
                    </a:srgbClr>
                  </a:outerShdw>
                </a:effectLst>
              </a:rPr>
              <a:t> Compulsive gambling is </a:t>
            </a:r>
            <a:r>
              <a:rPr lang="en-US" sz="2800" b="1" dirty="0">
                <a:effectLst>
                  <a:outerShdw blurRad="38100" dist="38100" dir="2700000" algn="tl">
                    <a:srgbClr val="000000">
                      <a:alpha val="43137"/>
                    </a:srgbClr>
                  </a:outerShdw>
                </a:effectLst>
              </a:rPr>
              <a:t>more common in men</a:t>
            </a:r>
            <a:r>
              <a:rPr lang="en-US" sz="2800" dirty="0">
                <a:effectLst>
                  <a:outerShdw blurRad="38100" dist="38100" dir="2700000" algn="tl">
                    <a:srgbClr val="000000">
                      <a:alpha val="43137"/>
                    </a:srgbClr>
                  </a:outerShdw>
                </a:effectLst>
              </a:rPr>
              <a:t> than in women. Women who gamble typically start later in life, are more apt to have depression, anxiety or bipolar disorders, and may become addicted more quickly. But gambling patterns among men and women have become increasingly similar.</a:t>
            </a:r>
          </a:p>
          <a:p>
            <a:pPr marL="0" indent="0">
              <a:buNone/>
            </a:pPr>
            <a:endParaRPr lang="en-US" sz="2800" dirty="0"/>
          </a:p>
        </p:txBody>
      </p:sp>
      <p:pic>
        <p:nvPicPr>
          <p:cNvPr id="4" name="Picture 3"/>
          <p:cNvPicPr>
            <a:picLocks noChangeAspect="1"/>
          </p:cNvPicPr>
          <p:nvPr/>
        </p:nvPicPr>
        <p:blipFill>
          <a:blip r:embed="rId2"/>
          <a:stretch>
            <a:fillRect/>
          </a:stretch>
        </p:blipFill>
        <p:spPr>
          <a:xfrm>
            <a:off x="4343400" y="304800"/>
            <a:ext cx="3657600" cy="2343150"/>
          </a:xfrm>
          <a:prstGeom prst="rect">
            <a:avLst/>
          </a:prstGeom>
        </p:spPr>
      </p:pic>
    </p:spTree>
    <p:extLst>
      <p:ext uri="{BB962C8B-B14F-4D97-AF65-F5344CB8AC3E}">
        <p14:creationId xmlns:p14="http://schemas.microsoft.com/office/powerpoint/2010/main" val="63812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962400"/>
            <a:ext cx="8229600" cy="3886200"/>
          </a:xfrm>
        </p:spPr>
        <p:txBody>
          <a:bodyPr/>
          <a:lstStyle/>
          <a:p>
            <a:r>
              <a:rPr lang="en-US" sz="2800" b="1" dirty="0">
                <a:effectLst>
                  <a:outerShdw blurRad="38100" dist="38100" dir="2700000" algn="tl">
                    <a:srgbClr val="000000">
                      <a:alpha val="43137"/>
                    </a:srgbClr>
                  </a:outerShdw>
                </a:effectLst>
              </a:rPr>
              <a:t>Family influence.</a:t>
            </a:r>
            <a:r>
              <a:rPr lang="en-US" sz="2800" dirty="0">
                <a:effectLst>
                  <a:outerShdw blurRad="38100" dist="38100" dir="2700000" algn="tl">
                    <a:srgbClr val="000000">
                      <a:alpha val="43137"/>
                    </a:srgbClr>
                  </a:outerShdw>
                </a:effectLst>
              </a:rPr>
              <a:t> If one of your </a:t>
            </a:r>
            <a:r>
              <a:rPr lang="en-US" sz="2800" b="1" dirty="0">
                <a:effectLst>
                  <a:outerShdw blurRad="38100" dist="38100" dir="2700000" algn="tl">
                    <a:srgbClr val="000000">
                      <a:alpha val="43137"/>
                    </a:srgbClr>
                  </a:outerShdw>
                </a:effectLst>
              </a:rPr>
              <a:t>parents</a:t>
            </a:r>
            <a:r>
              <a:rPr lang="en-US" sz="2800" dirty="0">
                <a:effectLst>
                  <a:outerShdw blurRad="38100" dist="38100" dir="2700000" algn="tl">
                    <a:srgbClr val="000000">
                      <a:alpha val="43137"/>
                    </a:srgbClr>
                  </a:outerShdw>
                </a:effectLst>
              </a:rPr>
              <a:t> had a gambling problem, the chances are greater that you will, too.</a:t>
            </a:r>
          </a:p>
          <a:p>
            <a:r>
              <a:rPr lang="en-US" sz="2800" b="1" dirty="0" smtClean="0">
                <a:effectLst>
                  <a:outerShdw blurRad="38100" dist="38100" dir="2700000" algn="tl">
                    <a:srgbClr val="000000">
                      <a:alpha val="43137"/>
                    </a:srgbClr>
                  </a:outerShdw>
                </a:effectLst>
              </a:rPr>
              <a:t>Certain </a:t>
            </a:r>
            <a:r>
              <a:rPr lang="en-US" sz="2800" b="1" dirty="0">
                <a:effectLst>
                  <a:outerShdw blurRad="38100" dist="38100" dir="2700000" algn="tl">
                    <a:srgbClr val="000000">
                      <a:alpha val="43137"/>
                    </a:srgbClr>
                  </a:outerShdw>
                </a:effectLst>
              </a:rPr>
              <a:t>personality characteristics.</a:t>
            </a:r>
            <a:r>
              <a:rPr lang="en-US" sz="2800" dirty="0">
                <a:effectLst>
                  <a:outerShdw blurRad="38100" dist="38100" dir="2700000" algn="tl">
                    <a:srgbClr val="000000">
                      <a:alpha val="43137"/>
                    </a:srgbClr>
                  </a:outerShdw>
                </a:effectLst>
              </a:rPr>
              <a:t> Being highly competitive, a workaholic, restless or easily bored may increase your risk.</a:t>
            </a:r>
          </a:p>
          <a:p>
            <a:endParaRPr lang="en-US" sz="2800" dirty="0"/>
          </a:p>
        </p:txBody>
      </p:sp>
      <p:pic>
        <p:nvPicPr>
          <p:cNvPr id="4" name="Picture 3"/>
          <p:cNvPicPr>
            <a:picLocks noChangeAspect="1"/>
          </p:cNvPicPr>
          <p:nvPr/>
        </p:nvPicPr>
        <p:blipFill>
          <a:blip r:embed="rId2"/>
          <a:stretch>
            <a:fillRect/>
          </a:stretch>
        </p:blipFill>
        <p:spPr>
          <a:xfrm>
            <a:off x="4800600" y="444321"/>
            <a:ext cx="3505200" cy="3048000"/>
          </a:xfrm>
          <a:prstGeom prst="rect">
            <a:avLst/>
          </a:prstGeom>
        </p:spPr>
      </p:pic>
    </p:spTree>
    <p:extLst>
      <p:ext uri="{BB962C8B-B14F-4D97-AF65-F5344CB8AC3E}">
        <p14:creationId xmlns:p14="http://schemas.microsoft.com/office/powerpoint/2010/main" val="2769554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4648200" cy="1143000"/>
          </a:xfrm>
        </p:spPr>
        <p:txBody>
          <a:bodyPr/>
          <a:lstStyle/>
          <a:p>
            <a:r>
              <a:rPr lang="en-US" dirty="0" smtClean="0"/>
              <a:t>Negative Effects</a:t>
            </a:r>
            <a:endParaRPr lang="en-US" dirty="0"/>
          </a:p>
        </p:txBody>
      </p:sp>
      <p:sp>
        <p:nvSpPr>
          <p:cNvPr id="3" name="Content Placeholder 2"/>
          <p:cNvSpPr>
            <a:spLocks noGrp="1"/>
          </p:cNvSpPr>
          <p:nvPr>
            <p:ph idx="1"/>
          </p:nvPr>
        </p:nvSpPr>
        <p:spPr>
          <a:xfrm>
            <a:off x="228600" y="2590800"/>
            <a:ext cx="8229600" cy="4419600"/>
          </a:xfrm>
        </p:spPr>
        <p:txBody>
          <a:bodyPr/>
          <a:lstStyle/>
          <a:p>
            <a:r>
              <a:rPr lang="en-US" sz="2800" dirty="0">
                <a:effectLst/>
              </a:rPr>
              <a:t>Relationship problems</a:t>
            </a:r>
          </a:p>
          <a:p>
            <a:r>
              <a:rPr lang="en-US" sz="2800" dirty="0">
                <a:effectLst/>
              </a:rPr>
              <a:t>Financial problems, including bankruptcy</a:t>
            </a:r>
          </a:p>
          <a:p>
            <a:r>
              <a:rPr lang="en-US" sz="2800" dirty="0">
                <a:effectLst/>
              </a:rPr>
              <a:t>Legal problems or imprisonment</a:t>
            </a:r>
          </a:p>
          <a:p>
            <a:r>
              <a:rPr lang="en-US" sz="2800" dirty="0">
                <a:effectLst/>
              </a:rPr>
              <a:t>Job loss or professional stigma</a:t>
            </a:r>
          </a:p>
          <a:p>
            <a:r>
              <a:rPr lang="en-US" sz="2800" dirty="0">
                <a:effectLst/>
              </a:rPr>
              <a:t>Associated alcohol or drug abuse</a:t>
            </a:r>
          </a:p>
          <a:p>
            <a:r>
              <a:rPr lang="en-US" sz="2800" dirty="0">
                <a:effectLst/>
              </a:rPr>
              <a:t>Poor general health</a:t>
            </a:r>
          </a:p>
          <a:p>
            <a:r>
              <a:rPr lang="en-US" sz="2800" dirty="0">
                <a:effectLst/>
              </a:rPr>
              <a:t>Mental health disorders, such as depression</a:t>
            </a:r>
          </a:p>
          <a:p>
            <a:r>
              <a:rPr lang="en-US" sz="2800" dirty="0">
                <a:effectLst/>
              </a:rPr>
              <a:t>Suicide</a:t>
            </a:r>
          </a:p>
          <a:p>
            <a:pPr marL="0" indent="0">
              <a:buNone/>
            </a:pPr>
            <a:endParaRPr lang="en-US" sz="2800" dirty="0"/>
          </a:p>
        </p:txBody>
      </p:sp>
      <p:pic>
        <p:nvPicPr>
          <p:cNvPr id="4" name="Picture 3"/>
          <p:cNvPicPr>
            <a:picLocks noChangeAspect="1"/>
          </p:cNvPicPr>
          <p:nvPr/>
        </p:nvPicPr>
        <p:blipFill>
          <a:blip r:embed="rId2"/>
          <a:stretch>
            <a:fillRect/>
          </a:stretch>
        </p:blipFill>
        <p:spPr>
          <a:xfrm>
            <a:off x="5715000" y="342900"/>
            <a:ext cx="2438611" cy="2514600"/>
          </a:xfrm>
          <a:prstGeom prst="rect">
            <a:avLst/>
          </a:prstGeom>
        </p:spPr>
      </p:pic>
    </p:spTree>
    <p:extLst>
      <p:ext uri="{BB962C8B-B14F-4D97-AF65-F5344CB8AC3E}">
        <p14:creationId xmlns:p14="http://schemas.microsoft.com/office/powerpoint/2010/main" val="3782743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Isn’t it unethical for the government to allow this?</a:t>
            </a:r>
          </a:p>
        </p:txBody>
      </p:sp>
      <p:sp>
        <p:nvSpPr>
          <p:cNvPr id="8195" name="Rectangle 3"/>
          <p:cNvSpPr>
            <a:spLocks noGrp="1" noChangeArrowheads="1"/>
          </p:cNvSpPr>
          <p:nvPr>
            <p:ph type="body" idx="1"/>
          </p:nvPr>
        </p:nvSpPr>
        <p:spPr>
          <a:xfrm>
            <a:off x="381000" y="1981200"/>
            <a:ext cx="8077200" cy="4114800"/>
          </a:xfrm>
        </p:spPr>
        <p:txBody>
          <a:bodyPr/>
          <a:lstStyle/>
          <a:p>
            <a:pPr eaLnBrk="1" hangingPunct="1"/>
            <a:r>
              <a:rPr lang="en-US" altLang="en-US" sz="2800" dirty="0" smtClean="0"/>
              <a:t>Gambling is big business in states where it is legal</a:t>
            </a:r>
          </a:p>
          <a:p>
            <a:pPr eaLnBrk="1" hangingPunct="1"/>
            <a:r>
              <a:rPr lang="en-US" altLang="en-US" sz="2800" dirty="0" smtClean="0"/>
              <a:t>Can generate billions of dollars per year</a:t>
            </a:r>
          </a:p>
          <a:p>
            <a:pPr eaLnBrk="1" hangingPunct="1"/>
            <a:r>
              <a:rPr lang="en-US" altLang="en-US" sz="2800" dirty="0" smtClean="0"/>
              <a:t>Brings in state tax revenue</a:t>
            </a:r>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343400"/>
            <a:ext cx="3200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389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Admitting you have a problem</a:t>
            </a:r>
            <a:endParaRPr lang="en-US" dirty="0"/>
          </a:p>
        </p:txBody>
      </p:sp>
      <p:sp>
        <p:nvSpPr>
          <p:cNvPr id="3" name="Content Placeholder 2"/>
          <p:cNvSpPr>
            <a:spLocks noGrp="1"/>
          </p:cNvSpPr>
          <p:nvPr>
            <p:ph idx="1"/>
          </p:nvPr>
        </p:nvSpPr>
        <p:spPr>
          <a:xfrm>
            <a:off x="152400" y="1981200"/>
            <a:ext cx="8686800" cy="4114800"/>
          </a:xfrm>
        </p:spPr>
        <p:txBody>
          <a:bodyPr/>
          <a:lstStyle/>
          <a:p>
            <a:r>
              <a:rPr lang="en-US" sz="2800" dirty="0">
                <a:effectLst>
                  <a:outerShdw blurRad="38100" dist="38100" dir="2700000" algn="tl">
                    <a:srgbClr val="000000">
                      <a:alpha val="43137"/>
                    </a:srgbClr>
                  </a:outerShdw>
                </a:effectLst>
              </a:rPr>
              <a:t>Treating compulsive gambling can be challenging. That's partly because most people have a hard time admitting they have a problem.  Yet a major part of treatment is </a:t>
            </a:r>
            <a:r>
              <a:rPr lang="en-US" sz="2800" b="1" dirty="0">
                <a:effectLst>
                  <a:outerShdw blurRad="38100" dist="38100" dir="2700000" algn="tl">
                    <a:srgbClr val="000000">
                      <a:alpha val="43137"/>
                    </a:srgbClr>
                  </a:outerShdw>
                </a:effectLst>
              </a:rPr>
              <a:t>working on acknowledging that you're a compulsive gambler</a:t>
            </a:r>
            <a:r>
              <a:rPr lang="en-US" sz="2800"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a:stretch>
            <a:fillRect/>
          </a:stretch>
        </p:blipFill>
        <p:spPr>
          <a:xfrm>
            <a:off x="2247900" y="4495800"/>
            <a:ext cx="4495800" cy="2133600"/>
          </a:xfrm>
          <a:prstGeom prst="rect">
            <a:avLst/>
          </a:prstGeom>
        </p:spPr>
      </p:pic>
    </p:spTree>
    <p:extLst>
      <p:ext uri="{BB962C8B-B14F-4D97-AF65-F5344CB8AC3E}">
        <p14:creationId xmlns:p14="http://schemas.microsoft.com/office/powerpoint/2010/main" val="361211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810000" cy="1295400"/>
          </a:xfrm>
        </p:spPr>
        <p:txBody>
          <a:bodyPr/>
          <a:lstStyle/>
          <a:p>
            <a:r>
              <a:rPr lang="en-US" dirty="0" smtClean="0"/>
              <a:t>Treatment</a:t>
            </a:r>
            <a:endParaRPr lang="en-US" dirty="0"/>
          </a:p>
        </p:txBody>
      </p:sp>
      <p:sp>
        <p:nvSpPr>
          <p:cNvPr id="3" name="Content Placeholder 2"/>
          <p:cNvSpPr>
            <a:spLocks noGrp="1"/>
          </p:cNvSpPr>
          <p:nvPr>
            <p:ph idx="1"/>
          </p:nvPr>
        </p:nvSpPr>
        <p:spPr>
          <a:xfrm>
            <a:off x="228600" y="3048000"/>
            <a:ext cx="8839200" cy="3810000"/>
          </a:xfrm>
        </p:spPr>
        <p:txBody>
          <a:bodyPr/>
          <a:lstStyle/>
          <a:p>
            <a:r>
              <a:rPr lang="en-US" sz="2800" dirty="0">
                <a:effectLst>
                  <a:outerShdw blurRad="38100" dist="38100" dir="2700000" algn="tl">
                    <a:srgbClr val="000000">
                      <a:alpha val="43137"/>
                    </a:srgbClr>
                  </a:outerShdw>
                </a:effectLst>
              </a:rPr>
              <a:t>If your family or your employer pressured you into therapy, you may find yourself </a:t>
            </a:r>
            <a:r>
              <a:rPr lang="en-US" sz="2800" b="1" dirty="0">
                <a:effectLst>
                  <a:outerShdw blurRad="38100" dist="38100" dir="2700000" algn="tl">
                    <a:srgbClr val="000000">
                      <a:alpha val="43137"/>
                    </a:srgbClr>
                  </a:outerShdw>
                </a:effectLst>
              </a:rPr>
              <a:t>resisting treatment</a:t>
            </a:r>
            <a:r>
              <a:rPr lang="en-US" sz="2800" dirty="0">
                <a:effectLst>
                  <a:outerShdw blurRad="38100" dist="38100" dir="2700000" algn="tl">
                    <a:srgbClr val="000000">
                      <a:alpha val="43137"/>
                    </a:srgbClr>
                  </a:outerShdw>
                </a:effectLst>
              </a:rPr>
              <a:t>. But treating a gambling problem can help you regain a sense of control </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it may help heal damaged relationships or finances</a:t>
            </a: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The 3 main approaches are </a:t>
            </a:r>
            <a:r>
              <a:rPr lang="en-US" sz="2800" b="1" dirty="0" smtClean="0">
                <a:effectLst>
                  <a:outerShdw blurRad="38100" dist="38100" dir="2700000" algn="tl">
                    <a:srgbClr val="000000">
                      <a:alpha val="43137"/>
                    </a:srgbClr>
                  </a:outerShdw>
                </a:effectLst>
              </a:rPr>
              <a:t>psychotherapy, medication, and self-help groups</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4953000" y="647700"/>
            <a:ext cx="3276600" cy="2133600"/>
          </a:xfrm>
          <a:prstGeom prst="rect">
            <a:avLst/>
          </a:prstGeom>
        </p:spPr>
      </p:pic>
    </p:spTree>
    <p:extLst>
      <p:ext uri="{BB962C8B-B14F-4D97-AF65-F5344CB8AC3E}">
        <p14:creationId xmlns:p14="http://schemas.microsoft.com/office/powerpoint/2010/main" val="2006590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Psychotherapy</a:t>
            </a:r>
            <a:endParaRPr lang="en-US" dirty="0"/>
          </a:p>
        </p:txBody>
      </p:sp>
      <p:sp>
        <p:nvSpPr>
          <p:cNvPr id="3" name="Content Placeholder 2"/>
          <p:cNvSpPr>
            <a:spLocks noGrp="1"/>
          </p:cNvSpPr>
          <p:nvPr>
            <p:ph idx="1"/>
          </p:nvPr>
        </p:nvSpPr>
        <p:spPr>
          <a:xfrm>
            <a:off x="228600" y="1981200"/>
            <a:ext cx="8610600" cy="4114800"/>
          </a:xfrm>
        </p:spPr>
        <p:txBody>
          <a:bodyPr/>
          <a:lstStyle/>
          <a:p>
            <a:r>
              <a:rPr lang="en-US" sz="2800" dirty="0" smtClean="0">
                <a:effectLst>
                  <a:outerShdw blurRad="38100" dist="38100" dir="2700000" algn="tl">
                    <a:srgbClr val="000000">
                      <a:alpha val="43137"/>
                    </a:srgbClr>
                  </a:outerShdw>
                </a:effectLst>
              </a:rPr>
              <a:t>Behavior </a:t>
            </a:r>
            <a:r>
              <a:rPr lang="en-US" sz="2800" dirty="0">
                <a:effectLst>
                  <a:outerShdw blurRad="38100" dist="38100" dir="2700000" algn="tl">
                    <a:srgbClr val="000000">
                      <a:alpha val="43137"/>
                    </a:srgbClr>
                  </a:outerShdw>
                </a:effectLst>
              </a:rPr>
              <a:t>therapy uses </a:t>
            </a:r>
            <a:r>
              <a:rPr lang="en-US" sz="2800" b="1" dirty="0">
                <a:effectLst>
                  <a:outerShdw blurRad="38100" dist="38100" dir="2700000" algn="tl">
                    <a:srgbClr val="000000">
                      <a:alpha val="43137"/>
                    </a:srgbClr>
                  </a:outerShdw>
                </a:effectLst>
              </a:rPr>
              <a:t>systematic exposure to the behavior</a:t>
            </a:r>
            <a:r>
              <a:rPr lang="en-US" sz="2800" dirty="0">
                <a:effectLst>
                  <a:outerShdw blurRad="38100" dist="38100" dir="2700000" algn="tl">
                    <a:srgbClr val="000000">
                      <a:alpha val="43137"/>
                    </a:srgbClr>
                  </a:outerShdw>
                </a:effectLst>
              </a:rPr>
              <a:t> you want to unlearn (gambling) and teaches you skills to reduce your urge to gamble</a:t>
            </a:r>
            <a:r>
              <a:rPr lang="en-US" sz="2800" dirty="0" smtClean="0">
                <a:effectLst/>
              </a:rPr>
              <a:t>. </a:t>
            </a:r>
            <a:r>
              <a:rPr lang="en-US" sz="2800" dirty="0">
                <a:effectLst/>
              </a:rPr>
              <a:t> </a:t>
            </a:r>
            <a:endParaRPr lang="en-US" sz="2800" dirty="0"/>
          </a:p>
        </p:txBody>
      </p:sp>
      <p:pic>
        <p:nvPicPr>
          <p:cNvPr id="4" name="Picture 3"/>
          <p:cNvPicPr>
            <a:picLocks noChangeAspect="1"/>
          </p:cNvPicPr>
          <p:nvPr/>
        </p:nvPicPr>
        <p:blipFill>
          <a:blip r:embed="rId2"/>
          <a:stretch>
            <a:fillRect/>
          </a:stretch>
        </p:blipFill>
        <p:spPr>
          <a:xfrm>
            <a:off x="2743200" y="3505200"/>
            <a:ext cx="3200400" cy="3124200"/>
          </a:xfrm>
          <a:prstGeom prst="rect">
            <a:avLst/>
          </a:prstGeom>
        </p:spPr>
      </p:pic>
    </p:spTree>
    <p:extLst>
      <p:ext uri="{BB962C8B-B14F-4D97-AF65-F5344CB8AC3E}">
        <p14:creationId xmlns:p14="http://schemas.microsoft.com/office/powerpoint/2010/main" val="2588834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a:t>
            </a:r>
            <a:endParaRPr lang="en-US" dirty="0"/>
          </a:p>
        </p:txBody>
      </p:sp>
      <p:sp>
        <p:nvSpPr>
          <p:cNvPr id="3" name="Content Placeholder 2"/>
          <p:cNvSpPr>
            <a:spLocks noGrp="1"/>
          </p:cNvSpPr>
          <p:nvPr>
            <p:ph idx="1"/>
          </p:nvPr>
        </p:nvSpPr>
        <p:spPr>
          <a:xfrm>
            <a:off x="228600" y="1981200"/>
            <a:ext cx="8534400" cy="4114800"/>
          </a:xfrm>
        </p:spPr>
        <p:txBody>
          <a:bodyPr/>
          <a:lstStyle/>
          <a:p>
            <a:r>
              <a:rPr lang="en-US" sz="2800" b="1" dirty="0">
                <a:effectLst>
                  <a:outerShdw blurRad="38100" dist="38100" dir="2700000" algn="tl">
                    <a:srgbClr val="000000">
                      <a:alpha val="43137"/>
                    </a:srgbClr>
                  </a:outerShdw>
                </a:effectLst>
              </a:rPr>
              <a:t>Antidepressants</a:t>
            </a:r>
            <a:r>
              <a:rPr lang="en-US" sz="2800" dirty="0">
                <a:effectLst>
                  <a:outerShdw blurRad="38100" dist="38100" dir="2700000" algn="tl">
                    <a:srgbClr val="000000">
                      <a:alpha val="43137"/>
                    </a:srgbClr>
                  </a:outerShdw>
                </a:effectLst>
              </a:rPr>
              <a:t> and </a:t>
            </a:r>
            <a:r>
              <a:rPr lang="en-US" sz="2800" b="1" dirty="0">
                <a:effectLst>
                  <a:outerShdw blurRad="38100" dist="38100" dir="2700000" algn="tl">
                    <a:srgbClr val="000000">
                      <a:alpha val="43137"/>
                    </a:srgbClr>
                  </a:outerShdw>
                </a:effectLst>
              </a:rPr>
              <a:t>mood stabilizers </a:t>
            </a:r>
            <a:r>
              <a:rPr lang="en-US" sz="2800" dirty="0">
                <a:effectLst>
                  <a:outerShdw blurRad="38100" dist="38100" dir="2700000" algn="tl">
                    <a:srgbClr val="000000">
                      <a:alpha val="43137"/>
                    </a:srgbClr>
                  </a:outerShdw>
                </a:effectLst>
              </a:rPr>
              <a:t>may help treat problems that often go along with compulsive gambling — such as depression, obsessive-compulsive disorder or ADHD </a:t>
            </a:r>
            <a:r>
              <a:rPr lang="en-US" sz="2800" dirty="0" smtClean="0">
                <a:effectLst>
                  <a:outerShdw blurRad="38100" dist="38100" dir="2700000" algn="tl">
                    <a:srgbClr val="000000">
                      <a:alpha val="43137"/>
                    </a:srgbClr>
                  </a:outerShdw>
                </a:effectLst>
              </a:rPr>
              <a:t>- but </a:t>
            </a:r>
            <a:r>
              <a:rPr lang="en-US" sz="2800" b="1" dirty="0">
                <a:effectLst>
                  <a:outerShdw blurRad="38100" dist="38100" dir="2700000" algn="tl">
                    <a:srgbClr val="000000">
                      <a:alpha val="43137"/>
                    </a:srgbClr>
                  </a:outerShdw>
                </a:effectLst>
              </a:rPr>
              <a:t>not necessarily compulsive gambling itself</a:t>
            </a:r>
            <a:r>
              <a:rPr lang="en-US" sz="2800" dirty="0">
                <a:effectLst>
                  <a:outerShdw blurRad="38100" dist="38100" dir="2700000" algn="tl">
                    <a:srgbClr val="000000">
                      <a:alpha val="43137"/>
                    </a:srgbClr>
                  </a:outerShdw>
                </a:effectLst>
              </a:rPr>
              <a:t>. </a:t>
            </a:r>
          </a:p>
        </p:txBody>
      </p:sp>
      <p:pic>
        <p:nvPicPr>
          <p:cNvPr id="4" name="Picture 3"/>
          <p:cNvPicPr>
            <a:picLocks noChangeAspect="1"/>
          </p:cNvPicPr>
          <p:nvPr/>
        </p:nvPicPr>
        <p:blipFill>
          <a:blip r:embed="rId2"/>
          <a:stretch>
            <a:fillRect/>
          </a:stretch>
        </p:blipFill>
        <p:spPr>
          <a:xfrm>
            <a:off x="3276600" y="4419600"/>
            <a:ext cx="2438400" cy="2209800"/>
          </a:xfrm>
          <a:prstGeom prst="rect">
            <a:avLst/>
          </a:prstGeom>
        </p:spPr>
      </p:pic>
    </p:spTree>
    <p:extLst>
      <p:ext uri="{BB962C8B-B14F-4D97-AF65-F5344CB8AC3E}">
        <p14:creationId xmlns:p14="http://schemas.microsoft.com/office/powerpoint/2010/main" val="217953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Self-help Groups</a:t>
            </a:r>
            <a:endParaRPr lang="en-US" dirty="0"/>
          </a:p>
        </p:txBody>
      </p:sp>
      <p:sp>
        <p:nvSpPr>
          <p:cNvPr id="3" name="Content Placeholder 2"/>
          <p:cNvSpPr>
            <a:spLocks noGrp="1"/>
          </p:cNvSpPr>
          <p:nvPr>
            <p:ph idx="1"/>
          </p:nvPr>
        </p:nvSpPr>
        <p:spPr>
          <a:xfrm>
            <a:off x="0" y="2057400"/>
            <a:ext cx="9067800" cy="4114800"/>
          </a:xfrm>
        </p:spPr>
        <p:txBody>
          <a:bodyPr/>
          <a:lstStyle/>
          <a:p>
            <a:r>
              <a:rPr lang="en-US" sz="2800" dirty="0">
                <a:effectLst>
                  <a:outerShdw blurRad="38100" dist="38100" dir="2700000" algn="tl">
                    <a:srgbClr val="000000">
                      <a:alpha val="43137"/>
                    </a:srgbClr>
                  </a:outerShdw>
                </a:effectLst>
              </a:rPr>
              <a:t>Some people find self-help groups, such as </a:t>
            </a:r>
            <a:r>
              <a:rPr lang="en-US" sz="2800" b="1" dirty="0">
                <a:effectLst>
                  <a:outerShdw blurRad="38100" dist="38100" dir="2700000" algn="tl">
                    <a:srgbClr val="000000">
                      <a:alpha val="43137"/>
                    </a:srgbClr>
                  </a:outerShdw>
                </a:effectLst>
              </a:rPr>
              <a:t>Gamblers Anonymous</a:t>
            </a:r>
            <a:r>
              <a:rPr lang="en-US" sz="2800" dirty="0">
                <a:effectLst>
                  <a:outerShdw blurRad="38100" dist="38100" dir="2700000" algn="tl">
                    <a:srgbClr val="000000">
                      <a:alpha val="43137"/>
                    </a:srgbClr>
                  </a:outerShdw>
                </a:effectLst>
              </a:rPr>
              <a:t>, a helpful part of treatment.</a:t>
            </a:r>
          </a:p>
        </p:txBody>
      </p:sp>
      <p:pic>
        <p:nvPicPr>
          <p:cNvPr id="4" name="Picture 3"/>
          <p:cNvPicPr>
            <a:picLocks noChangeAspect="1"/>
          </p:cNvPicPr>
          <p:nvPr/>
        </p:nvPicPr>
        <p:blipFill>
          <a:blip r:embed="rId2"/>
          <a:stretch>
            <a:fillRect/>
          </a:stretch>
        </p:blipFill>
        <p:spPr>
          <a:xfrm>
            <a:off x="2362200" y="3581400"/>
            <a:ext cx="4191000" cy="2743200"/>
          </a:xfrm>
          <a:prstGeom prst="rect">
            <a:avLst/>
          </a:prstGeom>
        </p:spPr>
      </p:pic>
    </p:spTree>
    <p:extLst>
      <p:ext uri="{BB962C8B-B14F-4D97-AF65-F5344CB8AC3E}">
        <p14:creationId xmlns:p14="http://schemas.microsoft.com/office/powerpoint/2010/main" val="282772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gambling lumped in with drugs and alcohol? </a:t>
            </a:r>
            <a:endParaRPr lang="en-US" dirty="0"/>
          </a:p>
        </p:txBody>
      </p:sp>
      <p:sp>
        <p:nvSpPr>
          <p:cNvPr id="3" name="Content Placeholder 2"/>
          <p:cNvSpPr>
            <a:spLocks noGrp="1"/>
          </p:cNvSpPr>
          <p:nvPr>
            <p:ph idx="1"/>
          </p:nvPr>
        </p:nvSpPr>
        <p:spPr>
          <a:xfrm>
            <a:off x="0" y="1981200"/>
            <a:ext cx="9144000" cy="4114800"/>
          </a:xfrm>
        </p:spPr>
        <p:txBody>
          <a:bodyPr/>
          <a:lstStyle/>
          <a:p>
            <a:r>
              <a:rPr lang="en-US" sz="2800" dirty="0">
                <a:effectLst>
                  <a:outerShdw blurRad="38100" dist="38100" dir="2700000" algn="tl">
                    <a:srgbClr val="000000">
                      <a:alpha val="43137"/>
                    </a:srgbClr>
                  </a:outerShdw>
                </a:effectLst>
              </a:rPr>
              <a:t>Gambling can stimulate the brain's reward system</a:t>
            </a:r>
            <a:r>
              <a:rPr lang="en-US" sz="2800" b="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much like drugs </a:t>
            </a:r>
            <a:r>
              <a:rPr lang="en-US" sz="2800" dirty="0" smtClean="0">
                <a:effectLst>
                  <a:outerShdw blurRad="38100" dist="38100" dir="2700000" algn="tl">
                    <a:srgbClr val="000000">
                      <a:alpha val="43137"/>
                    </a:srgbClr>
                  </a:outerShdw>
                </a:effectLst>
              </a:rPr>
              <a:t>and alcohol </a:t>
            </a:r>
            <a:r>
              <a:rPr lang="en-US" sz="2800" dirty="0">
                <a:effectLst>
                  <a:outerShdw blurRad="38100" dist="38100" dir="2700000" algn="tl">
                    <a:srgbClr val="000000">
                      <a:alpha val="43137"/>
                    </a:srgbClr>
                  </a:outerShdw>
                </a:effectLst>
              </a:rPr>
              <a:t>can, leading to addiction. </a:t>
            </a:r>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Just like drugs and alcohol, gambling can </a:t>
            </a:r>
            <a:r>
              <a:rPr lang="en-US" sz="2800" b="1" dirty="0" smtClean="0">
                <a:effectLst>
                  <a:outerShdw blurRad="38100" dist="38100" dir="2700000" algn="tl">
                    <a:srgbClr val="000000">
                      <a:alpha val="43137"/>
                    </a:srgbClr>
                  </a:outerShdw>
                </a:effectLst>
              </a:rPr>
              <a:t>quickly become addictive and spiral out of control.</a:t>
            </a:r>
            <a:endParaRPr lang="en-US" sz="28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590800" y="4191000"/>
            <a:ext cx="3810000" cy="2455572"/>
          </a:xfrm>
          <a:prstGeom prst="rect">
            <a:avLst/>
          </a:prstGeom>
        </p:spPr>
      </p:pic>
    </p:spTree>
    <p:extLst>
      <p:ext uri="{BB962C8B-B14F-4D97-AF65-F5344CB8AC3E}">
        <p14:creationId xmlns:p14="http://schemas.microsoft.com/office/powerpoint/2010/main" val="3466425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581400" cy="1143000"/>
          </a:xfrm>
        </p:spPr>
        <p:txBody>
          <a:bodyPr/>
          <a:lstStyle/>
          <a:p>
            <a:r>
              <a:rPr lang="en-US" dirty="0" smtClean="0"/>
              <a:t>Relapse</a:t>
            </a:r>
            <a:endParaRPr lang="en-US" dirty="0"/>
          </a:p>
        </p:txBody>
      </p:sp>
      <p:sp>
        <p:nvSpPr>
          <p:cNvPr id="3" name="Content Placeholder 2"/>
          <p:cNvSpPr>
            <a:spLocks noGrp="1"/>
          </p:cNvSpPr>
          <p:nvPr>
            <p:ph idx="1"/>
          </p:nvPr>
        </p:nvSpPr>
        <p:spPr>
          <a:xfrm>
            <a:off x="228600" y="3505200"/>
            <a:ext cx="8229600" cy="3657600"/>
          </a:xfrm>
        </p:spPr>
        <p:txBody>
          <a:bodyPr/>
          <a:lstStyle/>
          <a:p>
            <a:r>
              <a:rPr lang="en-US" sz="2800" dirty="0">
                <a:effectLst>
                  <a:outerShdw blurRad="38100" dist="38100" dir="2700000" algn="tl">
                    <a:srgbClr val="000000">
                      <a:alpha val="43137"/>
                    </a:srgbClr>
                  </a:outerShdw>
                </a:effectLst>
              </a:rPr>
              <a:t>Even with treatment, you </a:t>
            </a:r>
            <a:r>
              <a:rPr lang="en-US" sz="2800" b="1" dirty="0">
                <a:effectLst>
                  <a:outerShdw blurRad="38100" dist="38100" dir="2700000" algn="tl">
                    <a:srgbClr val="000000">
                      <a:alpha val="43137"/>
                    </a:srgbClr>
                  </a:outerShdw>
                </a:effectLst>
              </a:rPr>
              <a:t>may return to gambling</a:t>
            </a:r>
            <a:r>
              <a:rPr lang="en-US" sz="2800" dirty="0">
                <a:effectLst>
                  <a:outerShdw blurRad="38100" dist="38100" dir="2700000" algn="tl">
                    <a:srgbClr val="000000">
                      <a:alpha val="43137"/>
                    </a:srgbClr>
                  </a:outerShdw>
                </a:effectLst>
              </a:rPr>
              <a:t>, especially if you spend time with people who gamble or you're in gambling environments. </a:t>
            </a:r>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If </a:t>
            </a:r>
            <a:r>
              <a:rPr lang="en-US" sz="2800" dirty="0">
                <a:effectLst>
                  <a:outerShdw blurRad="38100" dist="38100" dir="2700000" algn="tl">
                    <a:srgbClr val="000000">
                      <a:alpha val="43137"/>
                    </a:srgbClr>
                  </a:outerShdw>
                </a:effectLst>
              </a:rPr>
              <a:t>you feel that you'll start gambling again, contact your mental health provider or sponsor right away to </a:t>
            </a:r>
            <a:r>
              <a:rPr lang="en-US" sz="2800" b="1" dirty="0">
                <a:effectLst>
                  <a:outerShdw blurRad="38100" dist="38100" dir="2700000" algn="tl">
                    <a:srgbClr val="000000">
                      <a:alpha val="43137"/>
                    </a:srgbClr>
                  </a:outerShdw>
                </a:effectLst>
              </a:rPr>
              <a:t>head off a full-blown relapse</a:t>
            </a:r>
            <a:r>
              <a:rPr lang="en-US" sz="2800" b="1" dirty="0">
                <a:effectLst/>
              </a:rPr>
              <a:t>.</a:t>
            </a:r>
          </a:p>
          <a:p>
            <a:pPr marL="0" indent="0">
              <a:buNone/>
            </a:pPr>
            <a:r>
              <a:rPr lang="en-US" sz="2800" dirty="0">
                <a:effectLst/>
              </a:rPr>
              <a:t/>
            </a:r>
            <a:br>
              <a:rPr lang="en-US" sz="2800" dirty="0">
                <a:effectLst/>
              </a:rPr>
            </a:br>
            <a:endParaRPr lang="en-US" sz="2800" dirty="0"/>
          </a:p>
        </p:txBody>
      </p:sp>
      <p:pic>
        <p:nvPicPr>
          <p:cNvPr id="4" name="Picture 3"/>
          <p:cNvPicPr>
            <a:picLocks noChangeAspect="1"/>
          </p:cNvPicPr>
          <p:nvPr/>
        </p:nvPicPr>
        <p:blipFill>
          <a:blip r:embed="rId2"/>
          <a:stretch>
            <a:fillRect/>
          </a:stretch>
        </p:blipFill>
        <p:spPr>
          <a:xfrm>
            <a:off x="5334000" y="228600"/>
            <a:ext cx="3124200" cy="3124200"/>
          </a:xfrm>
          <a:prstGeom prst="rect">
            <a:avLst/>
          </a:prstGeom>
        </p:spPr>
      </p:pic>
    </p:spTree>
    <p:extLst>
      <p:ext uri="{BB962C8B-B14F-4D97-AF65-F5344CB8AC3E}">
        <p14:creationId xmlns:p14="http://schemas.microsoft.com/office/powerpoint/2010/main" val="3967582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Strategies</a:t>
            </a:r>
            <a:endParaRPr lang="en-US" dirty="0"/>
          </a:p>
        </p:txBody>
      </p:sp>
      <p:sp>
        <p:nvSpPr>
          <p:cNvPr id="3" name="Content Placeholder 2"/>
          <p:cNvSpPr>
            <a:spLocks noGrp="1"/>
          </p:cNvSpPr>
          <p:nvPr>
            <p:ph idx="1"/>
          </p:nvPr>
        </p:nvSpPr>
        <p:spPr>
          <a:xfrm>
            <a:off x="0" y="1981200"/>
            <a:ext cx="9296400" cy="4114800"/>
          </a:xfrm>
        </p:spPr>
        <p:txBody>
          <a:bodyPr/>
          <a:lstStyle/>
          <a:p>
            <a:r>
              <a:rPr lang="en-US" sz="2800" dirty="0">
                <a:effectLst>
                  <a:outerShdw blurRad="38100" dist="38100" dir="2700000" algn="tl">
                    <a:srgbClr val="000000">
                      <a:alpha val="43137"/>
                    </a:srgbClr>
                  </a:outerShdw>
                </a:effectLst>
              </a:rPr>
              <a:t>The appeal of gambling is hard to overcome if you keep thinking that you'll win the next time you gamble</a:t>
            </a:r>
            <a:r>
              <a:rPr lang="en-US" sz="2800" dirty="0" smtClean="0">
                <a:effectLst>
                  <a:outerShdw blurRad="38100" dist="38100" dir="2700000" algn="tl">
                    <a:srgbClr val="000000">
                      <a:alpha val="43137"/>
                    </a:srgbClr>
                  </a:outerShdw>
                </a:effectLst>
              </a:rPr>
              <a:t>.</a:t>
            </a:r>
          </a:p>
          <a:p>
            <a:r>
              <a:rPr lang="en-US" sz="2800" dirty="0">
                <a:effectLst>
                  <a:outerShdw blurRad="38100" dist="38100" dir="2700000" algn="tl">
                    <a:srgbClr val="000000">
                      <a:alpha val="43137"/>
                    </a:srgbClr>
                  </a:outerShdw>
                </a:effectLst>
              </a:rPr>
              <a:t>Tell yourself it's </a:t>
            </a:r>
            <a:r>
              <a:rPr lang="en-US" sz="2800" b="1" dirty="0">
                <a:effectLst>
                  <a:outerShdw blurRad="38100" dist="38100" dir="2700000" algn="tl">
                    <a:srgbClr val="000000">
                      <a:alpha val="43137"/>
                    </a:srgbClr>
                  </a:outerShdw>
                </a:effectLst>
              </a:rPr>
              <a:t>too risky to gamble at all</a:t>
            </a:r>
            <a:r>
              <a:rPr lang="en-US" sz="2800" dirty="0">
                <a:effectLst>
                  <a:outerShdw blurRad="38100" dist="38100" dir="2700000" algn="tl">
                    <a:srgbClr val="000000">
                      <a:alpha val="43137"/>
                    </a:srgbClr>
                  </a:outerShdw>
                </a:effectLst>
              </a:rPr>
              <a:t>. One bet typically leads to another and another.</a:t>
            </a:r>
          </a:p>
          <a:p>
            <a:r>
              <a:rPr lang="en-US" sz="2800" b="1" dirty="0">
                <a:effectLst>
                  <a:outerShdw blurRad="38100" dist="38100" dir="2700000" algn="tl">
                    <a:srgbClr val="000000">
                      <a:alpha val="43137"/>
                    </a:srgbClr>
                  </a:outerShdw>
                </a:effectLst>
              </a:rPr>
              <a:t>Recognize</a:t>
            </a:r>
            <a:r>
              <a:rPr lang="en-US" sz="2800" dirty="0">
                <a:effectLst>
                  <a:outerShdw blurRad="38100" dist="38100" dir="2700000" algn="tl">
                    <a:srgbClr val="000000">
                      <a:alpha val="43137"/>
                    </a:srgbClr>
                  </a:outerShdw>
                </a:effectLst>
              </a:rPr>
              <a:t> and then </a:t>
            </a:r>
            <a:r>
              <a:rPr lang="en-US" sz="2800" b="1" dirty="0">
                <a:effectLst>
                  <a:outerShdw blurRad="38100" dist="38100" dir="2700000" algn="tl">
                    <a:srgbClr val="000000">
                      <a:alpha val="43137"/>
                    </a:srgbClr>
                  </a:outerShdw>
                </a:effectLst>
              </a:rPr>
              <a:t>avoid situations that trigger your urge to </a:t>
            </a:r>
            <a:r>
              <a:rPr lang="en-US" sz="2800" b="1" dirty="0" smtClean="0">
                <a:effectLst>
                  <a:outerShdw blurRad="38100" dist="38100" dir="2700000" algn="tl">
                    <a:srgbClr val="000000">
                      <a:alpha val="43137"/>
                    </a:srgbClr>
                  </a:outerShdw>
                </a:effectLst>
              </a:rPr>
              <a:t>bet.</a:t>
            </a:r>
            <a:endParaRPr lang="en-US" sz="28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4800600" y="4648200"/>
            <a:ext cx="3505200" cy="1981200"/>
          </a:xfrm>
          <a:prstGeom prst="rect">
            <a:avLst/>
          </a:prstGeom>
        </p:spPr>
      </p:pic>
    </p:spTree>
    <p:extLst>
      <p:ext uri="{BB962C8B-B14F-4D97-AF65-F5344CB8AC3E}">
        <p14:creationId xmlns:p14="http://schemas.microsoft.com/office/powerpoint/2010/main" val="2791922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br>
              <a:rPr lang="en-US" dirty="0" smtClean="0"/>
            </a:br>
            <a:endParaRPr lang="en-US" dirty="0"/>
          </a:p>
        </p:txBody>
      </p:sp>
      <p:sp>
        <p:nvSpPr>
          <p:cNvPr id="3" name="Content Placeholder 2"/>
          <p:cNvSpPr>
            <a:spLocks noGrp="1"/>
          </p:cNvSpPr>
          <p:nvPr>
            <p:ph idx="1"/>
          </p:nvPr>
        </p:nvSpPr>
        <p:spPr/>
        <p:txBody>
          <a:bodyPr/>
          <a:lstStyle/>
          <a:p>
            <a:r>
              <a:rPr lang="en-US" sz="2800" dirty="0" smtClean="0"/>
              <a:t>PsychCentral.com</a:t>
            </a:r>
          </a:p>
          <a:p>
            <a:r>
              <a:rPr lang="en-US" sz="2800" dirty="0" smtClean="0"/>
              <a:t>MayoClinic.org</a:t>
            </a:r>
            <a:endParaRPr lang="en-US" sz="2800" dirty="0"/>
          </a:p>
        </p:txBody>
      </p:sp>
    </p:spTree>
    <p:extLst>
      <p:ext uri="{BB962C8B-B14F-4D97-AF65-F5344CB8AC3E}">
        <p14:creationId xmlns:p14="http://schemas.microsoft.com/office/powerpoint/2010/main" val="52639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4267200"/>
            <a:ext cx="8382000" cy="3581400"/>
          </a:xfrm>
        </p:spPr>
        <p:txBody>
          <a:bodyPr/>
          <a:lstStyle/>
          <a:p>
            <a:r>
              <a:rPr lang="en-US" sz="2800" dirty="0" smtClean="0">
                <a:effectLst>
                  <a:outerShdw blurRad="38100" dist="38100" dir="2700000" algn="tl">
                    <a:srgbClr val="000000">
                      <a:alpha val="43137"/>
                    </a:srgbClr>
                  </a:outerShdw>
                </a:effectLst>
              </a:rPr>
              <a:t>If </a:t>
            </a:r>
            <a:r>
              <a:rPr lang="en-US" sz="2800" dirty="0">
                <a:effectLst>
                  <a:outerShdw blurRad="38100" dist="38100" dir="2700000" algn="tl">
                    <a:srgbClr val="000000">
                      <a:alpha val="43137"/>
                    </a:srgbClr>
                  </a:outerShdw>
                </a:effectLst>
              </a:rPr>
              <a:t>you're prone to compulsive gambling, you may continually chase </a:t>
            </a:r>
            <a:r>
              <a:rPr lang="en-US" sz="2800" dirty="0" smtClean="0">
                <a:effectLst>
                  <a:outerShdw blurRad="38100" dist="38100" dir="2700000" algn="tl">
                    <a:srgbClr val="000000">
                      <a:alpha val="43137"/>
                    </a:srgbClr>
                  </a:outerShdw>
                </a:effectLst>
              </a:rPr>
              <a:t>losses</a:t>
            </a:r>
            <a:r>
              <a:rPr lang="en-US" sz="2800" dirty="0">
                <a:effectLst>
                  <a:outerShdw blurRad="38100" dist="38100" dir="2700000" algn="tl">
                    <a:srgbClr val="000000">
                      <a:alpha val="43137"/>
                    </a:srgbClr>
                  </a:outerShdw>
                </a:effectLst>
              </a:rPr>
              <a:t>, hide your behavior, deplete savings, accumulate debt, or even resort to theft or fraud to support your addiction.</a:t>
            </a:r>
          </a:p>
        </p:txBody>
      </p:sp>
      <p:pic>
        <p:nvPicPr>
          <p:cNvPr id="4" name="Picture 3"/>
          <p:cNvPicPr>
            <a:picLocks noChangeAspect="1"/>
          </p:cNvPicPr>
          <p:nvPr/>
        </p:nvPicPr>
        <p:blipFill>
          <a:blip r:embed="rId2"/>
          <a:stretch>
            <a:fillRect/>
          </a:stretch>
        </p:blipFill>
        <p:spPr>
          <a:xfrm>
            <a:off x="4695825" y="1028700"/>
            <a:ext cx="3305175" cy="2195513"/>
          </a:xfrm>
          <a:prstGeom prst="rect">
            <a:avLst/>
          </a:prstGeom>
        </p:spPr>
      </p:pic>
    </p:spTree>
    <p:extLst>
      <p:ext uri="{BB962C8B-B14F-4D97-AF65-F5344CB8AC3E}">
        <p14:creationId xmlns:p14="http://schemas.microsoft.com/office/powerpoint/2010/main" val="149558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800600" cy="914400"/>
          </a:xfrm>
        </p:spPr>
        <p:txBody>
          <a:bodyPr/>
          <a:lstStyle/>
          <a:p>
            <a:r>
              <a:rPr lang="en-US" dirty="0" smtClean="0"/>
              <a:t>Can Destroy Lives</a:t>
            </a:r>
            <a:endParaRPr lang="en-US" dirty="0"/>
          </a:p>
        </p:txBody>
      </p:sp>
      <p:sp>
        <p:nvSpPr>
          <p:cNvPr id="3" name="Content Placeholder 2"/>
          <p:cNvSpPr>
            <a:spLocks noGrp="1"/>
          </p:cNvSpPr>
          <p:nvPr>
            <p:ph idx="1"/>
          </p:nvPr>
        </p:nvSpPr>
        <p:spPr>
          <a:xfrm>
            <a:off x="0" y="4419600"/>
            <a:ext cx="8991600" cy="3048000"/>
          </a:xfrm>
        </p:spPr>
        <p:txBody>
          <a:bodyPr/>
          <a:lstStyle/>
          <a:p>
            <a:r>
              <a:rPr lang="en-US" sz="2800" dirty="0">
                <a:effectLst>
                  <a:outerShdw blurRad="38100" dist="38100" dir="2700000" algn="tl">
                    <a:srgbClr val="000000">
                      <a:alpha val="43137"/>
                    </a:srgbClr>
                  </a:outerShdw>
                </a:effectLst>
              </a:rPr>
              <a:t>Compulsive gambling is a serious condition that can destroy lives. Although treating compulsive gambling can be challenging, many compulsive gamblers have found help through professional treatment.</a:t>
            </a:r>
          </a:p>
        </p:txBody>
      </p:sp>
      <p:pic>
        <p:nvPicPr>
          <p:cNvPr id="4" name="Picture 3"/>
          <p:cNvPicPr>
            <a:picLocks noChangeAspect="1"/>
          </p:cNvPicPr>
          <p:nvPr/>
        </p:nvPicPr>
        <p:blipFill>
          <a:blip r:embed="rId2"/>
          <a:stretch>
            <a:fillRect/>
          </a:stretch>
        </p:blipFill>
        <p:spPr>
          <a:xfrm>
            <a:off x="5562600" y="381000"/>
            <a:ext cx="3048264" cy="3889585"/>
          </a:xfrm>
          <a:prstGeom prst="rect">
            <a:avLst/>
          </a:prstGeom>
        </p:spPr>
      </p:pic>
    </p:spTree>
    <p:extLst>
      <p:ext uri="{BB962C8B-B14F-4D97-AF65-F5344CB8AC3E}">
        <p14:creationId xmlns:p14="http://schemas.microsoft.com/office/powerpoint/2010/main" val="68430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781800" cy="1143000"/>
          </a:xfrm>
        </p:spPr>
        <p:txBody>
          <a:bodyPr/>
          <a:lstStyle/>
          <a:p>
            <a:r>
              <a:rPr lang="en-US" dirty="0">
                <a:effectLst/>
              </a:rPr>
              <a:t>S</a:t>
            </a:r>
            <a:r>
              <a:rPr lang="en-US" dirty="0" smtClean="0">
                <a:effectLst/>
              </a:rPr>
              <a:t>ymptoms </a:t>
            </a:r>
            <a:r>
              <a:rPr lang="en-US" dirty="0">
                <a:effectLst/>
              </a:rPr>
              <a:t>of compulsive (pathologic) gambling</a:t>
            </a:r>
            <a:endParaRPr lang="en-US" dirty="0"/>
          </a:p>
        </p:txBody>
      </p:sp>
      <p:sp>
        <p:nvSpPr>
          <p:cNvPr id="3" name="Content Placeholder 2"/>
          <p:cNvSpPr>
            <a:spLocks noGrp="1"/>
          </p:cNvSpPr>
          <p:nvPr>
            <p:ph idx="1"/>
          </p:nvPr>
        </p:nvSpPr>
        <p:spPr>
          <a:xfrm>
            <a:off x="228600" y="3657600"/>
            <a:ext cx="8229600" cy="3429000"/>
          </a:xfrm>
        </p:spPr>
        <p:txBody>
          <a:bodyPr/>
          <a:lstStyle/>
          <a:p>
            <a:r>
              <a:rPr lang="en-US" sz="2800" dirty="0">
                <a:effectLst>
                  <a:outerShdw blurRad="38100" dist="38100" dir="2700000" algn="tl">
                    <a:srgbClr val="000000">
                      <a:alpha val="43137"/>
                    </a:srgbClr>
                  </a:outerShdw>
                </a:effectLst>
              </a:rPr>
              <a:t>Gaining a thrill from taking big gambling risks</a:t>
            </a:r>
          </a:p>
          <a:p>
            <a:r>
              <a:rPr lang="en-US" sz="2800" dirty="0">
                <a:effectLst>
                  <a:outerShdw blurRad="38100" dist="38100" dir="2700000" algn="tl">
                    <a:srgbClr val="000000">
                      <a:alpha val="43137"/>
                    </a:srgbClr>
                  </a:outerShdw>
                </a:effectLst>
              </a:rPr>
              <a:t>Taking increasingly bigger gambling risks</a:t>
            </a:r>
          </a:p>
          <a:p>
            <a:r>
              <a:rPr lang="en-US" sz="2800" dirty="0">
                <a:effectLst>
                  <a:outerShdw blurRad="38100" dist="38100" dir="2700000" algn="tl">
                    <a:srgbClr val="000000">
                      <a:alpha val="43137"/>
                    </a:srgbClr>
                  </a:outerShdw>
                </a:effectLst>
              </a:rPr>
              <a:t>Preoccupation with gambling</a:t>
            </a:r>
          </a:p>
          <a:p>
            <a:r>
              <a:rPr lang="en-US" sz="2800" dirty="0">
                <a:effectLst>
                  <a:outerShdw blurRad="38100" dist="38100" dir="2700000" algn="tl">
                    <a:srgbClr val="000000">
                      <a:alpha val="43137"/>
                    </a:srgbClr>
                  </a:outerShdw>
                </a:effectLst>
              </a:rPr>
              <a:t>Reliving past gambling </a:t>
            </a:r>
            <a:r>
              <a:rPr lang="en-US" sz="2800" dirty="0" smtClean="0">
                <a:effectLst>
                  <a:outerShdw blurRad="38100" dist="38100" dir="2700000" algn="tl">
                    <a:srgbClr val="000000">
                      <a:alpha val="43137"/>
                    </a:srgbClr>
                  </a:outerShdw>
                </a:effectLst>
              </a:rPr>
              <a:t>experiences</a:t>
            </a:r>
          </a:p>
          <a:p>
            <a:r>
              <a:rPr lang="en-US" sz="2800" dirty="0">
                <a:effectLst>
                  <a:outerShdw blurRad="38100" dist="38100" dir="2700000" algn="tl">
                    <a:srgbClr val="000000">
                      <a:alpha val="43137"/>
                    </a:srgbClr>
                  </a:outerShdw>
                </a:effectLst>
              </a:rPr>
              <a:t>Failed efforts to cut back on gambling</a:t>
            </a:r>
          </a:p>
          <a:p>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5867400" y="1752600"/>
            <a:ext cx="2324100" cy="1752600"/>
          </a:xfrm>
          <a:prstGeom prst="rect">
            <a:avLst/>
          </a:prstGeom>
        </p:spPr>
      </p:pic>
    </p:spTree>
    <p:extLst>
      <p:ext uri="{BB962C8B-B14F-4D97-AF65-F5344CB8AC3E}">
        <p14:creationId xmlns:p14="http://schemas.microsoft.com/office/powerpoint/2010/main" val="313645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581400"/>
            <a:ext cx="8229600" cy="3657600"/>
          </a:xfrm>
        </p:spPr>
        <p:txBody>
          <a:bodyPr/>
          <a:lstStyle/>
          <a:p>
            <a:r>
              <a:rPr lang="en-US" sz="2800" dirty="0">
                <a:effectLst>
                  <a:outerShdw blurRad="38100" dist="38100" dir="2700000" algn="tl">
                    <a:srgbClr val="000000">
                      <a:alpha val="43137"/>
                    </a:srgbClr>
                  </a:outerShdw>
                </a:effectLst>
              </a:rPr>
              <a:t>Taking time from work or family life to gamble</a:t>
            </a:r>
          </a:p>
          <a:p>
            <a:r>
              <a:rPr lang="en-US" sz="2800" dirty="0">
                <a:effectLst>
                  <a:outerShdw blurRad="38100" dist="38100" dir="2700000" algn="tl">
                    <a:srgbClr val="000000">
                      <a:alpha val="43137"/>
                    </a:srgbClr>
                  </a:outerShdw>
                </a:effectLst>
              </a:rPr>
              <a:t>Concealing or lying about gambling</a:t>
            </a:r>
          </a:p>
          <a:p>
            <a:r>
              <a:rPr lang="en-US" sz="2800" dirty="0">
                <a:effectLst>
                  <a:outerShdw blurRad="38100" dist="38100" dir="2700000" algn="tl">
                    <a:srgbClr val="000000">
                      <a:alpha val="43137"/>
                    </a:srgbClr>
                  </a:outerShdw>
                </a:effectLst>
              </a:rPr>
              <a:t>Feeling guilt or remorse after gambling</a:t>
            </a:r>
          </a:p>
          <a:p>
            <a:r>
              <a:rPr lang="en-US" sz="2800" dirty="0">
                <a:effectLst>
                  <a:outerShdw blurRad="38100" dist="38100" dir="2700000" algn="tl">
                    <a:srgbClr val="000000">
                      <a:alpha val="43137"/>
                    </a:srgbClr>
                  </a:outerShdw>
                </a:effectLst>
              </a:rPr>
              <a:t>Borrowing money or stealing to </a:t>
            </a:r>
            <a:r>
              <a:rPr lang="en-US" sz="2800" dirty="0" smtClean="0">
                <a:effectLst>
                  <a:outerShdw blurRad="38100" dist="38100" dir="2700000" algn="tl">
                    <a:srgbClr val="000000">
                      <a:alpha val="43137"/>
                    </a:srgbClr>
                  </a:outerShdw>
                </a:effectLst>
              </a:rPr>
              <a:t>gamble</a:t>
            </a:r>
          </a:p>
          <a:p>
            <a:r>
              <a:rPr lang="en-US" sz="2800" dirty="0">
                <a:effectLst>
                  <a:outerShdw blurRad="38100" dist="38100" dir="2700000" algn="tl">
                    <a:srgbClr val="000000">
                      <a:alpha val="43137"/>
                    </a:srgbClr>
                  </a:outerShdw>
                </a:effectLst>
              </a:rPr>
              <a:t>Gambling as a way to escape problems or feelings of helplessness, guilt or </a:t>
            </a:r>
            <a:r>
              <a:rPr lang="en-US" sz="2800" dirty="0" smtClean="0">
                <a:effectLst>
                  <a:outerShdw blurRad="38100" dist="38100" dir="2700000" algn="tl">
                    <a:srgbClr val="000000">
                      <a:alpha val="43137"/>
                    </a:srgbClr>
                  </a:outerShdw>
                </a:effectLst>
              </a:rPr>
              <a:t>depression</a:t>
            </a:r>
            <a:endParaRPr lang="en-US" sz="2800" dirty="0">
              <a:effectLst/>
            </a:endParaRPr>
          </a:p>
          <a:p>
            <a:pPr marL="0" indent="0">
              <a:buNone/>
            </a:pPr>
            <a:endParaRPr lang="en-US" sz="2800" dirty="0"/>
          </a:p>
        </p:txBody>
      </p:sp>
      <p:pic>
        <p:nvPicPr>
          <p:cNvPr id="5" name="Picture 4"/>
          <p:cNvPicPr>
            <a:picLocks noChangeAspect="1"/>
          </p:cNvPicPr>
          <p:nvPr/>
        </p:nvPicPr>
        <p:blipFill>
          <a:blip r:embed="rId2"/>
          <a:stretch>
            <a:fillRect/>
          </a:stretch>
        </p:blipFill>
        <p:spPr>
          <a:xfrm>
            <a:off x="4343400" y="457200"/>
            <a:ext cx="4102964" cy="2743438"/>
          </a:xfrm>
          <a:prstGeom prst="rect">
            <a:avLst/>
          </a:prstGeom>
        </p:spPr>
      </p:pic>
    </p:spTree>
    <p:extLst>
      <p:ext uri="{BB962C8B-B14F-4D97-AF65-F5344CB8AC3E}">
        <p14:creationId xmlns:p14="http://schemas.microsoft.com/office/powerpoint/2010/main" val="169492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010400" cy="1143000"/>
          </a:xfrm>
        </p:spPr>
        <p:txBody>
          <a:bodyPr/>
          <a:lstStyle/>
          <a:p>
            <a:r>
              <a:rPr lang="en-US" dirty="0" smtClean="0"/>
              <a:t>How does it turn into an addiction?</a:t>
            </a:r>
            <a:endParaRPr lang="en-US" dirty="0"/>
          </a:p>
        </p:txBody>
      </p:sp>
      <p:sp>
        <p:nvSpPr>
          <p:cNvPr id="3" name="Content Placeholder 2"/>
          <p:cNvSpPr>
            <a:spLocks noGrp="1"/>
          </p:cNvSpPr>
          <p:nvPr>
            <p:ph idx="1"/>
          </p:nvPr>
        </p:nvSpPr>
        <p:spPr>
          <a:xfrm>
            <a:off x="204989" y="3581400"/>
            <a:ext cx="8610599" cy="3733800"/>
          </a:xfrm>
        </p:spPr>
        <p:txBody>
          <a:bodyPr/>
          <a:lstStyle/>
          <a:p>
            <a:r>
              <a:rPr lang="en-US" sz="2800" dirty="0">
                <a:effectLst>
                  <a:outerShdw blurRad="38100" dist="38100" dir="2700000" algn="tl">
                    <a:srgbClr val="000000">
                      <a:alpha val="43137"/>
                    </a:srgbClr>
                  </a:outerShdw>
                </a:effectLst>
              </a:rPr>
              <a:t>On rare occasions, gambling becomes a problem with the very first wager. But more often, a gambling problem progresses over time. In fact, many people spend years enjoying social gambling without any problems. But </a:t>
            </a:r>
            <a:r>
              <a:rPr lang="en-US" sz="2800" b="1" dirty="0">
                <a:effectLst>
                  <a:outerShdw blurRad="38100" dist="38100" dir="2700000" algn="tl">
                    <a:srgbClr val="000000">
                      <a:alpha val="43137"/>
                    </a:srgbClr>
                  </a:outerShdw>
                </a:effectLst>
              </a:rPr>
              <a:t>more frequent gambling or life stresses can turn casual gambling into something much more serious</a:t>
            </a:r>
            <a:r>
              <a:rPr lang="en-US" sz="2800"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a:stretch>
            <a:fillRect/>
          </a:stretch>
        </p:blipFill>
        <p:spPr>
          <a:xfrm>
            <a:off x="4953000" y="1295400"/>
            <a:ext cx="3600450" cy="2152650"/>
          </a:xfrm>
          <a:prstGeom prst="rect">
            <a:avLst/>
          </a:prstGeom>
        </p:spPr>
      </p:pic>
    </p:spTree>
    <p:extLst>
      <p:ext uri="{BB962C8B-B14F-4D97-AF65-F5344CB8AC3E}">
        <p14:creationId xmlns:p14="http://schemas.microsoft.com/office/powerpoint/2010/main" val="271237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371" y="381000"/>
            <a:ext cx="5715000" cy="1066800"/>
          </a:xfrm>
        </p:spPr>
        <p:txBody>
          <a:bodyPr/>
          <a:lstStyle/>
          <a:p>
            <a:r>
              <a:rPr lang="en-US" dirty="0" smtClean="0"/>
              <a:t>An Unhealthy </a:t>
            </a:r>
            <a:br>
              <a:rPr lang="en-US" dirty="0" smtClean="0"/>
            </a:br>
            <a:r>
              <a:rPr lang="en-US" dirty="0" smtClean="0"/>
              <a:t>Escape</a:t>
            </a:r>
            <a:endParaRPr lang="en-US" dirty="0"/>
          </a:p>
        </p:txBody>
      </p:sp>
      <p:sp>
        <p:nvSpPr>
          <p:cNvPr id="3" name="Content Placeholder 2"/>
          <p:cNvSpPr>
            <a:spLocks noGrp="1"/>
          </p:cNvSpPr>
          <p:nvPr>
            <p:ph idx="1"/>
          </p:nvPr>
        </p:nvSpPr>
        <p:spPr>
          <a:xfrm>
            <a:off x="228600" y="4038600"/>
            <a:ext cx="8610600" cy="3124200"/>
          </a:xfrm>
        </p:spPr>
        <p:txBody>
          <a:bodyPr/>
          <a:lstStyle/>
          <a:p>
            <a:r>
              <a:rPr lang="en-US" sz="2800" dirty="0">
                <a:effectLst>
                  <a:outerShdw blurRad="38100" dist="38100" dir="2700000" algn="tl">
                    <a:srgbClr val="000000">
                      <a:alpha val="43137"/>
                    </a:srgbClr>
                  </a:outerShdw>
                </a:effectLst>
              </a:rPr>
              <a:t>During </a:t>
            </a:r>
            <a:r>
              <a:rPr lang="en-US" sz="2800" b="1" dirty="0">
                <a:effectLst>
                  <a:outerShdw blurRad="38100" dist="38100" dir="2700000" algn="tl">
                    <a:srgbClr val="000000">
                      <a:alpha val="43137"/>
                    </a:srgbClr>
                  </a:outerShdw>
                </a:effectLst>
              </a:rPr>
              <a:t>periods of stress or depression</a:t>
            </a:r>
            <a:r>
              <a:rPr lang="en-US" sz="2800" dirty="0">
                <a:effectLst>
                  <a:outerShdw blurRad="38100" dist="38100" dir="2700000" algn="tl">
                    <a:srgbClr val="000000">
                      <a:alpha val="43137"/>
                    </a:srgbClr>
                  </a:outerShdw>
                </a:effectLst>
              </a:rPr>
              <a:t>, the urge to gamble may be especially overpowering, serving as an unhealthy escape. </a:t>
            </a:r>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Eventually</a:t>
            </a:r>
            <a:r>
              <a:rPr lang="en-US" sz="2800" dirty="0">
                <a:effectLst>
                  <a:outerShdw blurRad="38100" dist="38100" dir="2700000" algn="tl">
                    <a:srgbClr val="000000">
                      <a:alpha val="43137"/>
                    </a:srgbClr>
                  </a:outerShdw>
                </a:effectLst>
              </a:rPr>
              <a:t>, a person with a gambling problem becomes </a:t>
            </a:r>
            <a:r>
              <a:rPr lang="en-US" sz="2800" b="1" dirty="0">
                <a:effectLst>
                  <a:outerShdw blurRad="38100" dist="38100" dir="2700000" algn="tl">
                    <a:srgbClr val="000000">
                      <a:alpha val="43137"/>
                    </a:srgbClr>
                  </a:outerShdw>
                </a:effectLst>
              </a:rPr>
              <a:t>almost completely preoccupied with gambling and getting money to gamble</a:t>
            </a:r>
            <a:r>
              <a:rPr lang="en-US" sz="2800"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a:stretch>
            <a:fillRect/>
          </a:stretch>
        </p:blipFill>
        <p:spPr>
          <a:xfrm>
            <a:off x="4533900" y="913327"/>
            <a:ext cx="4114800" cy="2736056"/>
          </a:xfrm>
          <a:prstGeom prst="rect">
            <a:avLst/>
          </a:prstGeom>
        </p:spPr>
      </p:pic>
    </p:spTree>
    <p:extLst>
      <p:ext uri="{BB962C8B-B14F-4D97-AF65-F5344CB8AC3E}">
        <p14:creationId xmlns:p14="http://schemas.microsoft.com/office/powerpoint/2010/main" val="3022458167"/>
      </p:ext>
    </p:extLst>
  </p:cSld>
  <p:clrMapOvr>
    <a:masterClrMapping/>
  </p:clrMapOvr>
</p:sld>
</file>

<file path=ppt/theme/theme1.xml><?xml version="1.0" encoding="utf-8"?>
<a:theme xmlns:a="http://schemas.openxmlformats.org/drawingml/2006/main" name="Office Theme">
  <a:themeElements>
    <a:clrScheme name="Office Theme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A1D3E5-98BB-4A56-8979-BA5C964ED8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Whirlpool design slides</Template>
  <TotalTime>1</TotalTime>
  <Words>1025</Words>
  <Application>Microsoft Office PowerPoint</Application>
  <PresentationFormat>On-screen Show (4:3)</PresentationFormat>
  <Paragraphs>99</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Tahoma</vt:lpstr>
      <vt:lpstr>Times New Roman</vt:lpstr>
      <vt:lpstr>Office Theme</vt:lpstr>
      <vt:lpstr>Gambling Disorder</vt:lpstr>
      <vt:lpstr>What is Compulsive gambling?</vt:lpstr>
      <vt:lpstr>Why is gambling lumped in with drugs and alcohol? </vt:lpstr>
      <vt:lpstr>PowerPoint Presentation</vt:lpstr>
      <vt:lpstr>Can Destroy Lives</vt:lpstr>
      <vt:lpstr>Symptoms of compulsive (pathologic) gambling</vt:lpstr>
      <vt:lpstr>PowerPoint Presentation</vt:lpstr>
      <vt:lpstr>How does it turn into an addiction?</vt:lpstr>
      <vt:lpstr>An Unhealthy  Escape</vt:lpstr>
      <vt:lpstr>Not about the $$</vt:lpstr>
      <vt:lpstr>Don’t know when to Stop</vt:lpstr>
      <vt:lpstr>Three Phases  of the Gambling Cycle</vt:lpstr>
      <vt:lpstr>Can they recover from it?</vt:lpstr>
      <vt:lpstr>When is it time for help?</vt:lpstr>
      <vt:lpstr>What causes compulsive gambling?</vt:lpstr>
      <vt:lpstr>Who has a gambling problem?</vt:lpstr>
      <vt:lpstr>Men vs. Women</vt:lpstr>
      <vt:lpstr>Income Level</vt:lpstr>
      <vt:lpstr>Teenagers</vt:lpstr>
      <vt:lpstr>Who is at greatest risk?</vt:lpstr>
      <vt:lpstr>PowerPoint Presentation</vt:lpstr>
      <vt:lpstr>PowerPoint Presentation</vt:lpstr>
      <vt:lpstr>Negative Effects</vt:lpstr>
      <vt:lpstr>Isn’t it unethical for the government to allow this?</vt:lpstr>
      <vt:lpstr>Admitting you have a problem</vt:lpstr>
      <vt:lpstr>Treatment</vt:lpstr>
      <vt:lpstr>Psychotherapy</vt:lpstr>
      <vt:lpstr>Medication</vt:lpstr>
      <vt:lpstr>Self-help Groups</vt:lpstr>
      <vt:lpstr>Relapse</vt:lpstr>
      <vt:lpstr>Coping Strategies</vt:lpstr>
      <vt:lpstr>Sources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Gambling Disorder</dc:title>
  <dc:creator>Erik Ljungberg</dc:creator>
  <cp:keywords/>
  <cp:lastModifiedBy>Erik Ljungberg</cp:lastModifiedBy>
  <cp:revision>1</cp:revision>
  <cp:lastPrinted>1601-01-01T00:00:00Z</cp:lastPrinted>
  <dcterms:created xsi:type="dcterms:W3CDTF">2015-09-07T20:17:31Z</dcterms:created>
  <dcterms:modified xsi:type="dcterms:W3CDTF">2015-09-07T20:19:10Z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TC010690981033</vt:lpwstr>
  </property>
</Properties>
</file>