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AD971-3BAE-46D8-9767-D32E944E34B0}"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244989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AD971-3BAE-46D8-9767-D32E944E34B0}"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308725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AD971-3BAE-46D8-9767-D32E944E34B0}"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354730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AD971-3BAE-46D8-9767-D32E944E34B0}"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17116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AD971-3BAE-46D8-9767-D32E944E34B0}" type="datetimeFigureOut">
              <a:rPr lang="en-US" smtClean="0"/>
              <a:t>9/3/2016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194987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AD971-3BAE-46D8-9767-D32E944E34B0}"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8133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AD971-3BAE-46D8-9767-D32E944E34B0}" type="datetimeFigureOut">
              <a:rPr lang="en-US" smtClean="0"/>
              <a:t>9/3/2016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303200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AD971-3BAE-46D8-9767-D32E944E34B0}" type="datetimeFigureOut">
              <a:rPr lang="en-US" smtClean="0"/>
              <a:t>9/3/2016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339968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AD971-3BAE-46D8-9767-D32E944E34B0}" type="datetimeFigureOut">
              <a:rPr lang="en-US" smtClean="0"/>
              <a:t>9/3/2016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109812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AD971-3BAE-46D8-9767-D32E944E34B0}"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140825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AD971-3BAE-46D8-9767-D32E944E34B0}" type="datetimeFigureOut">
              <a:rPr lang="en-US" smtClean="0"/>
              <a:t>9/3/2016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7F2EF-5A14-4AD7-A141-678C99A841B0}" type="slidenum">
              <a:rPr lang="en-US" smtClean="0"/>
              <a:t>‹#›</a:t>
            </a:fld>
            <a:endParaRPr lang="en-US"/>
          </a:p>
        </p:txBody>
      </p:sp>
    </p:spTree>
    <p:extLst>
      <p:ext uri="{BB962C8B-B14F-4D97-AF65-F5344CB8AC3E}">
        <p14:creationId xmlns:p14="http://schemas.microsoft.com/office/powerpoint/2010/main" val="288951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D971-3BAE-46D8-9767-D32E944E34B0}" type="datetimeFigureOut">
              <a:rPr lang="en-US" smtClean="0"/>
              <a:t>9/3/2016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7F2EF-5A14-4AD7-A141-678C99A841B0}" type="slidenum">
              <a:rPr lang="en-US" smtClean="0"/>
              <a:t>‹#›</a:t>
            </a:fld>
            <a:endParaRPr lang="en-US"/>
          </a:p>
        </p:txBody>
      </p:sp>
    </p:spTree>
    <p:extLst>
      <p:ext uri="{BB962C8B-B14F-4D97-AF65-F5344CB8AC3E}">
        <p14:creationId xmlns:p14="http://schemas.microsoft.com/office/powerpoint/2010/main" val="426902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76200"/>
            <a:ext cx="7772400" cy="1219200"/>
          </a:xfrm>
        </p:spPr>
        <p:txBody>
          <a:bodyPr>
            <a:normAutofit fontScale="90000"/>
          </a:bodyPr>
          <a:lstStyle/>
          <a:p>
            <a:pPr algn="ctr" eaLnBrk="1" hangingPunct="1"/>
            <a:r>
              <a:rPr lang="en-US" altLang="en-US" smtClean="0"/>
              <a:t>History of the Treatment of the Mentally Ill</a:t>
            </a:r>
          </a:p>
        </p:txBody>
      </p:sp>
      <p:pic>
        <p:nvPicPr>
          <p:cNvPr id="30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subTitle" idx="1"/>
          </p:nvPr>
        </p:nvSpPr>
        <p:spPr>
          <a:xfrm>
            <a:off x="2895600" y="3581400"/>
            <a:ext cx="6400800" cy="2667000"/>
          </a:xfrm>
        </p:spPr>
        <p:txBody>
          <a:bodyPr/>
          <a:lstStyle/>
          <a:p>
            <a:pPr eaLnBrk="1" hangingPunct="1">
              <a:buFont typeface="Wingdings" panose="05000000000000000000" pitchFamily="2" charset="2"/>
              <a:buNone/>
            </a:pPr>
            <a:endParaRPr lang="en-US" altLang="en-US" smtClean="0"/>
          </a:p>
        </p:txBody>
      </p:sp>
    </p:spTree>
    <p:extLst>
      <p:ext uri="{BB962C8B-B14F-4D97-AF65-F5344CB8AC3E}">
        <p14:creationId xmlns:p14="http://schemas.microsoft.com/office/powerpoint/2010/main" val="3580064878"/>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ctrTitle"/>
          </p:nvPr>
        </p:nvSpPr>
        <p:spPr/>
        <p:txBody>
          <a:bodyPr/>
          <a:lstStyle/>
          <a:p>
            <a:endParaRPr lang="en-US" altLang="en-US" smtClean="0"/>
          </a:p>
        </p:txBody>
      </p:sp>
      <p:sp>
        <p:nvSpPr>
          <p:cNvPr id="12291" name="Subtitle 5"/>
          <p:cNvSpPr>
            <a:spLocks noGrp="1"/>
          </p:cNvSpPr>
          <p:nvPr>
            <p:ph type="subTitle" idx="1"/>
          </p:nvPr>
        </p:nvSpPr>
        <p:spPr/>
        <p:txBody>
          <a:bodyPr/>
          <a:lstStyle/>
          <a:p>
            <a:pPr>
              <a:buFont typeface="Wingdings" panose="05000000000000000000" pitchFamily="2" charset="2"/>
              <a:buNone/>
            </a:pPr>
            <a:endParaRPr lang="en-US" altLang="en-US" smtClean="0"/>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609600"/>
            <a:ext cx="7620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224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74939" y="0"/>
            <a:ext cx="7793037" cy="1905000"/>
          </a:xfrm>
        </p:spPr>
        <p:txBody>
          <a:bodyPr/>
          <a:lstStyle/>
          <a:p>
            <a:pPr eaLnBrk="1" hangingPunct="1"/>
            <a:r>
              <a:rPr lang="en-US" altLang="en-US" smtClean="0"/>
              <a:t>Bloodletting</a:t>
            </a:r>
            <a:br>
              <a:rPr lang="en-US" altLang="en-US" smtClean="0"/>
            </a:br>
            <a:endParaRPr lang="en-US" altLang="en-US" smtClean="0"/>
          </a:p>
        </p:txBody>
      </p:sp>
      <p:sp>
        <p:nvSpPr>
          <p:cNvPr id="13315" name="Content Placeholder 2"/>
          <p:cNvSpPr>
            <a:spLocks noGrp="1"/>
          </p:cNvSpPr>
          <p:nvPr>
            <p:ph idx="1"/>
          </p:nvPr>
        </p:nvSpPr>
        <p:spPr>
          <a:xfrm>
            <a:off x="1981200" y="1447800"/>
            <a:ext cx="8915400" cy="4800600"/>
          </a:xfrm>
        </p:spPr>
        <p:txBody>
          <a:bodyPr/>
          <a:lstStyle/>
          <a:p>
            <a:pPr lvl="1" eaLnBrk="1" hangingPunct="1">
              <a:lnSpc>
                <a:spcPct val="90000"/>
              </a:lnSpc>
            </a:pPr>
            <a:endParaRPr lang="en-US" altLang="en-US" smtClean="0"/>
          </a:p>
          <a:p>
            <a:pPr lvl="1" eaLnBrk="1" hangingPunct="1">
              <a:lnSpc>
                <a:spcPct val="90000"/>
              </a:lnSpc>
            </a:pPr>
            <a:r>
              <a:rPr lang="en-US" altLang="en-US" smtClean="0"/>
              <a:t>Draining the blood to get the evil out (which was believed to be contained in your bodily fluids).</a:t>
            </a:r>
          </a:p>
          <a:p>
            <a:pPr eaLnBrk="1" hangingPunct="1"/>
            <a:endParaRPr lang="en-US" altLang="en-US" smtClean="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971800"/>
            <a:ext cx="22225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0663" y="3124200"/>
            <a:ext cx="2438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09749"/>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Treatment or Torture?</a:t>
            </a:r>
          </a:p>
        </p:txBody>
      </p:sp>
      <p:sp>
        <p:nvSpPr>
          <p:cNvPr id="14339" name="Rectangle 3"/>
          <p:cNvSpPr>
            <a:spLocks noGrp="1" noChangeArrowheads="1"/>
          </p:cNvSpPr>
          <p:nvPr>
            <p:ph type="body" idx="1"/>
          </p:nvPr>
        </p:nvSpPr>
        <p:spPr>
          <a:xfrm>
            <a:off x="2706688" y="1828801"/>
            <a:ext cx="7772400" cy="4303713"/>
          </a:xfrm>
        </p:spPr>
        <p:txBody>
          <a:bodyPr/>
          <a:lstStyle/>
          <a:p>
            <a:pPr eaLnBrk="1" hangingPunct="1"/>
            <a:r>
              <a:rPr lang="en-US" altLang="en-US"/>
              <a:t>Beatings, floggings, and other cruel methods of torture were used to drive out evil or bring the person “back to their senses.”</a:t>
            </a:r>
          </a:p>
        </p:txBody>
      </p:sp>
      <p:pic>
        <p:nvPicPr>
          <p:cNvPr id="143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29000"/>
            <a:ext cx="25273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972027"/>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Witchcraft and Sorcery</a:t>
            </a:r>
          </a:p>
        </p:txBody>
      </p:sp>
      <p:sp>
        <p:nvSpPr>
          <p:cNvPr id="15363" name="Content Placeholder 2"/>
          <p:cNvSpPr>
            <a:spLocks noGrp="1"/>
          </p:cNvSpPr>
          <p:nvPr>
            <p:ph idx="1"/>
          </p:nvPr>
        </p:nvSpPr>
        <p:spPr>
          <a:xfrm>
            <a:off x="1981200" y="2017713"/>
            <a:ext cx="8497888" cy="4114800"/>
          </a:xfrm>
        </p:spPr>
        <p:txBody>
          <a:bodyPr/>
          <a:lstStyle/>
          <a:p>
            <a:r>
              <a:rPr lang="en-US" altLang="en-US"/>
              <a:t>Many young women and teenage girls with mental illness were accused of being witches and hanged, drowned, or burned at the stake. </a:t>
            </a: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9713" y="3584576"/>
            <a:ext cx="436086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716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1800s</a:t>
            </a:r>
          </a:p>
        </p:txBody>
      </p:sp>
      <p:sp>
        <p:nvSpPr>
          <p:cNvPr id="16387" name="Rectangle 3"/>
          <p:cNvSpPr>
            <a:spLocks noGrp="1" noChangeArrowheads="1"/>
          </p:cNvSpPr>
          <p:nvPr>
            <p:ph type="body" idx="1"/>
          </p:nvPr>
        </p:nvSpPr>
        <p:spPr>
          <a:xfrm>
            <a:off x="1752600" y="2209800"/>
            <a:ext cx="8726488" cy="4648200"/>
          </a:xfrm>
        </p:spPr>
        <p:txBody>
          <a:bodyPr/>
          <a:lstStyle/>
          <a:p>
            <a:pPr eaLnBrk="1" hangingPunct="1"/>
            <a:r>
              <a:rPr lang="en-US" altLang="en-US"/>
              <a:t>“Treatment” was still little to none.</a:t>
            </a:r>
          </a:p>
          <a:p>
            <a:pPr eaLnBrk="1" hangingPunct="1"/>
            <a:r>
              <a:rPr lang="en-US" altLang="en-US"/>
              <a:t>People were locked away from the rest of society.</a:t>
            </a:r>
          </a:p>
          <a:p>
            <a:pPr eaLnBrk="1" hangingPunct="1"/>
            <a:r>
              <a:rPr lang="en-US" altLang="en-US"/>
              <a:t>Done for the protection of society </a:t>
            </a:r>
            <a:r>
              <a:rPr lang="en-US" altLang="en-US" i="1"/>
              <a:t>not</a:t>
            </a:r>
            <a:r>
              <a:rPr lang="en-US" altLang="en-US"/>
              <a:t> the well being of the patients.</a:t>
            </a:r>
          </a:p>
        </p:txBody>
      </p:sp>
      <p:pic>
        <p:nvPicPr>
          <p:cNvPr id="1638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260900"/>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
            </a:r>
            <a:br>
              <a:rPr lang="en-US" altLang="en-US" smtClean="0"/>
            </a:br>
            <a:r>
              <a:rPr lang="en-US" altLang="en-US" smtClean="0"/>
              <a:t>How does this help?</a:t>
            </a:r>
          </a:p>
        </p:txBody>
      </p:sp>
      <p:sp>
        <p:nvSpPr>
          <p:cNvPr id="17411" name="Content Placeholder 6"/>
          <p:cNvSpPr>
            <a:spLocks noGrp="1"/>
          </p:cNvSpPr>
          <p:nvPr>
            <p:ph idx="1"/>
          </p:nvPr>
        </p:nvSpPr>
        <p:spPr>
          <a:xfrm>
            <a:off x="2133600" y="2017713"/>
            <a:ext cx="8345488" cy="4114800"/>
          </a:xfrm>
        </p:spPr>
        <p:txBody>
          <a:bodyPr/>
          <a:lstStyle/>
          <a:p>
            <a:r>
              <a:rPr lang="en-US" altLang="en-US"/>
              <a:t>This chair was developed 200 years ago. It was believed that the restraint and restricted sensation it provided would help patients regain their self-control.</a:t>
            </a:r>
          </a:p>
        </p:txBody>
      </p:sp>
      <p:pic>
        <p:nvPicPr>
          <p:cNvPr id="1741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3565526"/>
            <a:ext cx="24622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814056"/>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401" y="214314"/>
            <a:ext cx="8791575" cy="776287"/>
          </a:xfrm>
        </p:spPr>
        <p:txBody>
          <a:bodyPr/>
          <a:lstStyle/>
          <a:p>
            <a:pPr eaLnBrk="1" hangingPunct="1"/>
            <a:r>
              <a:rPr lang="en-US" altLang="en-US" smtClean="0"/>
              <a:t>Insane Asylums</a:t>
            </a:r>
          </a:p>
        </p:txBody>
      </p:sp>
      <p:sp>
        <p:nvSpPr>
          <p:cNvPr id="11267" name="Rectangle 3"/>
          <p:cNvSpPr>
            <a:spLocks noGrp="1" noChangeArrowheads="1"/>
          </p:cNvSpPr>
          <p:nvPr>
            <p:ph type="body" idx="1"/>
          </p:nvPr>
        </p:nvSpPr>
        <p:spPr>
          <a:xfrm>
            <a:off x="1524000" y="3581400"/>
            <a:ext cx="8955088" cy="2971800"/>
          </a:xfrm>
        </p:spPr>
        <p:txBody>
          <a:bodyPr/>
          <a:lstStyle/>
          <a:p>
            <a:pPr marL="0" indent="0">
              <a:buNone/>
              <a:defRPr/>
            </a:pPr>
            <a:endParaRPr lang="en-US" altLang="en-US" sz="3600" dirty="0"/>
          </a:p>
          <a:p>
            <a:pPr lvl="1" eaLnBrk="1" hangingPunct="1">
              <a:defRPr/>
            </a:pPr>
            <a:r>
              <a:rPr lang="en-US" dirty="0"/>
              <a:t>Most sufferers of mental disorders throughout history have not been treated as patients, but rather as prisoners</a:t>
            </a:r>
            <a:r>
              <a:rPr lang="en-US" dirty="0" smtClean="0"/>
              <a:t>. </a:t>
            </a:r>
          </a:p>
          <a:p>
            <a:pPr lvl="1" eaLnBrk="1" hangingPunct="1">
              <a:defRPr/>
            </a:pPr>
            <a:r>
              <a:rPr lang="en-US" altLang="en-US" dirty="0" smtClean="0"/>
              <a:t>Asylums operated as prisons, not a hospital, where people were chained to the walls and neglected.</a:t>
            </a:r>
          </a:p>
          <a:p>
            <a:pPr lvl="1" eaLnBrk="1" hangingPunct="1">
              <a:defRPr/>
            </a:pPr>
            <a:endParaRPr lang="en-US" altLang="en-US" dirty="0" smtClean="0"/>
          </a:p>
          <a:p>
            <a:pPr lvl="1" eaLnBrk="1" hangingPunct="1">
              <a:defRPr/>
            </a:pPr>
            <a:endParaRPr lang="en-US" altLang="en-US" dirty="0" smtClean="0"/>
          </a:p>
          <a:p>
            <a:pPr eaLnBrk="1" hangingPunct="1">
              <a:defRPr/>
            </a:pPr>
            <a:endParaRPr lang="en-US" altLang="en-US" dirty="0" smtClean="0"/>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9775" y="717550"/>
            <a:ext cx="46482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128847"/>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Entertainment </a:t>
            </a:r>
          </a:p>
        </p:txBody>
      </p:sp>
      <p:pic>
        <p:nvPicPr>
          <p:cNvPr id="19459"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2133600"/>
            <a:ext cx="6096000" cy="4495800"/>
          </a:xfrm>
        </p:spPr>
      </p:pic>
    </p:spTree>
    <p:extLst>
      <p:ext uri="{BB962C8B-B14F-4D97-AF65-F5344CB8AC3E}">
        <p14:creationId xmlns:p14="http://schemas.microsoft.com/office/powerpoint/2010/main" val="4237689556"/>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Many Derogatory Names</a:t>
            </a:r>
          </a:p>
        </p:txBody>
      </p:sp>
      <p:sp>
        <p:nvSpPr>
          <p:cNvPr id="20483" name="Content Placeholder 2"/>
          <p:cNvSpPr>
            <a:spLocks noGrp="1"/>
          </p:cNvSpPr>
          <p:nvPr>
            <p:ph idx="1"/>
          </p:nvPr>
        </p:nvSpPr>
        <p:spPr>
          <a:xfrm>
            <a:off x="1905000" y="2017714"/>
            <a:ext cx="8574088" cy="4611687"/>
          </a:xfrm>
        </p:spPr>
        <p:txBody>
          <a:bodyPr/>
          <a:lstStyle/>
          <a:p>
            <a:r>
              <a:rPr lang="en-US" altLang="en-US"/>
              <a:t>Mental Institutions have been referred to by many derogatory names over the years:</a:t>
            </a:r>
          </a:p>
          <a:p>
            <a:pPr lvl="1"/>
            <a:r>
              <a:rPr lang="en-US" altLang="en-US"/>
              <a:t>Madhouse</a:t>
            </a:r>
          </a:p>
          <a:p>
            <a:pPr lvl="1"/>
            <a:r>
              <a:rPr lang="en-US" altLang="en-US"/>
              <a:t>Lunatic Asylum (falsely believed behaviors were caused by the phases of the moon)</a:t>
            </a:r>
          </a:p>
          <a:p>
            <a:pPr lvl="1"/>
            <a:r>
              <a:rPr lang="en-US" altLang="en-US"/>
              <a:t>Loony Bin</a:t>
            </a:r>
          </a:p>
          <a:p>
            <a:pPr lvl="1"/>
            <a:r>
              <a:rPr lang="en-US" altLang="en-US"/>
              <a:t>Funny Farm</a:t>
            </a:r>
          </a:p>
          <a:p>
            <a:pPr lvl="1"/>
            <a:r>
              <a:rPr lang="en-US" altLang="en-US"/>
              <a:t>Nut House</a:t>
            </a:r>
          </a:p>
          <a:p>
            <a:pPr lvl="1"/>
            <a:r>
              <a:rPr lang="en-US" altLang="en-US"/>
              <a:t>Sanitarium</a:t>
            </a:r>
          </a:p>
          <a:p>
            <a:pPr lvl="1"/>
            <a:r>
              <a:rPr lang="en-US" altLang="en-US"/>
              <a:t>and Snake Pit … to name just a few </a:t>
            </a:r>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9645" y="3755266"/>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029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Bedlam</a:t>
            </a:r>
          </a:p>
        </p:txBody>
      </p:sp>
      <p:sp>
        <p:nvSpPr>
          <p:cNvPr id="21507" name="Content Placeholder 2"/>
          <p:cNvSpPr>
            <a:spLocks noGrp="1"/>
          </p:cNvSpPr>
          <p:nvPr>
            <p:ph idx="1"/>
          </p:nvPr>
        </p:nvSpPr>
        <p:spPr>
          <a:xfrm>
            <a:off x="1600200" y="2209800"/>
            <a:ext cx="8878888" cy="4267200"/>
          </a:xfrm>
        </p:spPr>
        <p:txBody>
          <a:bodyPr/>
          <a:lstStyle/>
          <a:p>
            <a:pPr eaLnBrk="1" hangingPunct="1"/>
            <a:r>
              <a:rPr lang="en-US" altLang="en-US"/>
              <a:t>Probably the most Famous mental institution of all in London that was known for its chaos &amp; disorder</a:t>
            </a:r>
          </a:p>
          <a:p>
            <a:pPr eaLnBrk="1" hangingPunct="1"/>
            <a:r>
              <a:rPr lang="en-US" altLang="en-US"/>
              <a:t>Its infamous history has inspired several horror films</a:t>
            </a:r>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62400"/>
            <a:ext cx="487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842300"/>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Many names, Same Disorders</a:t>
            </a:r>
          </a:p>
        </p:txBody>
      </p:sp>
      <p:sp>
        <p:nvSpPr>
          <p:cNvPr id="4099" name="Content Placeholder 2"/>
          <p:cNvSpPr>
            <a:spLocks noGrp="1"/>
          </p:cNvSpPr>
          <p:nvPr>
            <p:ph idx="1"/>
          </p:nvPr>
        </p:nvSpPr>
        <p:spPr>
          <a:xfrm>
            <a:off x="1524000" y="2017713"/>
            <a:ext cx="9144000" cy="4114800"/>
          </a:xfrm>
        </p:spPr>
        <p:txBody>
          <a:bodyPr/>
          <a:lstStyle/>
          <a:p>
            <a:r>
              <a:rPr lang="en-US" altLang="en-US"/>
              <a:t>It has only been in the last 60 years or so that we have begun to categorize and label the various psychological disorders that exist today. </a:t>
            </a:r>
          </a:p>
          <a:p>
            <a:r>
              <a:rPr lang="en-US" altLang="en-US"/>
              <a:t>However, these disorders have existed for hundreds, if not thousands of years, only under different names. </a:t>
            </a: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4495801"/>
            <a:ext cx="462597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2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674939" y="76201"/>
            <a:ext cx="7793037" cy="1941513"/>
          </a:xfrm>
        </p:spPr>
        <p:txBody>
          <a:bodyPr/>
          <a:lstStyle/>
          <a:p>
            <a:r>
              <a:rPr lang="en-US" altLang="en-US" smtClean="0"/>
              <a:t>Philippe Pinel </a:t>
            </a:r>
            <a:r>
              <a:rPr lang="en-US" altLang="en-US" sz="2800"/>
              <a:t>– French physician who believed they shouldn’t be chained and locked up like zoo animals – pushed for humane treatment rather than institutionalized brutality</a:t>
            </a:r>
            <a:endParaRPr lang="en-US" altLang="en-US" smtClean="0"/>
          </a:p>
        </p:txBody>
      </p:sp>
      <p:sp>
        <p:nvSpPr>
          <p:cNvPr id="22531" name="Content Placeholder 2"/>
          <p:cNvSpPr>
            <a:spLocks noGrp="1"/>
          </p:cNvSpPr>
          <p:nvPr>
            <p:ph idx="1"/>
          </p:nvPr>
        </p:nvSpPr>
        <p:spPr>
          <a:xfrm>
            <a:off x="838200" y="2209799"/>
            <a:ext cx="10515600" cy="3967163"/>
          </a:xfrm>
        </p:spPr>
        <p:txBody>
          <a:bodyPr/>
          <a:lstStyle/>
          <a:p>
            <a:endParaRPr lang="en-US" altLang="en-US" dirty="0" smtClean="0"/>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209800"/>
            <a:ext cx="7535863"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75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6401" y="-381000"/>
            <a:ext cx="8791575" cy="1501462"/>
          </a:xfrm>
        </p:spPr>
        <p:txBody>
          <a:bodyPr/>
          <a:lstStyle/>
          <a:p>
            <a:r>
              <a:rPr lang="en-US" altLang="en-US" dirty="0" smtClean="0"/>
              <a:t>Humane treatment</a:t>
            </a:r>
          </a:p>
        </p:txBody>
      </p:sp>
      <p:sp>
        <p:nvSpPr>
          <p:cNvPr id="23555" name="Content Placeholder 4"/>
          <p:cNvSpPr>
            <a:spLocks noGrp="1"/>
          </p:cNvSpPr>
          <p:nvPr>
            <p:ph idx="1"/>
          </p:nvPr>
        </p:nvSpPr>
        <p:spPr>
          <a:xfrm>
            <a:off x="1676400" y="5410200"/>
            <a:ext cx="8991600" cy="1828800"/>
          </a:xfrm>
        </p:spPr>
        <p:txBody>
          <a:bodyPr/>
          <a:lstStyle/>
          <a:p>
            <a:r>
              <a:rPr lang="en-US" altLang="en-US" smtClean="0"/>
              <a:t>Pinel and other reformers helped change Europe’s view of psychological disorders</a:t>
            </a:r>
          </a:p>
        </p:txBody>
      </p:sp>
      <p:pic>
        <p:nvPicPr>
          <p:cNvPr id="2355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478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38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1</a:t>
            </a:r>
            <a:r>
              <a:rPr lang="en-US" altLang="en-US" baseline="30000" smtClean="0"/>
              <a:t>st</a:t>
            </a:r>
            <a:r>
              <a:rPr lang="en-US" altLang="en-US" smtClean="0"/>
              <a:t> Institutions in America</a:t>
            </a:r>
          </a:p>
        </p:txBody>
      </p:sp>
      <p:sp>
        <p:nvSpPr>
          <p:cNvPr id="24579" name="Content Placeholder 2"/>
          <p:cNvSpPr>
            <a:spLocks noGrp="1"/>
          </p:cNvSpPr>
          <p:nvPr>
            <p:ph idx="1"/>
          </p:nvPr>
        </p:nvSpPr>
        <p:spPr>
          <a:xfrm>
            <a:off x="1752600" y="2017713"/>
            <a:ext cx="8726488" cy="4114800"/>
          </a:xfrm>
        </p:spPr>
        <p:txBody>
          <a:bodyPr/>
          <a:lstStyle/>
          <a:p>
            <a:r>
              <a:rPr lang="en-US" altLang="en-US"/>
              <a:t>Psychiatric institutions first appeared in the United States </a:t>
            </a:r>
            <a:r>
              <a:rPr lang="en-US" altLang="en-US" b="1"/>
              <a:t>during the Colonial era </a:t>
            </a:r>
            <a:r>
              <a:rPr lang="en-US" altLang="en-US"/>
              <a:t>as a result of urbanization, according to the website of the U.S. Surgeon General.</a:t>
            </a:r>
          </a:p>
          <a:p>
            <a:r>
              <a:rPr lang="en-US" altLang="en-US" i="1"/>
              <a:t>Blackwell's Island Lunatic Asylum</a:t>
            </a:r>
            <a:r>
              <a:rPr lang="en-US" altLang="en-US"/>
              <a:t>, built in New York at the beginning of the 19th century, was the first municipal mental hospital in the United States, according to the American Journal of Psychiatry.</a:t>
            </a:r>
          </a:p>
        </p:txBody>
      </p:sp>
    </p:spTree>
    <p:extLst>
      <p:ext uri="{BB962C8B-B14F-4D97-AF65-F5344CB8AC3E}">
        <p14:creationId xmlns:p14="http://schemas.microsoft.com/office/powerpoint/2010/main" val="1599929277"/>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lstStyle/>
          <a:p>
            <a:pPr algn="ctr"/>
            <a:r>
              <a:rPr lang="en-US" altLang="en-US" smtClean="0"/>
              <a:t> Blackwell's Island Lunatic Asylum</a:t>
            </a: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1" y="2084388"/>
            <a:ext cx="5845175" cy="4468812"/>
          </a:xfrm>
        </p:spPr>
      </p:pic>
    </p:spTree>
    <p:extLst>
      <p:ext uri="{BB962C8B-B14F-4D97-AF65-F5344CB8AC3E}">
        <p14:creationId xmlns:p14="http://schemas.microsoft.com/office/powerpoint/2010/main" val="3179713170"/>
      </p:ext>
    </p:extLst>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Dorothea Dix</a:t>
            </a:r>
          </a:p>
        </p:txBody>
      </p:sp>
      <p:sp>
        <p:nvSpPr>
          <p:cNvPr id="26627" name="Content Placeholder 2"/>
          <p:cNvSpPr>
            <a:spLocks noGrp="1"/>
          </p:cNvSpPr>
          <p:nvPr>
            <p:ph idx="1"/>
          </p:nvPr>
        </p:nvSpPr>
        <p:spPr>
          <a:xfrm>
            <a:off x="1752600" y="4495800"/>
            <a:ext cx="8726488" cy="2133600"/>
          </a:xfrm>
        </p:spPr>
        <p:txBody>
          <a:bodyPr/>
          <a:lstStyle/>
          <a:p>
            <a:r>
              <a:rPr lang="en-US" altLang="en-US" smtClean="0"/>
              <a:t>Much like Pinel in France, she helped change the public’s view of the mentally ill and helped establish dozens of mental institutions across America after the Civil War</a:t>
            </a:r>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963613"/>
            <a:ext cx="29543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40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Warehousing</a:t>
            </a:r>
          </a:p>
        </p:txBody>
      </p:sp>
      <p:sp>
        <p:nvSpPr>
          <p:cNvPr id="27651" name="Content Placeholder 2"/>
          <p:cNvSpPr>
            <a:spLocks noGrp="1"/>
          </p:cNvSpPr>
          <p:nvPr>
            <p:ph idx="1"/>
          </p:nvPr>
        </p:nvSpPr>
        <p:spPr>
          <a:xfrm>
            <a:off x="1828800" y="2017714"/>
            <a:ext cx="8650288" cy="4840287"/>
          </a:xfrm>
        </p:spPr>
        <p:txBody>
          <a:bodyPr/>
          <a:lstStyle/>
          <a:p>
            <a:pPr eaLnBrk="1" hangingPunct="1"/>
            <a:r>
              <a:rPr lang="en-US" altLang="en-US"/>
              <a:t>The policy of rounding up the mentally ill and simply storing them away from society and leaving them in institutions for the rest of their lives</a:t>
            </a:r>
          </a:p>
        </p:txBody>
      </p:sp>
      <p:pic>
        <p:nvPicPr>
          <p:cNvPr id="276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1138" y="3810000"/>
            <a:ext cx="42672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268290"/>
      </p:ext>
    </p:extLst>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Treatment for the Rich</a:t>
            </a:r>
          </a:p>
        </p:txBody>
      </p:sp>
      <p:sp>
        <p:nvSpPr>
          <p:cNvPr id="28675" name="Content Placeholder 2"/>
          <p:cNvSpPr>
            <a:spLocks noGrp="1"/>
          </p:cNvSpPr>
          <p:nvPr>
            <p:ph idx="1"/>
          </p:nvPr>
        </p:nvSpPr>
        <p:spPr>
          <a:xfrm>
            <a:off x="1600200" y="2017713"/>
            <a:ext cx="8878888" cy="4114800"/>
          </a:xfrm>
        </p:spPr>
        <p:txBody>
          <a:bodyPr/>
          <a:lstStyle/>
          <a:p>
            <a:r>
              <a:rPr lang="en-US" altLang="en-US"/>
              <a:t>Those privileged members of society who could afford it were often able to avoid the institutions that were crammed full with the poor</a:t>
            </a:r>
          </a:p>
          <a:p>
            <a:r>
              <a:rPr lang="en-US" altLang="en-US"/>
              <a:t>However, they still turned to other seemingly bizarre treatments such as hypnosis, first introduced by in the late 1700’s Franz Mesmer (from whom we get the term “mesmerized”). </a:t>
            </a: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788" y="4937126"/>
            <a:ext cx="24193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97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“Nervous Sleep”</a:t>
            </a:r>
          </a:p>
        </p:txBody>
      </p:sp>
      <p:sp>
        <p:nvSpPr>
          <p:cNvPr id="29699" name="Content Placeholder 2"/>
          <p:cNvSpPr>
            <a:spLocks noGrp="1"/>
          </p:cNvSpPr>
          <p:nvPr>
            <p:ph idx="1"/>
          </p:nvPr>
        </p:nvSpPr>
        <p:spPr>
          <a:xfrm>
            <a:off x="1676400" y="2017713"/>
            <a:ext cx="8802688" cy="4114800"/>
          </a:xfrm>
        </p:spPr>
        <p:txBody>
          <a:bodyPr/>
          <a:lstStyle/>
          <a:p>
            <a:r>
              <a:rPr lang="en-US" altLang="en-US"/>
              <a:t>Hypnotism predated psychological study, but was first described in clinical terms in the 19th century.</a:t>
            </a:r>
          </a:p>
        </p:txBody>
      </p:sp>
      <p:pic>
        <p:nvPicPr>
          <p:cNvPr id="297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16301"/>
            <a:ext cx="4129088"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416300"/>
            <a:ext cx="2286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725545"/>
      </p:ext>
    </p:extLst>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Hypnotism</a:t>
            </a:r>
          </a:p>
        </p:txBody>
      </p:sp>
      <p:sp>
        <p:nvSpPr>
          <p:cNvPr id="30723" name="Content Placeholder 2"/>
          <p:cNvSpPr>
            <a:spLocks noGrp="1"/>
          </p:cNvSpPr>
          <p:nvPr>
            <p:ph idx="1"/>
          </p:nvPr>
        </p:nvSpPr>
        <p:spPr>
          <a:xfrm>
            <a:off x="1676401" y="3338514"/>
            <a:ext cx="8791575" cy="3519487"/>
          </a:xfrm>
        </p:spPr>
        <p:txBody>
          <a:bodyPr/>
          <a:lstStyle/>
          <a:p>
            <a:r>
              <a:rPr lang="en-US" altLang="en-US"/>
              <a:t>It was employed as a diagnostic and treatment tool by some of the earliest pioneers of the field of psychology, including Sigmund Freud, who eventually fell out of favor with the practice. Even today, hypnotism is promoted with the promise of </a:t>
            </a:r>
            <a:r>
              <a:rPr lang="en-US" altLang="en-US" b="1"/>
              <a:t>helping patients with sleep disorders, nicotine addiction, depression, and a whole range of diseases and conditions</a:t>
            </a:r>
            <a:r>
              <a:rPr lang="en-US" altLang="en-US"/>
              <a:t>.</a:t>
            </a:r>
          </a:p>
        </p:txBody>
      </p:sp>
      <p:pic>
        <p:nvPicPr>
          <p:cNvPr id="307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12713"/>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93159"/>
      </p:ext>
    </p:extLst>
  </p:cSld>
  <p:clrMapOvr>
    <a:masterClrMapping/>
  </p:clrMapOvr>
  <p:transition spd="slow">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1900s</a:t>
            </a:r>
          </a:p>
        </p:txBody>
      </p:sp>
      <p:sp>
        <p:nvSpPr>
          <p:cNvPr id="13315" name="Rectangle 3"/>
          <p:cNvSpPr>
            <a:spLocks noGrp="1" noChangeArrowheads="1"/>
          </p:cNvSpPr>
          <p:nvPr>
            <p:ph type="body" idx="1"/>
          </p:nvPr>
        </p:nvSpPr>
        <p:spPr>
          <a:xfrm>
            <a:off x="1905000" y="2017714"/>
            <a:ext cx="8574088" cy="4611687"/>
          </a:xfrm>
        </p:spPr>
        <p:txBody>
          <a:bodyPr/>
          <a:lstStyle/>
          <a:p>
            <a:pPr eaLnBrk="1" hangingPunct="1">
              <a:lnSpc>
                <a:spcPct val="80000"/>
              </a:lnSpc>
              <a:defRPr/>
            </a:pPr>
            <a:r>
              <a:rPr lang="en-US" altLang="en-US" dirty="0"/>
              <a:t>Although conditions began to improve, the belief that patients were undesirable and dangerous persisted.</a:t>
            </a:r>
          </a:p>
          <a:p>
            <a:pPr marL="0" indent="0">
              <a:lnSpc>
                <a:spcPct val="80000"/>
              </a:lnSpc>
              <a:buNone/>
              <a:defRPr/>
            </a:pPr>
            <a:endParaRPr lang="en-US" altLang="en-US" dirty="0"/>
          </a:p>
          <a:p>
            <a:pPr eaLnBrk="1" hangingPunct="1">
              <a:lnSpc>
                <a:spcPct val="80000"/>
              </a:lnSpc>
              <a:defRPr/>
            </a:pPr>
            <a:r>
              <a:rPr lang="en-US" altLang="en-US" dirty="0"/>
              <a:t>Asylums were replaced by the “modern” psychiatric hospital.</a:t>
            </a:r>
          </a:p>
          <a:p>
            <a:pPr eaLnBrk="1" hangingPunct="1">
              <a:lnSpc>
                <a:spcPct val="80000"/>
              </a:lnSpc>
              <a:buFont typeface="Wingdings" panose="05000000000000000000" pitchFamily="2" charset="2"/>
              <a:buNone/>
              <a:defRPr/>
            </a:pPr>
            <a:endParaRPr lang="en-US" altLang="en-US" dirty="0"/>
          </a:p>
        </p:txBody>
      </p:sp>
      <p:pic>
        <p:nvPicPr>
          <p:cNvPr id="3174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67200"/>
            <a:ext cx="38862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899223"/>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Hundreds of Disorders</a:t>
            </a:r>
          </a:p>
        </p:txBody>
      </p:sp>
      <p:sp>
        <p:nvSpPr>
          <p:cNvPr id="5123" name="Content Placeholder 2"/>
          <p:cNvSpPr>
            <a:spLocks noGrp="1"/>
          </p:cNvSpPr>
          <p:nvPr>
            <p:ph idx="1"/>
          </p:nvPr>
        </p:nvSpPr>
        <p:spPr>
          <a:xfrm>
            <a:off x="1828800" y="2017713"/>
            <a:ext cx="8650288" cy="4114800"/>
          </a:xfrm>
        </p:spPr>
        <p:txBody>
          <a:bodyPr/>
          <a:lstStyle/>
          <a:p>
            <a:r>
              <a:rPr lang="en-US" altLang="en-US"/>
              <a:t>Today the DSM-5 categorizes and labels literally hundreds of different disorders, however, in the past, fewer diagnoses were used to describe a variety of symptoms.</a:t>
            </a:r>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89338"/>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01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74939" y="214314"/>
            <a:ext cx="7793037" cy="1157287"/>
          </a:xfrm>
        </p:spPr>
        <p:txBody>
          <a:bodyPr/>
          <a:lstStyle/>
          <a:p>
            <a:r>
              <a:rPr lang="en-US" altLang="en-US" smtClean="0"/>
              <a:t>Psychiatric Hospitals</a:t>
            </a:r>
          </a:p>
        </p:txBody>
      </p:sp>
      <p:sp>
        <p:nvSpPr>
          <p:cNvPr id="32771" name="Content Placeholder 2"/>
          <p:cNvSpPr>
            <a:spLocks noGrp="1"/>
          </p:cNvSpPr>
          <p:nvPr>
            <p:ph idx="1"/>
          </p:nvPr>
        </p:nvSpPr>
        <p:spPr>
          <a:xfrm>
            <a:off x="1676400" y="4419600"/>
            <a:ext cx="8991600" cy="3124200"/>
          </a:xfrm>
        </p:spPr>
        <p:txBody>
          <a:bodyPr/>
          <a:lstStyle/>
          <a:p>
            <a:r>
              <a:rPr lang="en-US" altLang="en-US" i="1"/>
              <a:t>Patient care </a:t>
            </a:r>
            <a:r>
              <a:rPr lang="en-US" altLang="en-US"/>
              <a:t>became a higher priority for mental health professionals instead of simply corralling patients into a facility to segregate them from society</a:t>
            </a:r>
          </a:p>
          <a:p>
            <a:r>
              <a:rPr lang="en-US" altLang="en-US"/>
              <a:t>What were once called </a:t>
            </a:r>
            <a:r>
              <a:rPr lang="en-US" altLang="en-US" b="1"/>
              <a:t>lunatic asylums gave way to psychiatric hospitals.</a:t>
            </a:r>
          </a:p>
        </p:txBody>
      </p:sp>
      <p:pic>
        <p:nvPicPr>
          <p:cNvPr id="327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866900"/>
            <a:ext cx="32004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571707"/>
      </p:ext>
    </p:extLst>
  </p:cSld>
  <p:clrMapOvr>
    <a:masterClrMapping/>
  </p:clrMapOvr>
  <p:transition spd="slow">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smtClean="0"/>
          </a:p>
        </p:txBody>
      </p:sp>
      <p:sp>
        <p:nvSpPr>
          <p:cNvPr id="33795" name="Content Placeholder 2"/>
          <p:cNvSpPr>
            <a:spLocks noGrp="1"/>
          </p:cNvSpPr>
          <p:nvPr>
            <p:ph idx="1"/>
          </p:nvPr>
        </p:nvSpPr>
        <p:spPr>
          <a:xfrm>
            <a:off x="1524000" y="4800600"/>
            <a:ext cx="9144000" cy="381000"/>
          </a:xfrm>
        </p:spPr>
        <p:txBody>
          <a:bodyPr>
            <a:normAutofit fontScale="47500" lnSpcReduction="20000"/>
          </a:bodyPr>
          <a:lstStyle/>
          <a:p>
            <a:r>
              <a:rPr lang="en-US" altLang="en-US"/>
              <a:t>An abandoned asylum, like </a:t>
            </a:r>
            <a:r>
              <a:rPr lang="en-US" altLang="en-US" i="1"/>
              <a:t>Northern State Hospital for the Insane </a:t>
            </a:r>
            <a:r>
              <a:rPr lang="en-US" altLang="en-US"/>
              <a:t>(pictured above), still conveys an eerie quality as though still haunted by the patients who used to be kept there.</a:t>
            </a:r>
          </a:p>
        </p:txBody>
      </p:sp>
      <p:pic>
        <p:nvPicPr>
          <p:cNvPr id="337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457200"/>
            <a:ext cx="49053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271624"/>
      </p:ext>
    </p:extLst>
  </p:cSld>
  <p:clrMapOvr>
    <a:masterClrMapping/>
  </p:clrMapOvr>
  <p:transition spd="slow">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smtClean="0"/>
              <a:t>From Confinement to Treatment</a:t>
            </a:r>
          </a:p>
        </p:txBody>
      </p:sp>
      <p:sp>
        <p:nvSpPr>
          <p:cNvPr id="34819" name="Content Placeholder 2"/>
          <p:cNvSpPr>
            <a:spLocks noGrp="1"/>
          </p:cNvSpPr>
          <p:nvPr>
            <p:ph idx="1"/>
          </p:nvPr>
        </p:nvSpPr>
        <p:spPr>
          <a:xfrm>
            <a:off x="1524000" y="2017713"/>
            <a:ext cx="8955088" cy="4114800"/>
          </a:xfrm>
        </p:spPr>
        <p:txBody>
          <a:bodyPr/>
          <a:lstStyle/>
          <a:p>
            <a:r>
              <a:rPr lang="en-US" altLang="en-US"/>
              <a:t>Mental health asylums gradually transformed into institutions that went </a:t>
            </a:r>
            <a:r>
              <a:rPr lang="en-US" altLang="en-US" b="1"/>
              <a:t>from confining those with mental health disorders to treating them</a:t>
            </a:r>
            <a:r>
              <a:rPr lang="en-US" altLang="en-US"/>
              <a:t>, and psychiatrists </a:t>
            </a:r>
            <a:r>
              <a:rPr lang="en-US" altLang="en-US" b="1"/>
              <a:t>began experimenting with different therapies</a:t>
            </a:r>
            <a:r>
              <a:rPr lang="en-US" altLang="en-US"/>
              <a:t> for treating a range of diseases.</a:t>
            </a:r>
          </a:p>
        </p:txBody>
      </p:sp>
    </p:spTree>
    <p:extLst>
      <p:ext uri="{BB962C8B-B14F-4D97-AF65-F5344CB8AC3E}">
        <p14:creationId xmlns:p14="http://schemas.microsoft.com/office/powerpoint/2010/main" val="3098796417"/>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674939" y="214314"/>
            <a:ext cx="7793037" cy="928687"/>
          </a:xfrm>
        </p:spPr>
        <p:txBody>
          <a:bodyPr/>
          <a:lstStyle/>
          <a:p>
            <a:r>
              <a:rPr lang="en-US" altLang="en-US" smtClean="0"/>
              <a:t>Historical Names</a:t>
            </a:r>
          </a:p>
        </p:txBody>
      </p:sp>
      <p:sp>
        <p:nvSpPr>
          <p:cNvPr id="6147" name="Content Placeholder 2"/>
          <p:cNvSpPr>
            <a:spLocks noGrp="1"/>
          </p:cNvSpPr>
          <p:nvPr>
            <p:ph idx="1"/>
          </p:nvPr>
        </p:nvSpPr>
        <p:spPr>
          <a:xfrm>
            <a:off x="1905000" y="2438400"/>
            <a:ext cx="8574088" cy="4114800"/>
          </a:xfrm>
        </p:spPr>
        <p:txBody>
          <a:bodyPr/>
          <a:lstStyle/>
          <a:p>
            <a:r>
              <a:rPr lang="en-US" altLang="en-US"/>
              <a:t>For example:</a:t>
            </a:r>
          </a:p>
          <a:p>
            <a:r>
              <a:rPr lang="en-US" altLang="en-US" i="1"/>
              <a:t>Madness</a:t>
            </a:r>
            <a:r>
              <a:rPr lang="en-US" altLang="en-US"/>
              <a:t> – a general term used to describe mental illness, particularly in those who seemed to have lost touch with reality</a:t>
            </a:r>
          </a:p>
          <a:p>
            <a:r>
              <a:rPr lang="en-US" altLang="en-US" i="1"/>
              <a:t>Hysteria</a:t>
            </a:r>
            <a:r>
              <a:rPr lang="en-US" altLang="en-US"/>
              <a:t> – a diagnosis primarily in women who were “overly emotional” and whose emotions were out of control or “hysterical”</a:t>
            </a:r>
          </a:p>
          <a:p>
            <a:r>
              <a:rPr lang="en-US" altLang="en-US" i="1"/>
              <a:t>Melancholy</a:t>
            </a:r>
            <a:r>
              <a:rPr lang="en-US" altLang="en-US"/>
              <a:t> or </a:t>
            </a:r>
            <a:r>
              <a:rPr lang="en-US" altLang="en-US" i="1"/>
              <a:t>Melancholia</a:t>
            </a:r>
            <a:r>
              <a:rPr lang="en-US" altLang="en-US"/>
              <a:t> – a term used to describe sadness or depression</a:t>
            </a:r>
          </a:p>
        </p:txBody>
      </p:sp>
      <p:pic>
        <p:nvPicPr>
          <p:cNvPr id="61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1"/>
            <a:ext cx="1743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26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The Middle Ages</a:t>
            </a:r>
          </a:p>
        </p:txBody>
      </p:sp>
      <p:sp>
        <p:nvSpPr>
          <p:cNvPr id="7171" name="Content Placeholder 2"/>
          <p:cNvSpPr>
            <a:spLocks noGrp="1"/>
          </p:cNvSpPr>
          <p:nvPr>
            <p:ph idx="1"/>
          </p:nvPr>
        </p:nvSpPr>
        <p:spPr>
          <a:xfrm>
            <a:off x="1752601" y="2133600"/>
            <a:ext cx="8715375" cy="4114800"/>
          </a:xfrm>
        </p:spPr>
        <p:txBody>
          <a:bodyPr/>
          <a:lstStyle/>
          <a:p>
            <a:r>
              <a:rPr lang="en-US" altLang="en-US"/>
              <a:t>During the Middle Ages the Church had a huge influence over people’s lives and this impacted their views of mental illness.</a:t>
            </a:r>
          </a:p>
          <a:p>
            <a:r>
              <a:rPr lang="en-US" altLang="en-US"/>
              <a:t>If a person acted mentally ill then something bad must have happened to their soul.</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4819650"/>
            <a:ext cx="895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09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76200"/>
            <a:ext cx="8610600" cy="914400"/>
          </a:xfrm>
        </p:spPr>
        <p:txBody>
          <a:bodyPr/>
          <a:lstStyle/>
          <a:p>
            <a:pPr eaLnBrk="1" hangingPunct="1"/>
            <a:r>
              <a:rPr lang="en-US" altLang="en-US" smtClean="0"/>
              <a:t>It must be the work of the Devil</a:t>
            </a:r>
          </a:p>
        </p:txBody>
      </p:sp>
      <p:sp>
        <p:nvSpPr>
          <p:cNvPr id="8195" name="Rectangle 3"/>
          <p:cNvSpPr>
            <a:spLocks noGrp="1" noChangeArrowheads="1"/>
          </p:cNvSpPr>
          <p:nvPr>
            <p:ph type="body" idx="1"/>
          </p:nvPr>
        </p:nvSpPr>
        <p:spPr>
          <a:xfrm>
            <a:off x="1600200" y="2017713"/>
            <a:ext cx="9067800" cy="4114800"/>
          </a:xfrm>
        </p:spPr>
        <p:txBody>
          <a:bodyPr/>
          <a:lstStyle/>
          <a:p>
            <a:pPr eaLnBrk="1" hangingPunct="1"/>
            <a:r>
              <a:rPr lang="en-US" altLang="en-US"/>
              <a:t>They believed that negative behaviors were caused by the devil and therefore any mental abnormality must be due to demonic possession,</a:t>
            </a:r>
          </a:p>
          <a:p>
            <a:pPr eaLnBrk="1" hangingPunct="1"/>
            <a:r>
              <a:rPr lang="en-US" altLang="en-US"/>
              <a:t>The “cure”, therefore involved driving out these spirits.</a:t>
            </a:r>
          </a:p>
          <a:p>
            <a:pPr eaLnBrk="1" hangingPunct="1"/>
            <a:endParaRPr lang="en-US" altLang="en-US" smtClean="0"/>
          </a:p>
          <a:p>
            <a:pPr eaLnBrk="1" hangingPunct="1"/>
            <a:endParaRPr lang="en-US" altLang="en-US" smtClean="0"/>
          </a:p>
        </p:txBody>
      </p:sp>
      <p:pic>
        <p:nvPicPr>
          <p:cNvPr id="819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191000"/>
            <a:ext cx="32004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252185"/>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Exorcism</a:t>
            </a:r>
          </a:p>
        </p:txBody>
      </p:sp>
      <p:sp>
        <p:nvSpPr>
          <p:cNvPr id="6147" name="Content Placeholder 2"/>
          <p:cNvSpPr>
            <a:spLocks noGrp="1"/>
          </p:cNvSpPr>
          <p:nvPr>
            <p:ph idx="1"/>
          </p:nvPr>
        </p:nvSpPr>
        <p:spPr>
          <a:xfrm>
            <a:off x="1828800" y="1447801"/>
            <a:ext cx="8650288" cy="4684713"/>
          </a:xfrm>
        </p:spPr>
        <p:txBody>
          <a:bodyPr/>
          <a:lstStyle/>
          <a:p>
            <a:pPr marL="0" indent="0">
              <a:buNone/>
              <a:defRPr/>
            </a:pPr>
            <a:endParaRPr lang="en-US" altLang="en-US" sz="3600" dirty="0"/>
          </a:p>
          <a:p>
            <a:pPr lvl="1" eaLnBrk="1" hangingPunct="1">
              <a:lnSpc>
                <a:spcPct val="90000"/>
              </a:lnSpc>
              <a:defRPr/>
            </a:pPr>
            <a:r>
              <a:rPr lang="en-US" altLang="en-US" dirty="0" smtClean="0"/>
              <a:t>A religious ceremony performed to cast out evil spirits possessing you.</a:t>
            </a:r>
          </a:p>
          <a:p>
            <a:pPr lvl="1" eaLnBrk="1" hangingPunct="1">
              <a:lnSpc>
                <a:spcPct val="90000"/>
              </a:lnSpc>
              <a:defRPr/>
            </a:pPr>
            <a:endParaRPr lang="en-US" altLang="en-US" dirty="0"/>
          </a:p>
          <a:p>
            <a:pPr eaLnBrk="1" hangingPunct="1">
              <a:defRPr/>
            </a:pPr>
            <a:endParaRPr lang="en-US" altLang="en-US" dirty="0" smtClean="0"/>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9000"/>
            <a:ext cx="3352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71486"/>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Other “Cures”</a:t>
            </a:r>
          </a:p>
        </p:txBody>
      </p:sp>
      <p:sp>
        <p:nvSpPr>
          <p:cNvPr id="10243" name="Content Placeholder 2"/>
          <p:cNvSpPr>
            <a:spLocks noGrp="1"/>
          </p:cNvSpPr>
          <p:nvPr>
            <p:ph idx="1"/>
          </p:nvPr>
        </p:nvSpPr>
        <p:spPr>
          <a:xfrm>
            <a:off x="1600200" y="3200400"/>
            <a:ext cx="8878888" cy="3810000"/>
          </a:xfrm>
        </p:spPr>
        <p:txBody>
          <a:bodyPr/>
          <a:lstStyle/>
          <a:p>
            <a:r>
              <a:rPr lang="en-US" altLang="en-US"/>
              <a:t>If exorcism was not successful then the next form of treatment would involve making the possessed individual so uncomfortable that the demon would not want to remain there.</a:t>
            </a:r>
          </a:p>
          <a:p>
            <a:r>
              <a:rPr lang="en-US" altLang="en-US"/>
              <a:t>Thus, torturous treatments were often used to “drive the devil out”</a:t>
            </a:r>
          </a:p>
          <a:p>
            <a:r>
              <a:rPr lang="en-US" altLang="en-US"/>
              <a:t>Of course, none of these methods actually worked and often times killed the person</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95250"/>
            <a:ext cx="35274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2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Trepanation</a:t>
            </a:r>
          </a:p>
        </p:txBody>
      </p:sp>
      <p:sp>
        <p:nvSpPr>
          <p:cNvPr id="11267" name="Rectangle 3"/>
          <p:cNvSpPr>
            <a:spLocks noGrp="1" noChangeArrowheads="1"/>
          </p:cNvSpPr>
          <p:nvPr>
            <p:ph type="body" idx="1"/>
          </p:nvPr>
        </p:nvSpPr>
        <p:spPr>
          <a:xfrm>
            <a:off x="1752600" y="2017713"/>
            <a:ext cx="8726488" cy="4114800"/>
          </a:xfrm>
        </p:spPr>
        <p:txBody>
          <a:bodyPr/>
          <a:lstStyle/>
          <a:p>
            <a:pPr marL="457200" lvl="1" indent="0">
              <a:buNone/>
            </a:pPr>
            <a:endParaRPr lang="en-US" altLang="en-US"/>
          </a:p>
          <a:p>
            <a:pPr marL="457200" lvl="1" indent="0">
              <a:buNone/>
            </a:pPr>
            <a:r>
              <a:rPr lang="en-US" altLang="en-US" smtClean="0"/>
              <a:t>Drilling holes in the skull to let the demons out</a:t>
            </a:r>
          </a:p>
        </p:txBody>
      </p:sp>
      <p:pic>
        <p:nvPicPr>
          <p:cNvPr id="1126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87700"/>
            <a:ext cx="22098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580156"/>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Widescreen</PresentationFormat>
  <Paragraphs>86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History of the Treatment of the Mentally Ill</vt:lpstr>
      <vt:lpstr>Many names, Same Disorders</vt:lpstr>
      <vt:lpstr>Hundreds of Disorders</vt:lpstr>
      <vt:lpstr>Historical Names</vt:lpstr>
      <vt:lpstr>The Middle Ages</vt:lpstr>
      <vt:lpstr>It must be the work of the Devil</vt:lpstr>
      <vt:lpstr>Exorcism</vt:lpstr>
      <vt:lpstr>Other “Cures”</vt:lpstr>
      <vt:lpstr>Trepanation</vt:lpstr>
      <vt:lpstr>PowerPoint Presentation</vt:lpstr>
      <vt:lpstr>Bloodletting </vt:lpstr>
      <vt:lpstr>Treatment or Torture?</vt:lpstr>
      <vt:lpstr>Witchcraft and Sorcery</vt:lpstr>
      <vt:lpstr>1800s</vt:lpstr>
      <vt:lpstr> How does this help?</vt:lpstr>
      <vt:lpstr>Insane Asylums</vt:lpstr>
      <vt:lpstr>Entertainment </vt:lpstr>
      <vt:lpstr>Many Derogatory Names</vt:lpstr>
      <vt:lpstr>Bedlam</vt:lpstr>
      <vt:lpstr>Philippe Pinel – French physician who believed they shouldn’t be chained and locked up like zoo animals – pushed for humane treatment rather than institutionalized brutality</vt:lpstr>
      <vt:lpstr>Humane treatment</vt:lpstr>
      <vt:lpstr>1st Institutions in America</vt:lpstr>
      <vt:lpstr> Blackwell's Island Lunatic Asylum</vt:lpstr>
      <vt:lpstr>Dorothea Dix</vt:lpstr>
      <vt:lpstr>Warehousing</vt:lpstr>
      <vt:lpstr>Treatment for the Rich</vt:lpstr>
      <vt:lpstr>“Nervous Sleep”</vt:lpstr>
      <vt:lpstr>Hypnotism</vt:lpstr>
      <vt:lpstr>1900s</vt:lpstr>
      <vt:lpstr>Psychiatric Hospitals</vt:lpstr>
      <vt:lpstr>PowerPoint Presentation</vt:lpstr>
      <vt:lpstr>From Confinement to Treatment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Treatment of the Mentally Ill</dc:title>
  <dc:creator>Erik Ljungberg</dc:creator>
  <cp:lastModifiedBy>Erik Ljungberg</cp:lastModifiedBy>
  <cp:revision>1</cp:revision>
  <dcterms:created xsi:type="dcterms:W3CDTF">2016-09-03T13:53:25Z</dcterms:created>
  <dcterms:modified xsi:type="dcterms:W3CDTF">2016-09-03T16:52:43Z</dcterms:modified>
</cp:coreProperties>
</file>