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2"/>
  </p:sldMasterIdLst>
  <p:notesMasterIdLst>
    <p:notesMasterId r:id="rId53"/>
  </p:notesMasterIdLst>
  <p:handoutMasterIdLst>
    <p:handoutMasterId r:id="rId54"/>
  </p:handout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notesViewPr>
    <p:cSldViewPr>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132EAF-C064-4DBD-893A-E9C483F7B72B}" type="datetimeFigureOut">
              <a:rPr lang="en-US" smtClean="0"/>
              <a:t>9/11/2015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72E445-32C1-478D-BA37-0AEE81A2366D}" type="slidenum">
              <a:rPr lang="en-US" smtClean="0"/>
              <a:t>‹#›</a:t>
            </a:fld>
            <a:endParaRPr lang="en-US"/>
          </a:p>
        </p:txBody>
      </p:sp>
    </p:spTree>
    <p:extLst>
      <p:ext uri="{BB962C8B-B14F-4D97-AF65-F5344CB8AC3E}">
        <p14:creationId xmlns:p14="http://schemas.microsoft.com/office/powerpoint/2010/main" val="369943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68482-7B14-4CB2-8D4B-1D596CC92045}" type="datetimeFigureOut">
              <a:rPr lang="en-US" smtClean="0"/>
              <a:t>9/11/2015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B14A3-4BF5-4460-A475-6ABA76B862A2}" type="slidenum">
              <a:rPr lang="en-US" smtClean="0"/>
              <a:t>‹#›</a:t>
            </a:fld>
            <a:endParaRPr lang="en-US"/>
          </a:p>
        </p:txBody>
      </p:sp>
    </p:spTree>
    <p:extLst>
      <p:ext uri="{BB962C8B-B14F-4D97-AF65-F5344CB8AC3E}">
        <p14:creationId xmlns:p14="http://schemas.microsoft.com/office/powerpoint/2010/main" val="2215671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AB14A3-4BF5-4460-A475-6ABA76B862A2}" type="slidenum">
              <a:rPr lang="en-US" smtClean="0"/>
              <a:t>1</a:t>
            </a:fld>
            <a:endParaRPr lang="en-US"/>
          </a:p>
        </p:txBody>
      </p:sp>
    </p:spTree>
    <p:extLst>
      <p:ext uri="{BB962C8B-B14F-4D97-AF65-F5344CB8AC3E}">
        <p14:creationId xmlns:p14="http://schemas.microsoft.com/office/powerpoint/2010/main" val="321011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B14A3-4BF5-4460-A475-6ABA76B862A2}" type="slidenum">
              <a:rPr lang="en-US" smtClean="0"/>
              <a:t>37</a:t>
            </a:fld>
            <a:endParaRPr lang="en-US"/>
          </a:p>
        </p:txBody>
      </p:sp>
    </p:spTree>
    <p:extLst>
      <p:ext uri="{BB962C8B-B14F-4D97-AF65-F5344CB8AC3E}">
        <p14:creationId xmlns:p14="http://schemas.microsoft.com/office/powerpoint/2010/main" val="286288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
          <p:cNvGrpSpPr/>
          <p:nvPr/>
        </p:nvGrpSpPr>
        <p:grpSpPr>
          <a:xfrm>
            <a:off x="-2841" y="0"/>
            <a:ext cx="12194841" cy="6858000"/>
            <a:chOff x="-2841" y="0"/>
            <a:chExt cx="12194841" cy="6858000"/>
          </a:xfrm>
        </p:grpSpPr>
        <p:sp>
          <p:nvSpPr>
            <p:cNvPr id="117" name="Rectangle 116"/>
            <p:cNvSpPr/>
            <p:nvPr/>
          </p:nvSpPr>
          <p:spPr>
            <a:xfrm>
              <a:off x="-2841" y="0"/>
              <a:ext cx="12188952"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03"/>
            <p:cNvGrpSpPr>
              <a:grpSpLocks/>
            </p:cNvGrpSpPr>
            <p:nvPr/>
          </p:nvGrpSpPr>
          <p:grpSpPr bwMode="auto">
            <a:xfrm>
              <a:off x="-1" y="0"/>
              <a:ext cx="12192001" cy="6846888"/>
              <a:chOff x="0" y="0"/>
              <a:chExt cx="5745" cy="4313"/>
            </a:xfrm>
            <a:solidFill>
              <a:schemeClr val="bg2">
                <a:lumMod val="20000"/>
                <a:lumOff val="80000"/>
              </a:schemeClr>
            </a:solidFill>
          </p:grpSpPr>
          <p:sp>
            <p:nvSpPr>
              <p:cNvPr id="11" name="Rectangle 2"/>
              <p:cNvSpPr>
                <a:spLocks noChangeArrowheads="1"/>
              </p:cNvSpPr>
              <p:nvPr/>
            </p:nvSpPr>
            <p:spPr bwMode="ltGray">
              <a:xfrm>
                <a:off x="2201" y="4113"/>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3" name="Rectangle 3"/>
              <p:cNvSpPr>
                <a:spLocks noChangeArrowheads="1"/>
              </p:cNvSpPr>
              <p:nvPr/>
            </p:nvSpPr>
            <p:spPr bwMode="ltGray">
              <a:xfrm>
                <a:off x="276" y="3715"/>
                <a:ext cx="62" cy="6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4"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5"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3"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4"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6"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7"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8"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0"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2"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3"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4"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5"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6"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7"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8"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39"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0"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1"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2"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3"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4"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5"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6"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7"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8"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49"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0"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1"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2"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3"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4"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5"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6"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7"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8"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59"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0"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1" name="Rectangle 47"/>
              <p:cNvSpPr>
                <a:spLocks noChangeArrowheads="1"/>
              </p:cNvSpPr>
              <p:nvPr/>
            </p:nvSpPr>
            <p:spPr bwMode="ltGray">
              <a:xfrm>
                <a:off x="1629" y="103"/>
                <a:ext cx="53"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2" name="Rectangle 48"/>
              <p:cNvSpPr>
                <a:spLocks noChangeArrowheads="1"/>
              </p:cNvSpPr>
              <p:nvPr/>
            </p:nvSpPr>
            <p:spPr bwMode="ltGray">
              <a:xfrm>
                <a:off x="5563" y="129"/>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3" name="Rectangle 49"/>
              <p:cNvSpPr>
                <a:spLocks noChangeArrowheads="1"/>
              </p:cNvSpPr>
              <p:nvPr/>
            </p:nvSpPr>
            <p:spPr bwMode="ltGray">
              <a:xfrm>
                <a:off x="5039" y="4013"/>
                <a:ext cx="53" cy="57"/>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4" name="Rectangle 50"/>
              <p:cNvSpPr>
                <a:spLocks noChangeArrowheads="1"/>
              </p:cNvSpPr>
              <p:nvPr/>
            </p:nvSpPr>
            <p:spPr bwMode="ltGray">
              <a:xfrm>
                <a:off x="5651" y="782"/>
                <a:ext cx="41" cy="43"/>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5" name="Rectangle 51"/>
              <p:cNvSpPr>
                <a:spLocks noChangeArrowheads="1"/>
              </p:cNvSpPr>
              <p:nvPr/>
            </p:nvSpPr>
            <p:spPr bwMode="ltGray">
              <a:xfrm>
                <a:off x="648" y="202"/>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6"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7"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8"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69"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0"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1"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2"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3"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4"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5"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6"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7"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8"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79"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0"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1"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2"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3" name="Freeform 69"/>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4" name="Rectangle 70"/>
              <p:cNvSpPr>
                <a:spLocks noChangeArrowheads="1"/>
              </p:cNvSpPr>
              <p:nvPr/>
            </p:nvSpPr>
            <p:spPr bwMode="ltGray">
              <a:xfrm>
                <a:off x="2057" y="705"/>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85" name="Freeform 71"/>
              <p:cNvSpPr>
                <a:spLocks/>
              </p:cNvSpPr>
              <p:nvPr/>
            </p:nvSpPr>
            <p:spPr bwMode="ltGray">
              <a:xfrm>
                <a:off x="4372" y="448"/>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6" name="Freeform 72"/>
              <p:cNvSpPr>
                <a:spLocks/>
              </p:cNvSpPr>
              <p:nvPr/>
            </p:nvSpPr>
            <p:spPr bwMode="ltGray">
              <a:xfrm>
                <a:off x="1612" y="482"/>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7" name="Freeform 73"/>
              <p:cNvSpPr>
                <a:spLocks/>
              </p:cNvSpPr>
              <p:nvPr/>
            </p:nvSpPr>
            <p:spPr bwMode="ltGray">
              <a:xfrm>
                <a:off x="3620" y="638"/>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8" name="Freeform 74"/>
              <p:cNvSpPr>
                <a:spLocks/>
              </p:cNvSpPr>
              <p:nvPr/>
            </p:nvSpPr>
            <p:spPr bwMode="ltGray">
              <a:xfrm>
                <a:off x="3334" y="566"/>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89" name="Freeform 75"/>
              <p:cNvSpPr>
                <a:spLocks/>
              </p:cNvSpPr>
              <p:nvPr/>
            </p:nvSpPr>
            <p:spPr bwMode="ltGray">
              <a:xfrm>
                <a:off x="1460" y="635"/>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0" name="Freeform 76"/>
              <p:cNvSpPr>
                <a:spLocks/>
              </p:cNvSpPr>
              <p:nvPr/>
            </p:nvSpPr>
            <p:spPr bwMode="ltGray">
              <a:xfrm>
                <a:off x="3862" y="497"/>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1" name="Freeform 77"/>
              <p:cNvSpPr>
                <a:spLocks/>
              </p:cNvSpPr>
              <p:nvPr/>
            </p:nvSpPr>
            <p:spPr bwMode="ltGray">
              <a:xfrm>
                <a:off x="4292" y="688"/>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2" name="Freeform 78"/>
              <p:cNvSpPr>
                <a:spLocks/>
              </p:cNvSpPr>
              <p:nvPr/>
            </p:nvSpPr>
            <p:spPr bwMode="ltGray">
              <a:xfrm>
                <a:off x="2644" y="597"/>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3" name="Freeform 79"/>
              <p:cNvSpPr>
                <a:spLocks/>
              </p:cNvSpPr>
              <p:nvPr/>
            </p:nvSpPr>
            <p:spPr bwMode="ltGray">
              <a:xfrm>
                <a:off x="4563" y="666"/>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4" name="Freeform 80"/>
              <p:cNvSpPr>
                <a:spLocks/>
              </p:cNvSpPr>
              <p:nvPr/>
            </p:nvSpPr>
            <p:spPr bwMode="ltGray">
              <a:xfrm>
                <a:off x="2144" y="748"/>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5" name="Freeform 81"/>
              <p:cNvSpPr>
                <a:spLocks/>
              </p:cNvSpPr>
              <p:nvPr/>
            </p:nvSpPr>
            <p:spPr bwMode="ltGray">
              <a:xfrm>
                <a:off x="2991" y="598"/>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6" name="Freeform 82"/>
              <p:cNvSpPr>
                <a:spLocks/>
              </p:cNvSpPr>
              <p:nvPr/>
            </p:nvSpPr>
            <p:spPr bwMode="ltGray">
              <a:xfrm>
                <a:off x="901" y="498"/>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7" name="Freeform 83"/>
              <p:cNvSpPr>
                <a:spLocks/>
              </p:cNvSpPr>
              <p:nvPr/>
            </p:nvSpPr>
            <p:spPr bwMode="ltGray">
              <a:xfrm>
                <a:off x="2268" y="493"/>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8" name="Freeform 84"/>
              <p:cNvSpPr>
                <a:spLocks/>
              </p:cNvSpPr>
              <p:nvPr/>
            </p:nvSpPr>
            <p:spPr bwMode="ltGray">
              <a:xfrm>
                <a:off x="506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99" name="Freeform 85"/>
              <p:cNvSpPr>
                <a:spLocks/>
              </p:cNvSpPr>
              <p:nvPr/>
            </p:nvSpPr>
            <p:spPr bwMode="ltGray">
              <a:xfrm>
                <a:off x="471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0" name="Freeform 86"/>
              <p:cNvSpPr>
                <a:spLocks/>
              </p:cNvSpPr>
              <p:nvPr/>
            </p:nvSpPr>
            <p:spPr bwMode="ltGray">
              <a:xfrm>
                <a:off x="477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1" name="Freeform 87"/>
              <p:cNvSpPr>
                <a:spLocks/>
              </p:cNvSpPr>
              <p:nvPr/>
            </p:nvSpPr>
            <p:spPr bwMode="ltGray">
              <a:xfrm>
                <a:off x="493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2" name="Freeform 88"/>
              <p:cNvSpPr>
                <a:spLocks/>
              </p:cNvSpPr>
              <p:nvPr/>
            </p:nvSpPr>
            <p:spPr bwMode="ltGray">
              <a:xfrm>
                <a:off x="3415" y="889"/>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3" name="Freeform 89"/>
              <p:cNvSpPr>
                <a:spLocks/>
              </p:cNvSpPr>
              <p:nvPr/>
            </p:nvSpPr>
            <p:spPr bwMode="ltGray">
              <a:xfrm>
                <a:off x="3764" y="1309"/>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4" name="Freeform 90"/>
              <p:cNvSpPr>
                <a:spLocks/>
              </p:cNvSpPr>
              <p:nvPr/>
            </p:nvSpPr>
            <p:spPr bwMode="ltGray">
              <a:xfrm>
                <a:off x="4218" y="988"/>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5" name="Freeform 91"/>
              <p:cNvSpPr>
                <a:spLocks/>
              </p:cNvSpPr>
              <p:nvPr/>
            </p:nvSpPr>
            <p:spPr bwMode="ltGray">
              <a:xfrm>
                <a:off x="3421" y="1278"/>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6" name="Rectangle 92"/>
              <p:cNvSpPr>
                <a:spLocks noChangeArrowheads="1"/>
              </p:cNvSpPr>
              <p:nvPr/>
            </p:nvSpPr>
            <p:spPr bwMode="ltGray">
              <a:xfrm>
                <a:off x="3912" y="970"/>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7" name="Freeform 93"/>
              <p:cNvSpPr>
                <a:spLocks/>
              </p:cNvSpPr>
              <p:nvPr/>
            </p:nvSpPr>
            <p:spPr bwMode="ltGray">
              <a:xfrm>
                <a:off x="4165" y="126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8" name="Freeform 94"/>
              <p:cNvSpPr>
                <a:spLocks/>
              </p:cNvSpPr>
              <p:nvPr/>
            </p:nvSpPr>
            <p:spPr bwMode="ltGray">
              <a:xfrm>
                <a:off x="1844" y="1008"/>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09" name="Freeform 95"/>
              <p:cNvSpPr>
                <a:spLocks/>
              </p:cNvSpPr>
              <p:nvPr/>
            </p:nvSpPr>
            <p:spPr bwMode="ltGray">
              <a:xfrm>
                <a:off x="1494" y="1245"/>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0" name="Freeform 96"/>
              <p:cNvSpPr>
                <a:spLocks/>
              </p:cNvSpPr>
              <p:nvPr/>
            </p:nvSpPr>
            <p:spPr bwMode="ltGray">
              <a:xfrm>
                <a:off x="737" y="1144"/>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1" name="Freeform 97"/>
              <p:cNvSpPr>
                <a:spLocks/>
              </p:cNvSpPr>
              <p:nvPr/>
            </p:nvSpPr>
            <p:spPr bwMode="ltGray">
              <a:xfrm>
                <a:off x="1343" y="1062"/>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2" name="Rectangle 98"/>
              <p:cNvSpPr>
                <a:spLocks noChangeArrowheads="1"/>
              </p:cNvSpPr>
              <p:nvPr/>
            </p:nvSpPr>
            <p:spPr bwMode="ltGray">
              <a:xfrm>
                <a:off x="2203" y="1137"/>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13" name="Freeform 99"/>
              <p:cNvSpPr>
                <a:spLocks/>
              </p:cNvSpPr>
              <p:nvPr/>
            </p:nvSpPr>
            <p:spPr bwMode="ltGray">
              <a:xfrm>
                <a:off x="1211" y="1224"/>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4" name="Freeform 100"/>
              <p:cNvSpPr>
                <a:spLocks/>
              </p:cNvSpPr>
              <p:nvPr/>
            </p:nvSpPr>
            <p:spPr bwMode="ltGray">
              <a:xfrm>
                <a:off x="2902" y="1082"/>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5" name="Freeform 101"/>
              <p:cNvSpPr>
                <a:spLocks/>
              </p:cNvSpPr>
              <p:nvPr/>
            </p:nvSpPr>
            <p:spPr bwMode="ltGray">
              <a:xfrm>
                <a:off x="2874" y="1317"/>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16" name="Freeform 102"/>
              <p:cNvSpPr>
                <a:spLocks/>
              </p:cNvSpPr>
              <p:nvPr/>
            </p:nvSpPr>
            <p:spPr bwMode="ltGray">
              <a:xfrm>
                <a:off x="2682" y="1155"/>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grpSp>
      <p:sp>
        <p:nvSpPr>
          <p:cNvPr id="219"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08F3C9F3-BC04-43DF-BECF-ED071B5901FA}" type="datetime1">
              <a:rPr lang="en-US" smtClean="0"/>
              <a:t>9/11/2015</a:t>
            </a:fld>
            <a:endParaRPr lang="en-US"/>
          </a:p>
        </p:txBody>
      </p:sp>
      <p:sp>
        <p:nvSpPr>
          <p:cNvPr id="220"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221"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5" name="Subtitle 24"/>
          <p:cNvSpPr>
            <a:spLocks noGrp="1"/>
          </p:cNvSpPr>
          <p:nvPr>
            <p:ph type="subTitle" idx="1"/>
          </p:nvPr>
        </p:nvSpPr>
        <p:spPr>
          <a:xfrm>
            <a:off x="1546698" y="4737322"/>
            <a:ext cx="9089874" cy="1101248"/>
          </a:xfrm>
          <a:prstGeom prst="rect">
            <a:avLst/>
          </a:prstGeom>
        </p:spPr>
        <p:txBody>
          <a:bodyPr lIns="45720" tIns="0" rIns="45720" bIns="0"/>
          <a:lstStyle>
            <a:lvl1pPr marL="0" indent="0" algn="ctr">
              <a:buNone/>
              <a:defRPr sz="2200">
                <a:solidFill>
                  <a:schemeClr val="bg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12" name="Title 11"/>
          <p:cNvSpPr>
            <a:spLocks noGrp="1"/>
          </p:cNvSpPr>
          <p:nvPr>
            <p:ph type="ctrTitle"/>
          </p:nvPr>
        </p:nvSpPr>
        <p:spPr>
          <a:xfrm>
            <a:off x="1565347" y="1730858"/>
            <a:ext cx="9073208" cy="2868168"/>
          </a:xfrm>
          <a:prstGeom prst="rect">
            <a:avLst/>
          </a:prstGeom>
        </p:spPr>
        <p:txBody>
          <a:bodyPr lIns="45720" tIns="0" rIns="45720">
            <a:noAutofit/>
          </a:bodyPr>
          <a:lstStyle>
            <a:lvl1pPr algn="ctr">
              <a:defRPr sz="4200" b="0">
                <a:solidFill>
                  <a:schemeClr val="tx2"/>
                </a:solidFill>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3956123787"/>
      </p:ext>
    </p:extLst>
  </p:cSld>
  <p:clrMapOvr>
    <a:masterClrMapping/>
  </p:clrMapOvr>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713CCF0E-557A-4B3F-988B-63466321D5C5}"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Vertical Text Placeholder 2"/>
          <p:cNvSpPr>
            <a:spLocks noGrp="1"/>
          </p:cNvSpPr>
          <p:nvPr>
            <p:ph type="body" orient="vert" idx="1"/>
          </p:nvPr>
        </p:nvSpPr>
        <p:spPr>
          <a:xfrm>
            <a:off x="838200" y="1609417"/>
            <a:ext cx="10515600" cy="4558022"/>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838200" y="320040"/>
            <a:ext cx="10515598"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1038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C0589C38-52EB-418D-9CD5-626E99F74889}" type="datetime1">
              <a:rPr lang="en-US" smtClean="0"/>
              <a:t>9/11/2015</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Vertical Text Placeholder 2"/>
          <p:cNvSpPr>
            <a:spLocks noGrp="1"/>
          </p:cNvSpPr>
          <p:nvPr>
            <p:ph type="body" orient="vert" idx="1"/>
          </p:nvPr>
        </p:nvSpPr>
        <p:spPr>
          <a:xfrm>
            <a:off x="609600" y="320362"/>
            <a:ext cx="80264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737600" y="320675"/>
            <a:ext cx="2032000" cy="5851525"/>
          </a:xfrm>
          <a:prstGeom prst="rect">
            <a:avLst/>
          </a:prstGeom>
        </p:spPr>
        <p:txBody>
          <a:bodyPr vert="eaVert" anchor="t"/>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22979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6A5426-CDE5-4A9A-A2DE-4762493B25D5}" type="datetime1">
              <a:rPr lang="en-US" smtClean="0"/>
              <a:t>9/11/2015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673C52-BC4E-4C96-AFCF-B2E7CF5882D3}" type="slidenum">
              <a:rPr lang="en-US" smtClean="0"/>
              <a:t>‹#›</a:t>
            </a:fld>
            <a:endParaRPr lang="en-US"/>
          </a:p>
        </p:txBody>
      </p:sp>
      <p:sp>
        <p:nvSpPr>
          <p:cNvPr id="3" name="Content Placeholder 2"/>
          <p:cNvSpPr>
            <a:spLocks noGrp="1"/>
          </p:cNvSpPr>
          <p:nvPr>
            <p:ph idx="1"/>
          </p:nvPr>
        </p:nvSpPr>
        <p:spPr>
          <a:xfrm>
            <a:off x="838200" y="1609417"/>
            <a:ext cx="10515600" cy="4558022"/>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 name="Title 1"/>
          <p:cNvSpPr>
            <a:spLocks noGrp="1"/>
          </p:cNvSpPr>
          <p:nvPr>
            <p:ph type="title"/>
          </p:nvPr>
        </p:nvSpPr>
        <p:spPr>
          <a:xfrm>
            <a:off x="838200" y="320040"/>
            <a:ext cx="10515599"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66979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390AFDBF-5861-4B02-A573-D8EB564FDE45}" type="datetime1">
              <a:rPr lang="en-US" smtClean="0"/>
              <a:t>9/11/2015</a:t>
            </a:fld>
            <a:endParaRPr lang="en-US"/>
          </a:p>
        </p:txBody>
      </p:sp>
      <p:sp>
        <p:nvSpPr>
          <p:cNvPr id="14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4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3" name="Text Placeholder 2"/>
          <p:cNvSpPr>
            <a:spLocks noGrp="1"/>
          </p:cNvSpPr>
          <p:nvPr>
            <p:ph type="body" idx="1"/>
          </p:nvPr>
        </p:nvSpPr>
        <p:spPr>
          <a:xfrm>
            <a:off x="1422400" y="1905001"/>
            <a:ext cx="8340651" cy="743507"/>
          </a:xfrm>
          <a:prstGeom prst="rect">
            <a:avLst/>
          </a:prstGeo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1422400" y="2821838"/>
            <a:ext cx="8340651" cy="1362075"/>
          </a:xfrm>
          <a:prstGeom prst="rect">
            <a:avLst/>
          </a:prstGeom>
        </p:spPr>
        <p:txBody>
          <a:bodyPr tIns="0" anchor="t"/>
          <a:lstStyle>
            <a:lvl1pPr algn="r">
              <a:buNone/>
              <a:defRPr sz="4200" b="1" cap="all"/>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355356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9B0F8966-9D82-4D4A-91E2-46BF4F13F77B}" type="datetime1">
              <a:rPr lang="en-US" smtClean="0"/>
              <a:t>9/11/2015</a:t>
            </a:fld>
            <a:endParaRPr lang="en-US"/>
          </a:p>
        </p:txBody>
      </p:sp>
      <p:sp>
        <p:nvSpPr>
          <p:cNvPr id="11"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2"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9" name="Content Placeholder 3"/>
          <p:cNvSpPr>
            <a:spLocks noGrp="1"/>
          </p:cNvSpPr>
          <p:nvPr>
            <p:ph sz="half" idx="2"/>
          </p:nvPr>
        </p:nvSpPr>
        <p:spPr>
          <a:xfrm>
            <a:off x="6172200" y="1603375"/>
            <a:ext cx="5181600" cy="45688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sz="half" idx="1"/>
          </p:nvPr>
        </p:nvSpPr>
        <p:spPr>
          <a:xfrm>
            <a:off x="838200" y="1603375"/>
            <a:ext cx="5181600" cy="45688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38200" y="320040"/>
            <a:ext cx="10515600" cy="1143000"/>
          </a:xfrm>
          <a:prstGeom prst="rect">
            <a:avLst/>
          </a:prstGeom>
        </p:spPr>
        <p:txBody>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676155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E80B44C1-C2AE-4920-A290-315656E06A1C}" type="datetime1">
              <a:rPr lang="en-US" smtClean="0"/>
              <a:t>9/11/2015</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4" name="Text Placeholder 3"/>
          <p:cNvSpPr>
            <a:spLocks noGrp="1"/>
          </p:cNvSpPr>
          <p:nvPr>
            <p:ph type="body" sz="half" idx="3"/>
          </p:nvPr>
        </p:nvSpPr>
        <p:spPr>
          <a:xfrm>
            <a:off x="6196584" y="5715000"/>
            <a:ext cx="5157216" cy="457200"/>
          </a:xfrm>
          <a:prstGeom prst="rect">
            <a:avLst/>
          </a:prstGeom>
          <a:noFill/>
          <a:ln w="12700" cap="flat" cmpd="sng" algn="ctr">
            <a:no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6584" y="1603375"/>
            <a:ext cx="5157216" cy="4035425"/>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1"/>
          </p:nvPr>
        </p:nvSpPr>
        <p:spPr>
          <a:xfrm>
            <a:off x="841422" y="5715000"/>
            <a:ext cx="5157216" cy="457200"/>
          </a:xfrm>
          <a:prstGeom prst="rect">
            <a:avLst/>
          </a:prstGeom>
          <a:noFill/>
          <a:ln w="12700"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41422" y="1603375"/>
            <a:ext cx="5157216" cy="4035425"/>
          </a:xfrm>
          <a:prstGeom prst="rect">
            <a:avLst/>
          </a:prstGeo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841422" y="320040"/>
            <a:ext cx="10512378" cy="1143000"/>
          </a:xfrm>
          <a:prstGeom prst="rect">
            <a:avLst/>
          </a:prstGeom>
        </p:spPr>
        <p:txBody>
          <a:bodyPr anchor="b"/>
          <a:lstStyle>
            <a:lvl1pPr>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398718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B502AB20-3B43-43F6-A965-F9F947908B14}" type="datetime1">
              <a:rPr lang="en-US" smtClean="0"/>
              <a:t>9/11/2015</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 name="Title 1"/>
          <p:cNvSpPr>
            <a:spLocks noGrp="1"/>
          </p:cNvSpPr>
          <p:nvPr>
            <p:ph type="title"/>
          </p:nvPr>
        </p:nvSpPr>
        <p:spPr>
          <a:xfrm>
            <a:off x="848247" y="320040"/>
            <a:ext cx="9656064" cy="1143000"/>
          </a:xfrm>
          <a:prstGeom prst="rect">
            <a:avLst/>
          </a:prstGeom>
        </p:spPr>
        <p:txBody>
          <a:bodyPr/>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95754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04A10EB7-16D0-402A-88DC-9B449126610D}" type="datetime1">
              <a:rPr lang="en-US" smtClean="0"/>
              <a:t>9/11/2015</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Tree>
    <p:extLst>
      <p:ext uri="{BB962C8B-B14F-4D97-AF65-F5344CB8AC3E}">
        <p14:creationId xmlns:p14="http://schemas.microsoft.com/office/powerpoint/2010/main" val="1645144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38200" y="2133600"/>
            <a:ext cx="9652000" cy="4038600"/>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3" name="Text Placeholder 2"/>
          <p:cNvSpPr>
            <a:spLocks noGrp="1"/>
          </p:cNvSpPr>
          <p:nvPr>
            <p:ph type="body" idx="2"/>
          </p:nvPr>
        </p:nvSpPr>
        <p:spPr>
          <a:xfrm>
            <a:off x="838200" y="1497416"/>
            <a:ext cx="7863840" cy="602512"/>
          </a:xfrm>
          <a:prstGeom prst="rect">
            <a:avLst/>
          </a:prstGeo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2" name="Title 1"/>
          <p:cNvSpPr>
            <a:spLocks noGrp="1"/>
          </p:cNvSpPr>
          <p:nvPr>
            <p:ph type="title"/>
          </p:nvPr>
        </p:nvSpPr>
        <p:spPr>
          <a:xfrm>
            <a:off x="838200" y="228600"/>
            <a:ext cx="7863840" cy="1173480"/>
          </a:xfrm>
          <a:prstGeom prst="rect">
            <a:avLst/>
          </a:prstGeo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8" name="Date Placeholder 7"/>
          <p:cNvSpPr>
            <a:spLocks noGrp="1"/>
          </p:cNvSpPr>
          <p:nvPr>
            <p:ph type="dt" sz="half" idx="10"/>
          </p:nvPr>
        </p:nvSpPr>
        <p:spPr/>
        <p:txBody>
          <a:bodyPr/>
          <a:lstStyle/>
          <a:p>
            <a:fld id="{8C6A5426-CDE5-4A9A-A2DE-4762493B25D5}" type="datetime1">
              <a:rPr lang="en-US" smtClean="0"/>
              <a:pPr/>
              <a:t>9/11/2015</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4673C52-BC4E-4C96-AFCF-B2E7CF5882D3}" type="slidenum">
              <a:rPr lang="en-US" smtClean="0"/>
              <a:pPr/>
              <a:t>‹#›</a:t>
            </a:fld>
            <a:endParaRPr lang="en-US"/>
          </a:p>
        </p:txBody>
      </p:sp>
    </p:spTree>
    <p:extLst>
      <p:ext uri="{BB962C8B-B14F-4D97-AF65-F5344CB8AC3E}">
        <p14:creationId xmlns:p14="http://schemas.microsoft.com/office/powerpoint/2010/main" val="238872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sz="1800"/>
          </a:p>
        </p:txBody>
      </p:sp>
      <p:sp>
        <p:nvSpPr>
          <p:cNvPr id="10" name="Picture Placeholder 9"/>
          <p:cNvSpPr>
            <a:spLocks noGrp="1"/>
          </p:cNvSpPr>
          <p:nvPr>
            <p:ph type="pic" idx="1"/>
          </p:nvPr>
        </p:nvSpPr>
        <p:spPr>
          <a:xfrm>
            <a:off x="884909" y="1041002"/>
            <a:ext cx="5608320" cy="4206240"/>
          </a:xfrm>
          <a:prstGeom prst="rect">
            <a:avLst/>
          </a:prstGeo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
        <p:nvSpPr>
          <p:cNvPr id="11"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C1449F67-1E3F-4893-9247-D97D6D0599EE}" type="datetime1">
              <a:rPr lang="en-US" smtClean="0"/>
              <a:t>9/11/2015</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4" name="Text Placeholder 3"/>
          <p:cNvSpPr>
            <a:spLocks noGrp="1"/>
          </p:cNvSpPr>
          <p:nvPr>
            <p:ph type="body" sz="half" idx="2"/>
          </p:nvPr>
        </p:nvSpPr>
        <p:spPr>
          <a:xfrm>
            <a:off x="7185464" y="3283634"/>
            <a:ext cx="4572000" cy="1920240"/>
          </a:xfrm>
          <a:prstGeom prst="rect">
            <a:avLst/>
          </a:prstGeo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2" name="Title 1"/>
          <p:cNvSpPr>
            <a:spLocks noGrp="1"/>
          </p:cNvSpPr>
          <p:nvPr>
            <p:ph type="title"/>
          </p:nvPr>
        </p:nvSpPr>
        <p:spPr>
          <a:xfrm>
            <a:off x="7185464" y="1143000"/>
            <a:ext cx="4572000" cy="2057400"/>
          </a:xfrm>
          <a:prstGeom prst="rect">
            <a:avLst/>
          </a:prstGeom>
        </p:spPr>
        <p:txBody>
          <a:bodyPr vert="horz" anchor="b"/>
          <a:lstStyle>
            <a:lvl1pPr algn="l">
              <a:buNone/>
              <a:defRPr sz="3000" b="1" baseline="0">
                <a:ln w="500">
                  <a:solidFill>
                    <a:schemeClr val="tx2">
                      <a:shade val="10000"/>
                      <a:satMod val="135000"/>
                    </a:schemeClr>
                  </a:solidFill>
                </a:ln>
                <a:solidFill>
                  <a:schemeClr val="tx2"/>
                </a:solidFill>
                <a:effectLst/>
              </a:defRPr>
            </a:lvl1pPr>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08088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0"/>
            <a:ext cx="12188952"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71"/>
          <p:cNvGrpSpPr>
            <a:grpSpLocks/>
          </p:cNvGrpSpPr>
          <p:nvPr/>
        </p:nvGrpSpPr>
        <p:grpSpPr bwMode="auto">
          <a:xfrm>
            <a:off x="-11723" y="12699"/>
            <a:ext cx="12192000" cy="6846888"/>
            <a:chOff x="0" y="0"/>
            <a:chExt cx="5745" cy="4313"/>
          </a:xfrm>
          <a:solidFill>
            <a:schemeClr val="bg2">
              <a:lumMod val="20000"/>
              <a:lumOff val="80000"/>
            </a:schemeClr>
          </a:solidFill>
        </p:grpSpPr>
        <p:grpSp>
          <p:nvGrpSpPr>
            <p:cNvPr id="153" name="Group 69"/>
            <p:cNvGrpSpPr>
              <a:grpSpLocks/>
            </p:cNvGrpSpPr>
            <p:nvPr/>
          </p:nvGrpSpPr>
          <p:grpSpPr bwMode="auto">
            <a:xfrm>
              <a:off x="0" y="0"/>
              <a:ext cx="5745" cy="4313"/>
              <a:chOff x="0" y="0"/>
              <a:chExt cx="5745" cy="4313"/>
            </a:xfrm>
            <a:grpFill/>
          </p:grpSpPr>
          <p:sp>
            <p:nvSpPr>
              <p:cNvPr id="155" name="Rectangle 2"/>
              <p:cNvSpPr>
                <a:spLocks noChangeArrowheads="1"/>
              </p:cNvSpPr>
              <p:nvPr/>
            </p:nvSpPr>
            <p:spPr bwMode="ltGray">
              <a:xfrm>
                <a:off x="2201" y="4113"/>
                <a:ext cx="62" cy="6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56" name="Rectangle 3"/>
              <p:cNvSpPr>
                <a:spLocks noChangeArrowheads="1"/>
              </p:cNvSpPr>
              <p:nvPr/>
            </p:nvSpPr>
            <p:spPr bwMode="ltGray">
              <a:xfrm>
                <a:off x="276" y="3715"/>
                <a:ext cx="62" cy="65"/>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57" name="Free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1" name="Free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2" name="Free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3" name="Free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4" name="Free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5" name="Free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6" name="Free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7" name="Free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8" name="Free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69" name="Free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0" name="Free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1" name="Free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2" name="Free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3" name="Free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4" name="Free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5" name="Free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6" name="Free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7" name="Free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8" name="Free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79" name="Free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0" name="Free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1" name="Free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2" name="Free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3" name="Free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4" name="Free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5" name="Free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6" name="Free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7" name="Free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8" name="Free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89" name="Free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0" name="Free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1" name="Free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2" name="Free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3" name="Free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4" name="Free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5" name="Free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6" name="Free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7" name="Free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8" name="Free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199" name="Free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0" name="Free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1" name="Free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2" name="Free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3" name="Rectangle 47"/>
              <p:cNvSpPr>
                <a:spLocks noChangeArrowheads="1"/>
              </p:cNvSpPr>
              <p:nvPr/>
            </p:nvSpPr>
            <p:spPr bwMode="ltGray">
              <a:xfrm>
                <a:off x="1629" y="103"/>
                <a:ext cx="53"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4" name="Rectangle 48"/>
              <p:cNvSpPr>
                <a:spLocks noChangeArrowheads="1"/>
              </p:cNvSpPr>
              <p:nvPr/>
            </p:nvSpPr>
            <p:spPr bwMode="ltGray">
              <a:xfrm>
                <a:off x="5563" y="129"/>
                <a:ext cx="52" cy="56"/>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5" name="Rectangle 49"/>
              <p:cNvSpPr>
                <a:spLocks noChangeArrowheads="1"/>
              </p:cNvSpPr>
              <p:nvPr/>
            </p:nvSpPr>
            <p:spPr bwMode="ltGray">
              <a:xfrm>
                <a:off x="5039" y="4013"/>
                <a:ext cx="53" cy="57"/>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6" name="Rectangle 50"/>
              <p:cNvSpPr>
                <a:spLocks noChangeArrowheads="1"/>
              </p:cNvSpPr>
              <p:nvPr/>
            </p:nvSpPr>
            <p:spPr bwMode="ltGray">
              <a:xfrm>
                <a:off x="5651" y="782"/>
                <a:ext cx="41" cy="43"/>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7" name="Rectangle 51"/>
              <p:cNvSpPr>
                <a:spLocks noChangeArrowheads="1"/>
              </p:cNvSpPr>
              <p:nvPr/>
            </p:nvSpPr>
            <p:spPr bwMode="ltGray">
              <a:xfrm>
                <a:off x="648" y="202"/>
                <a:ext cx="52" cy="54"/>
              </a:xfrm>
              <a:prstGeom prst="rect">
                <a:avLst/>
              </a:pr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08" name="Free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09" name="Free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0" name="Free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1" name="Free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2" name="Free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3" name="Free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4" name="Free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5" name="Free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6" name="Free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7" name="Free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8" name="Free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19" name="Free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0" name="Free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1" name="Free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2" name="Free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3" name="Free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sp>
            <p:nvSpPr>
              <p:cNvPr id="224" name="Free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54" name="Freeform 70"/>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grp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a:lstStyle/>
            <a:p>
              <a:endParaRPr lang="en-US"/>
            </a:p>
          </p:txBody>
        </p:sp>
      </p:grpSp>
      <p:sp>
        <p:nvSpPr>
          <p:cNvPr id="158"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2"/>
                </a:solidFill>
              </a:defRPr>
            </a:lvl1pPr>
          </a:lstStyle>
          <a:p>
            <a:fld id="{8C6A5426-CDE5-4A9A-A2DE-4762493B25D5}" type="datetime1">
              <a:rPr lang="en-US" smtClean="0"/>
              <a:pPr/>
              <a:t>9/11/2015</a:t>
            </a:fld>
            <a:endParaRPr lang="en-US"/>
          </a:p>
        </p:txBody>
      </p:sp>
      <p:sp>
        <p:nvSpPr>
          <p:cNvPr id="15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16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2"/>
                </a:solidFill>
              </a:defRPr>
            </a:lvl1pPr>
          </a:lstStyle>
          <a:p>
            <a:fld id="{74673C52-BC4E-4C96-AFCF-B2E7CF5882D3}" type="slidenum">
              <a:rPr lang="en-US" smtClean="0"/>
              <a:pPr/>
              <a:t>‹#›</a:t>
            </a:fld>
            <a:endParaRPr lang="en-US"/>
          </a:p>
        </p:txBody>
      </p:sp>
      <p:sp>
        <p:nvSpPr>
          <p:cNvPr id="225" name="Text Placeholder 30"/>
          <p:cNvSpPr>
            <a:spLocks noGrp="1"/>
          </p:cNvSpPr>
          <p:nvPr>
            <p:ph type="body" idx="1"/>
          </p:nvPr>
        </p:nvSpPr>
        <p:spPr>
          <a:xfrm>
            <a:off x="838200" y="1609417"/>
            <a:ext cx="10515600" cy="4558022"/>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6" name="Title Placeholder 2"/>
          <p:cNvSpPr>
            <a:spLocks noGrp="1"/>
          </p:cNvSpPr>
          <p:nvPr>
            <p:ph type="title"/>
          </p:nvPr>
        </p:nvSpPr>
        <p:spPr>
          <a:xfrm>
            <a:off x="838200" y="320040"/>
            <a:ext cx="10515598"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dirty="0"/>
          </a:p>
        </p:txBody>
      </p:sp>
    </p:spTree>
    <p:extLst>
      <p:ext uri="{BB962C8B-B14F-4D97-AF65-F5344CB8AC3E}">
        <p14:creationId xmlns:p14="http://schemas.microsoft.com/office/powerpoint/2010/main" val="40441284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3800" b="0" kern="1200" cap="all" baseline="0">
          <a:ln w="500">
            <a:solidFill>
              <a:schemeClr val="tx2">
                <a:shade val="20000"/>
                <a:satMod val="120000"/>
              </a:schemeClr>
            </a:solidFill>
          </a:ln>
          <a:solidFill>
            <a:schemeClr val="tx2"/>
          </a:soli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2"/>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2"/>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2"/>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2"/>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2"/>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2"/>
          </a:solidFill>
          <a:latin typeface="+mn-lt"/>
          <a:ea typeface="+mn-ea"/>
          <a:cs typeface="+mn-cs"/>
        </a:defRPr>
      </a:lvl6pPr>
      <a:lvl7pPr marL="1673352" indent="-182880" algn="l" rtl="0" eaLnBrk="1" latinLnBrk="0" hangingPunct="1">
        <a:spcBef>
          <a:spcPct val="20000"/>
        </a:spcBef>
        <a:buClr>
          <a:schemeClr val="accent4"/>
        </a:buClr>
        <a:buSzPct val="80000"/>
        <a:buFont typeface="Wingdings" panose="05000000000000000000" pitchFamily="2" charset="2"/>
        <a:buChar char=""/>
        <a:defRPr kumimoji="0" sz="1600" kern="1200" baseline="0">
          <a:solidFill>
            <a:schemeClr val="tx2"/>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2"/>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pitchFamily="2" charset="2"/>
        <a:buChar char=""/>
        <a:defRPr kumimoji="0" sz="1400" kern="1200" baseline="0">
          <a:solidFill>
            <a:schemeClr val="tx2"/>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7152" userDrawn="1">
          <p15:clr>
            <a:srgbClr val="F26B43"/>
          </p15:clr>
        </p15:guide>
        <p15:guide id="3" pos="528" userDrawn="1">
          <p15:clr>
            <a:srgbClr val="F26B43"/>
          </p15:clr>
        </p15:guide>
        <p15:guide id="4" orient="horz" pos="3888" userDrawn="1">
          <p15:clr>
            <a:srgbClr val="F26B43"/>
          </p15:clr>
        </p15:guide>
        <p15:guide id="5" orient="horz" pos="10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38200"/>
            <a:ext cx="7772400" cy="2971800"/>
          </a:xfrm>
        </p:spPr>
        <p:txBody>
          <a:bodyPr>
            <a:normAutofit/>
          </a:bodyPr>
          <a:lstStyle/>
          <a:p>
            <a:r>
              <a:rPr lang="en-US" sz="4000" dirty="0" smtClean="0"/>
              <a:t>    Intermittent Explosive Disorder</a:t>
            </a:r>
          </a:p>
          <a:p>
            <a:r>
              <a:rPr lang="en-US" sz="4000" dirty="0" smtClean="0"/>
              <a:t>Kleptomania</a:t>
            </a:r>
          </a:p>
          <a:p>
            <a:r>
              <a:rPr lang="en-US" sz="4000" dirty="0" smtClean="0"/>
              <a:t>Pyromania</a:t>
            </a:r>
          </a:p>
        </p:txBody>
      </p:sp>
      <p:sp>
        <p:nvSpPr>
          <p:cNvPr id="2" name="Title 1"/>
          <p:cNvSpPr>
            <a:spLocks noGrp="1"/>
          </p:cNvSpPr>
          <p:nvPr>
            <p:ph type="ctrTitle"/>
          </p:nvPr>
        </p:nvSpPr>
        <p:spPr>
          <a:xfrm>
            <a:off x="1565347" y="1730858"/>
            <a:ext cx="9073208" cy="3831742"/>
          </a:xfrm>
        </p:spPr>
        <p:txBody>
          <a:bodyPr/>
          <a:lstStyle/>
          <a:p>
            <a:r>
              <a:rPr lang="en-US" dirty="0" smtClean="0"/>
              <a:t>Disruptive, Impulse Control, and conduct Disorders</a:t>
            </a:r>
            <a:endParaRPr lang="en-US" dirty="0"/>
          </a:p>
        </p:txBody>
      </p:sp>
      <p:pic>
        <p:nvPicPr>
          <p:cNvPr id="4" name="Picture 3"/>
          <p:cNvPicPr>
            <a:picLocks noChangeAspect="1"/>
          </p:cNvPicPr>
          <p:nvPr/>
        </p:nvPicPr>
        <p:blipFill>
          <a:blip r:embed="rId3"/>
          <a:stretch>
            <a:fillRect/>
          </a:stretch>
        </p:blipFill>
        <p:spPr>
          <a:xfrm>
            <a:off x="8077200" y="344269"/>
            <a:ext cx="3505504" cy="3578662"/>
          </a:xfrm>
          <a:prstGeom prst="rect">
            <a:avLst/>
          </a:prstGeom>
        </p:spPr>
      </p:pic>
    </p:spTree>
    <p:extLst>
      <p:ext uri="{BB962C8B-B14F-4D97-AF65-F5344CB8AC3E}">
        <p14:creationId xmlns:p14="http://schemas.microsoft.com/office/powerpoint/2010/main" val="40308369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Intermittent explosive disorder is a chronic disorder that can continue for years, although the severity of outbursts may decrease with age. </a:t>
            </a:r>
          </a:p>
        </p:txBody>
      </p:sp>
      <p:sp>
        <p:nvSpPr>
          <p:cNvPr id="3" name="Title 2"/>
          <p:cNvSpPr>
            <a:spLocks noGrp="1"/>
          </p:cNvSpPr>
          <p:nvPr>
            <p:ph type="title"/>
          </p:nvPr>
        </p:nvSpPr>
        <p:spPr/>
        <p:txBody>
          <a:bodyPr/>
          <a:lstStyle/>
          <a:p>
            <a:r>
              <a:rPr lang="en-US" dirty="0" smtClean="0"/>
              <a:t>How long does it last?</a:t>
            </a:r>
            <a:endParaRPr lang="en-US" dirty="0"/>
          </a:p>
        </p:txBody>
      </p:sp>
      <p:pic>
        <p:nvPicPr>
          <p:cNvPr id="4" name="Picture 3"/>
          <p:cNvPicPr>
            <a:picLocks noChangeAspect="1"/>
          </p:cNvPicPr>
          <p:nvPr/>
        </p:nvPicPr>
        <p:blipFill>
          <a:blip r:embed="rId2"/>
          <a:stretch>
            <a:fillRect/>
          </a:stretch>
        </p:blipFill>
        <p:spPr>
          <a:xfrm>
            <a:off x="6400800" y="3124200"/>
            <a:ext cx="4038600" cy="2740972"/>
          </a:xfrm>
          <a:prstGeom prst="rect">
            <a:avLst/>
          </a:prstGeom>
        </p:spPr>
      </p:pic>
    </p:spTree>
    <p:extLst>
      <p:ext uri="{BB962C8B-B14F-4D97-AF65-F5344CB8AC3E}">
        <p14:creationId xmlns:p14="http://schemas.microsoft.com/office/powerpoint/2010/main" val="372567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Explosive eruptions occur suddenly, with little or no warning, and usually last less than 30 minutes</a:t>
            </a:r>
            <a:r>
              <a:rPr lang="en-US" sz="2800" dirty="0" smtClean="0"/>
              <a:t>.</a:t>
            </a:r>
          </a:p>
          <a:p>
            <a:r>
              <a:rPr lang="en-US" sz="2800" dirty="0" smtClean="0"/>
              <a:t> </a:t>
            </a:r>
            <a:r>
              <a:rPr lang="en-US" sz="2800" dirty="0"/>
              <a:t>These episodes may occur frequently or be separated by weeks or months of </a:t>
            </a:r>
            <a:r>
              <a:rPr lang="en-US" sz="2800" dirty="0" smtClean="0"/>
              <a:t>nonaggression</a:t>
            </a:r>
            <a:endParaRPr lang="en-US" sz="2800" dirty="0"/>
          </a:p>
        </p:txBody>
      </p:sp>
      <p:sp>
        <p:nvSpPr>
          <p:cNvPr id="3" name="Title 2"/>
          <p:cNvSpPr>
            <a:spLocks noGrp="1"/>
          </p:cNvSpPr>
          <p:nvPr>
            <p:ph type="title"/>
          </p:nvPr>
        </p:nvSpPr>
        <p:spPr/>
        <p:txBody>
          <a:bodyPr/>
          <a:lstStyle/>
          <a:p>
            <a:r>
              <a:rPr lang="en-US" dirty="0" smtClean="0"/>
              <a:t>What does an outburst look like?</a:t>
            </a:r>
            <a:endParaRPr lang="en-US" dirty="0"/>
          </a:p>
        </p:txBody>
      </p:sp>
      <p:pic>
        <p:nvPicPr>
          <p:cNvPr id="4" name="Picture 3"/>
          <p:cNvPicPr>
            <a:picLocks noChangeAspect="1"/>
          </p:cNvPicPr>
          <p:nvPr/>
        </p:nvPicPr>
        <p:blipFill>
          <a:blip r:embed="rId2"/>
          <a:stretch>
            <a:fillRect/>
          </a:stretch>
        </p:blipFill>
        <p:spPr>
          <a:xfrm>
            <a:off x="6858000" y="3805239"/>
            <a:ext cx="3886200" cy="2362200"/>
          </a:xfrm>
          <a:prstGeom prst="rect">
            <a:avLst/>
          </a:prstGeom>
        </p:spPr>
      </p:pic>
    </p:spTree>
    <p:extLst>
      <p:ext uri="{BB962C8B-B14F-4D97-AF65-F5344CB8AC3E}">
        <p14:creationId xmlns:p14="http://schemas.microsoft.com/office/powerpoint/2010/main" val="53377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609600"/>
            <a:ext cx="10896600" cy="5420679"/>
          </a:xfrm>
        </p:spPr>
        <p:txBody>
          <a:bodyPr>
            <a:normAutofit/>
          </a:bodyPr>
          <a:lstStyle/>
          <a:p>
            <a:r>
              <a:rPr lang="en-US" sz="2800" dirty="0"/>
              <a:t>. Less severe verbal outbursts may occur in between episodes of physical aggression. You may be irritable, impulsive, aggressive or chronically angry most of the time.</a:t>
            </a:r>
          </a:p>
          <a:p>
            <a:endParaRPr lang="en-US" sz="2800"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3390900" y="2590800"/>
            <a:ext cx="5486400" cy="3162300"/>
          </a:xfrm>
          <a:prstGeom prst="rect">
            <a:avLst/>
          </a:prstGeom>
        </p:spPr>
      </p:pic>
    </p:spTree>
    <p:extLst>
      <p:ext uri="{BB962C8B-B14F-4D97-AF65-F5344CB8AC3E}">
        <p14:creationId xmlns:p14="http://schemas.microsoft.com/office/powerpoint/2010/main" val="405852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i="1" dirty="0"/>
              <a:t>Aggressive episodes </a:t>
            </a:r>
            <a:r>
              <a:rPr lang="en-US" sz="2800" dirty="0"/>
              <a:t>may be preceded or accompanied by:</a:t>
            </a:r>
          </a:p>
          <a:p>
            <a:r>
              <a:rPr lang="en-US" sz="2800" dirty="0"/>
              <a:t>Rage</a:t>
            </a:r>
          </a:p>
          <a:p>
            <a:r>
              <a:rPr lang="en-US" sz="2800" dirty="0"/>
              <a:t>Irritability</a:t>
            </a:r>
          </a:p>
          <a:p>
            <a:r>
              <a:rPr lang="en-US" sz="2800" dirty="0"/>
              <a:t>Increased energy</a:t>
            </a:r>
          </a:p>
          <a:p>
            <a:r>
              <a:rPr lang="en-US" sz="2800" dirty="0"/>
              <a:t>Racing thoughts</a:t>
            </a:r>
          </a:p>
          <a:p>
            <a:r>
              <a:rPr lang="en-US" sz="2800" dirty="0"/>
              <a:t>Tingling</a:t>
            </a:r>
          </a:p>
          <a:p>
            <a:r>
              <a:rPr lang="en-US" sz="2800" dirty="0"/>
              <a:t>Tremors</a:t>
            </a:r>
          </a:p>
          <a:p>
            <a:r>
              <a:rPr lang="en-US" sz="2800" dirty="0"/>
              <a:t>Palpitations</a:t>
            </a:r>
          </a:p>
          <a:p>
            <a:r>
              <a:rPr lang="en-US" sz="2800" dirty="0"/>
              <a:t>Chest tightness</a:t>
            </a:r>
          </a:p>
          <a:p>
            <a:endParaRPr lang="en-US" sz="2800" dirty="0"/>
          </a:p>
        </p:txBody>
      </p:sp>
      <p:sp>
        <p:nvSpPr>
          <p:cNvPr id="3" name="Title 2"/>
          <p:cNvSpPr>
            <a:spLocks noGrp="1"/>
          </p:cNvSpPr>
          <p:nvPr>
            <p:ph type="title"/>
          </p:nvPr>
        </p:nvSpPr>
        <p:spPr/>
        <p:txBody>
          <a:bodyPr/>
          <a:lstStyle/>
          <a:p>
            <a:r>
              <a:rPr lang="en-US" dirty="0" smtClean="0"/>
              <a:t>What are the symptoms of IED?</a:t>
            </a:r>
            <a:endParaRPr lang="en-US" dirty="0"/>
          </a:p>
        </p:txBody>
      </p:sp>
      <p:pic>
        <p:nvPicPr>
          <p:cNvPr id="4" name="Picture 3"/>
          <p:cNvPicPr>
            <a:picLocks noChangeAspect="1"/>
          </p:cNvPicPr>
          <p:nvPr/>
        </p:nvPicPr>
        <p:blipFill>
          <a:blip r:embed="rId2"/>
          <a:stretch>
            <a:fillRect/>
          </a:stretch>
        </p:blipFill>
        <p:spPr>
          <a:xfrm>
            <a:off x="6400800" y="2362200"/>
            <a:ext cx="2209800" cy="3124200"/>
          </a:xfrm>
          <a:prstGeom prst="rect">
            <a:avLst/>
          </a:prstGeom>
        </p:spPr>
      </p:pic>
    </p:spTree>
    <p:extLst>
      <p:ext uri="{BB962C8B-B14F-4D97-AF65-F5344CB8AC3E}">
        <p14:creationId xmlns:p14="http://schemas.microsoft.com/office/powerpoint/2010/main" val="752855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57200"/>
            <a:ext cx="10515600" cy="5710239"/>
          </a:xfrm>
        </p:spPr>
        <p:txBody>
          <a:bodyPr>
            <a:normAutofit/>
          </a:bodyPr>
          <a:lstStyle/>
          <a:p>
            <a:r>
              <a:rPr lang="en-US" sz="2800" dirty="0"/>
              <a:t>The explosive verbal and behavioral outbursts are </a:t>
            </a:r>
            <a:r>
              <a:rPr lang="en-US" sz="2800" i="1" dirty="0"/>
              <a:t>out of proportion </a:t>
            </a:r>
            <a:r>
              <a:rPr lang="en-US" sz="2800" dirty="0"/>
              <a:t>to the situation, with </a:t>
            </a:r>
            <a:r>
              <a:rPr lang="en-US" sz="2800" i="1" dirty="0"/>
              <a:t>no thought to consequences</a:t>
            </a:r>
            <a:r>
              <a:rPr lang="en-US" sz="2800" dirty="0"/>
              <a:t>, and can include:</a:t>
            </a:r>
          </a:p>
          <a:p>
            <a:r>
              <a:rPr lang="en-US" sz="2800" dirty="0"/>
              <a:t>Temper tantrums</a:t>
            </a:r>
          </a:p>
          <a:p>
            <a:r>
              <a:rPr lang="en-US" sz="2800" dirty="0"/>
              <a:t>Tirades</a:t>
            </a:r>
          </a:p>
          <a:p>
            <a:r>
              <a:rPr lang="en-US" sz="2800" dirty="0"/>
              <a:t>Heated arguments</a:t>
            </a:r>
          </a:p>
          <a:p>
            <a:r>
              <a:rPr lang="en-US" sz="2800" dirty="0"/>
              <a:t>Shouting</a:t>
            </a:r>
          </a:p>
          <a:p>
            <a:r>
              <a:rPr lang="en-US" sz="2800" dirty="0"/>
              <a:t>Slapping, shoving or pushing</a:t>
            </a:r>
          </a:p>
          <a:p>
            <a:r>
              <a:rPr lang="en-US" sz="2800" dirty="0"/>
              <a:t>Physical fights</a:t>
            </a:r>
          </a:p>
          <a:p>
            <a:r>
              <a:rPr lang="en-US" sz="2800" dirty="0"/>
              <a:t>Property damage</a:t>
            </a:r>
          </a:p>
          <a:p>
            <a:r>
              <a:rPr lang="en-US" sz="2800" dirty="0"/>
              <a:t>Threatening or assaulting people or animals</a:t>
            </a:r>
          </a:p>
          <a:p>
            <a:endParaRPr lang="en-US" sz="2800"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7315200" y="2133600"/>
            <a:ext cx="2667000" cy="2600325"/>
          </a:xfrm>
          <a:prstGeom prst="rect">
            <a:avLst/>
          </a:prstGeom>
        </p:spPr>
      </p:pic>
    </p:spTree>
    <p:extLst>
      <p:ext uri="{BB962C8B-B14F-4D97-AF65-F5344CB8AC3E}">
        <p14:creationId xmlns:p14="http://schemas.microsoft.com/office/powerpoint/2010/main" val="334139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You may feel a sense of relief and tiredness after the episode. </a:t>
            </a:r>
            <a:endParaRPr lang="en-US" sz="2800" dirty="0" smtClean="0"/>
          </a:p>
          <a:p>
            <a:r>
              <a:rPr lang="en-US" sz="2800" dirty="0" smtClean="0"/>
              <a:t>Later</a:t>
            </a:r>
            <a:r>
              <a:rPr lang="en-US" sz="2800" dirty="0"/>
              <a:t>, you may feel remorse, regret or </a:t>
            </a:r>
            <a:r>
              <a:rPr lang="en-US" sz="2800" dirty="0" smtClean="0"/>
              <a:t>embarrassment</a:t>
            </a:r>
            <a:endParaRPr lang="en-US" sz="2800" dirty="0"/>
          </a:p>
        </p:txBody>
      </p:sp>
      <p:sp>
        <p:nvSpPr>
          <p:cNvPr id="3" name="Title 2"/>
          <p:cNvSpPr>
            <a:spLocks noGrp="1"/>
          </p:cNvSpPr>
          <p:nvPr>
            <p:ph type="title"/>
          </p:nvPr>
        </p:nvSpPr>
        <p:spPr/>
        <p:txBody>
          <a:bodyPr/>
          <a:lstStyle/>
          <a:p>
            <a:r>
              <a:rPr lang="en-US" dirty="0" smtClean="0"/>
              <a:t>Do they feel bad about it afterward?</a:t>
            </a:r>
            <a:endParaRPr lang="en-US" dirty="0"/>
          </a:p>
        </p:txBody>
      </p:sp>
      <p:pic>
        <p:nvPicPr>
          <p:cNvPr id="4" name="Picture 3"/>
          <p:cNvPicPr>
            <a:picLocks noChangeAspect="1"/>
          </p:cNvPicPr>
          <p:nvPr/>
        </p:nvPicPr>
        <p:blipFill>
          <a:blip r:embed="rId2"/>
          <a:stretch>
            <a:fillRect/>
          </a:stretch>
        </p:blipFill>
        <p:spPr>
          <a:xfrm>
            <a:off x="3962400" y="3429000"/>
            <a:ext cx="3581400" cy="2514600"/>
          </a:xfrm>
          <a:prstGeom prst="rect">
            <a:avLst/>
          </a:prstGeom>
        </p:spPr>
      </p:pic>
    </p:spTree>
    <p:extLst>
      <p:ext uri="{BB962C8B-B14F-4D97-AF65-F5344CB8AC3E}">
        <p14:creationId xmlns:p14="http://schemas.microsoft.com/office/powerpoint/2010/main" val="284389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The exact cause of intermittent explosive disorder is unknown, but it's probably caused by a number of </a:t>
            </a:r>
            <a:r>
              <a:rPr lang="en-US" sz="2800" i="1" dirty="0"/>
              <a:t>environmental</a:t>
            </a:r>
            <a:r>
              <a:rPr lang="en-US" sz="2800" dirty="0"/>
              <a:t> and </a:t>
            </a:r>
            <a:r>
              <a:rPr lang="en-US" sz="2800" i="1" dirty="0"/>
              <a:t>biological</a:t>
            </a:r>
            <a:r>
              <a:rPr lang="en-US" sz="2800" dirty="0"/>
              <a:t> factors. </a:t>
            </a:r>
            <a:endParaRPr lang="en-US" sz="2800" dirty="0" smtClean="0"/>
          </a:p>
          <a:p>
            <a:r>
              <a:rPr lang="en-US" sz="2800" dirty="0" smtClean="0"/>
              <a:t>The </a:t>
            </a:r>
            <a:r>
              <a:rPr lang="en-US" sz="2800" dirty="0"/>
              <a:t>disorder typically begins in childhood — after the age of 6 years — or during adolescence and is more common in people under the age of 40.</a:t>
            </a:r>
          </a:p>
        </p:txBody>
      </p:sp>
      <p:sp>
        <p:nvSpPr>
          <p:cNvPr id="3" name="Title 2"/>
          <p:cNvSpPr>
            <a:spLocks noGrp="1"/>
          </p:cNvSpPr>
          <p:nvPr>
            <p:ph type="title"/>
          </p:nvPr>
        </p:nvSpPr>
        <p:spPr>
          <a:xfrm>
            <a:off x="838200" y="320040"/>
            <a:ext cx="10668000" cy="1143000"/>
          </a:xfrm>
        </p:spPr>
        <p:txBody>
          <a:bodyPr>
            <a:normAutofit fontScale="90000"/>
          </a:bodyPr>
          <a:lstStyle/>
          <a:p>
            <a:r>
              <a:rPr lang="en-US" dirty="0" smtClean="0"/>
              <a:t>What causes intermittent explosive disorder?</a:t>
            </a:r>
            <a:endParaRPr lang="en-US" dirty="0"/>
          </a:p>
        </p:txBody>
      </p:sp>
      <p:pic>
        <p:nvPicPr>
          <p:cNvPr id="4" name="Picture 3"/>
          <p:cNvPicPr>
            <a:picLocks noChangeAspect="1"/>
          </p:cNvPicPr>
          <p:nvPr/>
        </p:nvPicPr>
        <p:blipFill>
          <a:blip r:embed="rId2"/>
          <a:stretch>
            <a:fillRect/>
          </a:stretch>
        </p:blipFill>
        <p:spPr>
          <a:xfrm>
            <a:off x="6858000" y="4267200"/>
            <a:ext cx="3810000" cy="2362200"/>
          </a:xfrm>
          <a:prstGeom prst="rect">
            <a:avLst/>
          </a:prstGeom>
        </p:spPr>
      </p:pic>
    </p:spTree>
    <p:extLst>
      <p:ext uri="{BB962C8B-B14F-4D97-AF65-F5344CB8AC3E}">
        <p14:creationId xmlns:p14="http://schemas.microsoft.com/office/powerpoint/2010/main" val="4055467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b="1" dirty="0"/>
              <a:t>Environment.</a:t>
            </a:r>
            <a:r>
              <a:rPr lang="en-US" sz="2800" dirty="0"/>
              <a:t> Most people with this disorder grew up in families where explosive behavior and verbal and physical abuse were common. Being exposed to this type of violence at an early age makes it more likely these children will exhibit these same traits as they mature.</a:t>
            </a:r>
          </a:p>
          <a:p>
            <a:r>
              <a:rPr lang="en-US" sz="2800" b="1" dirty="0"/>
              <a:t>Genetics.</a:t>
            </a:r>
            <a:r>
              <a:rPr lang="en-US" sz="2800" dirty="0"/>
              <a:t> There may be a genetic component, causing the disorder to be passed down from parents to children.</a:t>
            </a:r>
          </a:p>
          <a:p>
            <a:r>
              <a:rPr lang="en-US" sz="2800" b="1" dirty="0"/>
              <a:t>Brain chemistry.</a:t>
            </a:r>
            <a:r>
              <a:rPr lang="en-US" sz="2800" dirty="0"/>
              <a:t> There may be differences in the way serotonin, an important chemical messenger in the brain, works in people with intermittent explosive disorder.</a:t>
            </a:r>
          </a:p>
          <a:p>
            <a:endParaRPr lang="en-US" sz="2800" dirty="0"/>
          </a:p>
        </p:txBody>
      </p:sp>
      <p:sp>
        <p:nvSpPr>
          <p:cNvPr id="3" name="Title 2"/>
          <p:cNvSpPr>
            <a:spLocks noGrp="1"/>
          </p:cNvSpPr>
          <p:nvPr>
            <p:ph type="title"/>
          </p:nvPr>
        </p:nvSpPr>
        <p:spPr/>
        <p:txBody>
          <a:bodyPr/>
          <a:lstStyle/>
          <a:p>
            <a:r>
              <a:rPr lang="en-US" dirty="0" smtClean="0"/>
              <a:t>Nature and nurture</a:t>
            </a:r>
            <a:endParaRPr lang="en-US" dirty="0"/>
          </a:p>
        </p:txBody>
      </p:sp>
    </p:spTree>
    <p:extLst>
      <p:ext uri="{BB962C8B-B14F-4D97-AF65-F5344CB8AC3E}">
        <p14:creationId xmlns:p14="http://schemas.microsoft.com/office/powerpoint/2010/main" val="3259776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These factors increase your risk of developing intermittent explosive disorder:</a:t>
            </a:r>
          </a:p>
          <a:p>
            <a:r>
              <a:rPr lang="en-US" sz="2800" b="1" dirty="0"/>
              <a:t>History of physical abuse.</a:t>
            </a:r>
            <a:r>
              <a:rPr lang="en-US" sz="2800" dirty="0"/>
              <a:t> People who were </a:t>
            </a:r>
            <a:r>
              <a:rPr lang="en-US" sz="2800" i="1" dirty="0"/>
              <a:t>abused as children </a:t>
            </a:r>
            <a:r>
              <a:rPr lang="en-US" sz="2800" dirty="0"/>
              <a:t>or experienced multiple traumatic events have an increased risk of intermittent explosive disorder.</a:t>
            </a:r>
          </a:p>
          <a:p>
            <a:r>
              <a:rPr lang="en-US" sz="2800" b="1" dirty="0"/>
              <a:t>History of other mental health disorders.</a:t>
            </a:r>
            <a:r>
              <a:rPr lang="en-US" sz="2800" dirty="0"/>
              <a:t> People who have antisocial personality disorder, borderline personality disorder or other </a:t>
            </a:r>
            <a:r>
              <a:rPr lang="en-US" sz="2800" i="1" dirty="0"/>
              <a:t>disorders that include disruptive </a:t>
            </a:r>
            <a:r>
              <a:rPr lang="en-US" sz="2800" i="1" dirty="0" smtClean="0"/>
              <a:t>behaviors</a:t>
            </a:r>
            <a:r>
              <a:rPr lang="en-US" sz="2800" dirty="0" smtClean="0"/>
              <a:t>, </a:t>
            </a:r>
            <a:r>
              <a:rPr lang="en-US" sz="2800" dirty="0"/>
              <a:t>have an increased risk of also having intermittent explosive disorder.</a:t>
            </a:r>
          </a:p>
          <a:p>
            <a:endParaRPr lang="en-US" sz="2800" dirty="0"/>
          </a:p>
        </p:txBody>
      </p:sp>
      <p:sp>
        <p:nvSpPr>
          <p:cNvPr id="3" name="Title 2"/>
          <p:cNvSpPr>
            <a:spLocks noGrp="1"/>
          </p:cNvSpPr>
          <p:nvPr>
            <p:ph type="title"/>
          </p:nvPr>
        </p:nvSpPr>
        <p:spPr>
          <a:xfrm>
            <a:off x="685800" y="152400"/>
            <a:ext cx="10667999" cy="1310640"/>
          </a:xfrm>
        </p:spPr>
        <p:txBody>
          <a:bodyPr>
            <a:normAutofit/>
          </a:bodyPr>
          <a:lstStyle/>
          <a:p>
            <a:r>
              <a:rPr lang="en-US" dirty="0" smtClean="0"/>
              <a:t>Who is at a higher risk of developing it?</a:t>
            </a:r>
            <a:endParaRPr lang="en-US" dirty="0"/>
          </a:p>
        </p:txBody>
      </p:sp>
    </p:spTree>
    <p:extLst>
      <p:ext uri="{BB962C8B-B14F-4D97-AF65-F5344CB8AC3E}">
        <p14:creationId xmlns:p14="http://schemas.microsoft.com/office/powerpoint/2010/main" val="165291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10896600" cy="4795839"/>
          </a:xfrm>
        </p:spPr>
        <p:txBody>
          <a:bodyPr>
            <a:normAutofit/>
          </a:bodyPr>
          <a:lstStyle/>
          <a:p>
            <a:r>
              <a:rPr lang="en-US" sz="2800" dirty="0" smtClean="0"/>
              <a:t>Not surprisingly, people with IED often have </a:t>
            </a:r>
            <a:r>
              <a:rPr lang="en-US" sz="2800" i="1" dirty="0" smtClean="0"/>
              <a:t>Impaired </a:t>
            </a:r>
            <a:r>
              <a:rPr lang="en-US" sz="2800" i="1" dirty="0"/>
              <a:t>interpersonal relationships.</a:t>
            </a:r>
            <a:r>
              <a:rPr lang="en-US" sz="2800" dirty="0"/>
              <a:t> They're often perceived by others as always being angry. They may have frequent verbal fights or there can be physical abuse. These actions can lead to relationship problems, divorce and family stress.</a:t>
            </a:r>
          </a:p>
          <a:p>
            <a:endParaRPr lang="en-US" sz="2800" dirty="0"/>
          </a:p>
        </p:txBody>
      </p:sp>
      <p:sp>
        <p:nvSpPr>
          <p:cNvPr id="3" name="Title 2"/>
          <p:cNvSpPr>
            <a:spLocks noGrp="1"/>
          </p:cNvSpPr>
          <p:nvPr>
            <p:ph type="title"/>
          </p:nvPr>
        </p:nvSpPr>
        <p:spPr>
          <a:xfrm>
            <a:off x="838200" y="320040"/>
            <a:ext cx="10515599" cy="899160"/>
          </a:xfrm>
        </p:spPr>
        <p:txBody>
          <a:bodyPr/>
          <a:lstStyle/>
          <a:p>
            <a:r>
              <a:rPr lang="en-US" dirty="0" smtClean="0"/>
              <a:t>Negative effects on your life</a:t>
            </a:r>
            <a:endParaRPr lang="en-US" dirty="0"/>
          </a:p>
        </p:txBody>
      </p:sp>
      <p:pic>
        <p:nvPicPr>
          <p:cNvPr id="4" name="Picture 3"/>
          <p:cNvPicPr>
            <a:picLocks noChangeAspect="1"/>
          </p:cNvPicPr>
          <p:nvPr/>
        </p:nvPicPr>
        <p:blipFill>
          <a:blip r:embed="rId2"/>
          <a:stretch>
            <a:fillRect/>
          </a:stretch>
        </p:blipFill>
        <p:spPr>
          <a:xfrm>
            <a:off x="5486400" y="3866304"/>
            <a:ext cx="3352800" cy="2991695"/>
          </a:xfrm>
          <a:prstGeom prst="rect">
            <a:avLst/>
          </a:prstGeom>
        </p:spPr>
      </p:pic>
    </p:spTree>
    <p:extLst>
      <p:ext uri="{BB962C8B-B14F-4D97-AF65-F5344CB8AC3E}">
        <p14:creationId xmlns:p14="http://schemas.microsoft.com/office/powerpoint/2010/main" val="367871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As humans, the ability to control our </a:t>
            </a:r>
            <a:r>
              <a:rPr lang="en-US" sz="2800" dirty="0" smtClean="0"/>
              <a:t>impulses or urges helps </a:t>
            </a:r>
            <a:r>
              <a:rPr lang="en-US" sz="2800" dirty="0"/>
              <a:t>distinguish us from other species and marks our psychological maturity. </a:t>
            </a:r>
            <a:endParaRPr lang="en-US" sz="2800" dirty="0" smtClean="0"/>
          </a:p>
          <a:p>
            <a:r>
              <a:rPr lang="en-US" sz="2800" dirty="0" smtClean="0"/>
              <a:t>Most </a:t>
            </a:r>
            <a:r>
              <a:rPr lang="en-US" sz="2800" dirty="0"/>
              <a:t>of us take our </a:t>
            </a:r>
            <a:r>
              <a:rPr lang="en-US" sz="2800" i="1" dirty="0"/>
              <a:t>ability to think before we act </a:t>
            </a:r>
            <a:r>
              <a:rPr lang="en-US" sz="2800" dirty="0"/>
              <a:t>for granted. But this isn’t easy for people who have problems controlling their impulses.</a:t>
            </a:r>
          </a:p>
        </p:txBody>
      </p:sp>
      <p:sp>
        <p:nvSpPr>
          <p:cNvPr id="3" name="Title 2"/>
          <p:cNvSpPr>
            <a:spLocks noGrp="1"/>
          </p:cNvSpPr>
          <p:nvPr>
            <p:ph type="title"/>
          </p:nvPr>
        </p:nvSpPr>
        <p:spPr/>
        <p:txBody>
          <a:bodyPr/>
          <a:lstStyle/>
          <a:p>
            <a:r>
              <a:rPr lang="en-US" dirty="0" smtClean="0"/>
              <a:t>What sets humans apart</a:t>
            </a:r>
            <a:endParaRPr lang="en-US" dirty="0"/>
          </a:p>
        </p:txBody>
      </p:sp>
      <p:pic>
        <p:nvPicPr>
          <p:cNvPr id="4" name="Picture 3"/>
          <p:cNvPicPr>
            <a:picLocks noChangeAspect="1"/>
          </p:cNvPicPr>
          <p:nvPr/>
        </p:nvPicPr>
        <p:blipFill>
          <a:blip r:embed="rId2"/>
          <a:stretch>
            <a:fillRect/>
          </a:stretch>
        </p:blipFill>
        <p:spPr>
          <a:xfrm>
            <a:off x="6629400" y="4149805"/>
            <a:ext cx="3048264" cy="2030144"/>
          </a:xfrm>
          <a:prstGeom prst="rect">
            <a:avLst/>
          </a:prstGeom>
        </p:spPr>
      </p:pic>
    </p:spTree>
    <p:extLst>
      <p:ext uri="{BB962C8B-B14F-4D97-AF65-F5344CB8AC3E}">
        <p14:creationId xmlns:p14="http://schemas.microsoft.com/office/powerpoint/2010/main" val="328663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i="1" dirty="0"/>
              <a:t>Trouble at work, home or school</a:t>
            </a:r>
            <a:r>
              <a:rPr lang="en-US" sz="2800" b="1" dirty="0"/>
              <a:t>.</a:t>
            </a:r>
            <a:r>
              <a:rPr lang="en-US" sz="2800" dirty="0"/>
              <a:t> Other complications of intermittent explosive disorder may include job loss, school suspension, car accidents, financial problems or trouble with the law.</a:t>
            </a:r>
          </a:p>
          <a:p>
            <a:endParaRPr lang="en-US" sz="2800" dirty="0"/>
          </a:p>
        </p:txBody>
      </p:sp>
      <p:sp>
        <p:nvSpPr>
          <p:cNvPr id="3" name="Title 2"/>
          <p:cNvSpPr>
            <a:spLocks noGrp="1"/>
          </p:cNvSpPr>
          <p:nvPr>
            <p:ph type="title"/>
          </p:nvPr>
        </p:nvSpPr>
        <p:spPr/>
        <p:txBody>
          <a:bodyPr/>
          <a:lstStyle/>
          <a:p>
            <a:r>
              <a:rPr lang="en-US" dirty="0" smtClean="0"/>
              <a:t>Trouble with the law</a:t>
            </a:r>
            <a:endParaRPr lang="en-US" dirty="0"/>
          </a:p>
        </p:txBody>
      </p:sp>
      <p:pic>
        <p:nvPicPr>
          <p:cNvPr id="4" name="Picture 3"/>
          <p:cNvPicPr>
            <a:picLocks noChangeAspect="1"/>
          </p:cNvPicPr>
          <p:nvPr/>
        </p:nvPicPr>
        <p:blipFill>
          <a:blip r:embed="rId2"/>
          <a:stretch>
            <a:fillRect/>
          </a:stretch>
        </p:blipFill>
        <p:spPr>
          <a:xfrm>
            <a:off x="5029200" y="3200399"/>
            <a:ext cx="4343400" cy="2967039"/>
          </a:xfrm>
          <a:prstGeom prst="rect">
            <a:avLst/>
          </a:prstGeom>
        </p:spPr>
      </p:pic>
    </p:spTree>
    <p:extLst>
      <p:ext uri="{BB962C8B-B14F-4D97-AF65-F5344CB8AC3E}">
        <p14:creationId xmlns:p14="http://schemas.microsoft.com/office/powerpoint/2010/main" val="1116008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Other problems can include </a:t>
            </a:r>
            <a:r>
              <a:rPr lang="en-US" sz="2800" i="1" dirty="0"/>
              <a:t>Problems with </a:t>
            </a:r>
            <a:r>
              <a:rPr lang="en-US" sz="2800" i="1" dirty="0" smtClean="0"/>
              <a:t>mood</a:t>
            </a:r>
            <a:r>
              <a:rPr lang="en-US" sz="2800" b="1" dirty="0"/>
              <a:t> </a:t>
            </a:r>
            <a:r>
              <a:rPr lang="en-US" sz="2800" dirty="0" smtClean="0"/>
              <a:t>(depression and anxiety), </a:t>
            </a:r>
            <a:r>
              <a:rPr lang="en-US" sz="2800" i="1" dirty="0" smtClean="0"/>
              <a:t>Problems </a:t>
            </a:r>
            <a:r>
              <a:rPr lang="en-US" sz="2800" i="1" dirty="0"/>
              <a:t>with alcohol and other substance </a:t>
            </a:r>
            <a:r>
              <a:rPr lang="en-US" sz="2800" i="1" dirty="0" smtClean="0"/>
              <a:t>use</a:t>
            </a:r>
            <a:r>
              <a:rPr lang="en-US" sz="2800" dirty="0"/>
              <a:t>,</a:t>
            </a:r>
            <a:r>
              <a:rPr lang="en-US" sz="2800" dirty="0" smtClean="0"/>
              <a:t> </a:t>
            </a:r>
            <a:r>
              <a:rPr lang="en-US" sz="2800" i="1" dirty="0" smtClean="0"/>
              <a:t>Physical </a:t>
            </a:r>
            <a:r>
              <a:rPr lang="en-US" sz="2800" i="1" dirty="0"/>
              <a:t>health </a:t>
            </a:r>
            <a:r>
              <a:rPr lang="en-US" sz="2800" i="1" dirty="0" smtClean="0"/>
              <a:t>problems </a:t>
            </a:r>
            <a:r>
              <a:rPr lang="en-US" sz="2800" dirty="0" smtClean="0"/>
              <a:t>(like high blood pressure), and </a:t>
            </a:r>
            <a:r>
              <a:rPr lang="en-US" sz="2800" i="1" dirty="0" smtClean="0"/>
              <a:t>Self-harm </a:t>
            </a:r>
            <a:r>
              <a:rPr lang="en-US" sz="2800" dirty="0" smtClean="0"/>
              <a:t>or even </a:t>
            </a:r>
            <a:r>
              <a:rPr lang="en-US" sz="2800" i="1" dirty="0" smtClean="0"/>
              <a:t>suicide</a:t>
            </a:r>
            <a:endParaRPr lang="en-US" sz="2800" i="1" dirty="0"/>
          </a:p>
        </p:txBody>
      </p:sp>
      <p:sp>
        <p:nvSpPr>
          <p:cNvPr id="3" name="Title 2"/>
          <p:cNvSpPr>
            <a:spLocks noGrp="1"/>
          </p:cNvSpPr>
          <p:nvPr>
            <p:ph type="title"/>
          </p:nvPr>
        </p:nvSpPr>
        <p:spPr/>
        <p:txBody>
          <a:bodyPr/>
          <a:lstStyle/>
          <a:p>
            <a:r>
              <a:rPr lang="en-US" dirty="0" smtClean="0"/>
              <a:t>Other problems</a:t>
            </a:r>
            <a:endParaRPr lang="en-US" dirty="0"/>
          </a:p>
        </p:txBody>
      </p:sp>
      <p:pic>
        <p:nvPicPr>
          <p:cNvPr id="4" name="Picture 3"/>
          <p:cNvPicPr>
            <a:picLocks noChangeAspect="1"/>
          </p:cNvPicPr>
          <p:nvPr/>
        </p:nvPicPr>
        <p:blipFill>
          <a:blip r:embed="rId2"/>
          <a:stretch>
            <a:fillRect/>
          </a:stretch>
        </p:blipFill>
        <p:spPr>
          <a:xfrm>
            <a:off x="7863347" y="3803977"/>
            <a:ext cx="3505200" cy="2509839"/>
          </a:xfrm>
          <a:prstGeom prst="rect">
            <a:avLst/>
          </a:prstGeom>
        </p:spPr>
      </p:pic>
    </p:spTree>
    <p:extLst>
      <p:ext uri="{BB962C8B-B14F-4D97-AF65-F5344CB8AC3E}">
        <p14:creationId xmlns:p14="http://schemas.microsoft.com/office/powerpoint/2010/main" val="96068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740191"/>
            <a:ext cx="11658600" cy="3117809"/>
          </a:xfrm>
        </p:spPr>
        <p:txBody>
          <a:bodyPr>
            <a:normAutofit/>
          </a:bodyPr>
          <a:lstStyle/>
          <a:p>
            <a:r>
              <a:rPr lang="en-US" sz="2800" dirty="0" smtClean="0"/>
              <a:t>Treatment may include therapy and/or medication.</a:t>
            </a:r>
          </a:p>
          <a:p>
            <a:r>
              <a:rPr lang="en-US" sz="2800" dirty="0" smtClean="0"/>
              <a:t>Talk therapy may help you to Identify </a:t>
            </a:r>
            <a:r>
              <a:rPr lang="en-US" sz="2800" dirty="0"/>
              <a:t>which situations or behaviors may trigger an aggressive </a:t>
            </a:r>
            <a:r>
              <a:rPr lang="en-US" sz="2800" dirty="0" smtClean="0"/>
              <a:t>response as well as help you</a:t>
            </a:r>
            <a:r>
              <a:rPr lang="en-US" sz="2800" dirty="0"/>
              <a:t> l</a:t>
            </a:r>
            <a:r>
              <a:rPr lang="en-US" sz="2800" dirty="0" smtClean="0"/>
              <a:t>earn </a:t>
            </a:r>
            <a:r>
              <a:rPr lang="en-US" sz="2800" dirty="0"/>
              <a:t>how to manage anger and control </a:t>
            </a:r>
            <a:r>
              <a:rPr lang="en-US" sz="2800" dirty="0" smtClean="0"/>
              <a:t>inappropriate</a:t>
            </a:r>
          </a:p>
          <a:p>
            <a:r>
              <a:rPr lang="en-US" sz="2800" dirty="0" smtClean="0"/>
              <a:t>SSRIs may be prescribed to help with serotonin levels</a:t>
            </a:r>
            <a:endParaRPr lang="en-US" sz="2800" dirty="0"/>
          </a:p>
        </p:txBody>
      </p:sp>
      <p:sp>
        <p:nvSpPr>
          <p:cNvPr id="3" name="Title 2"/>
          <p:cNvSpPr>
            <a:spLocks noGrp="1"/>
          </p:cNvSpPr>
          <p:nvPr>
            <p:ph type="title"/>
          </p:nvPr>
        </p:nvSpPr>
        <p:spPr/>
        <p:txBody>
          <a:bodyPr/>
          <a:lstStyle/>
          <a:p>
            <a:r>
              <a:rPr lang="en-US" dirty="0" smtClean="0"/>
              <a:t>Can this be treated?</a:t>
            </a:r>
            <a:endParaRPr lang="en-US" dirty="0"/>
          </a:p>
        </p:txBody>
      </p:sp>
      <p:pic>
        <p:nvPicPr>
          <p:cNvPr id="4" name="Picture 3"/>
          <p:cNvPicPr>
            <a:picLocks noChangeAspect="1"/>
          </p:cNvPicPr>
          <p:nvPr/>
        </p:nvPicPr>
        <p:blipFill>
          <a:blip r:embed="rId2"/>
          <a:stretch>
            <a:fillRect/>
          </a:stretch>
        </p:blipFill>
        <p:spPr>
          <a:xfrm>
            <a:off x="9067800" y="76200"/>
            <a:ext cx="2481287" cy="3420152"/>
          </a:xfrm>
          <a:prstGeom prst="rect">
            <a:avLst/>
          </a:prstGeom>
        </p:spPr>
      </p:pic>
    </p:spTree>
    <p:extLst>
      <p:ext uri="{BB962C8B-B14F-4D97-AF65-F5344CB8AC3E}">
        <p14:creationId xmlns:p14="http://schemas.microsoft.com/office/powerpoint/2010/main" val="2468340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Intermittent explosive disorder can lead to a domestic violence situation.</a:t>
            </a:r>
          </a:p>
          <a:p>
            <a:r>
              <a:rPr lang="en-US" sz="2800" dirty="0"/>
              <a:t>If you see that a situation is getting worse, and suspect your loved one may be on the verge of an explosive episode, try to safely remove yourself and </a:t>
            </a:r>
            <a:r>
              <a:rPr lang="en-US" sz="2800" dirty="0" smtClean="0"/>
              <a:t>any </a:t>
            </a:r>
            <a:r>
              <a:rPr lang="en-US" sz="2800" dirty="0"/>
              <a:t>children from the scene. However, leaving someone with an explosive temper can be dangerous</a:t>
            </a:r>
            <a:r>
              <a:rPr lang="en-US" sz="2800" dirty="0" smtClean="0"/>
              <a:t>. </a:t>
            </a:r>
          </a:p>
          <a:p>
            <a:r>
              <a:rPr lang="en-US" sz="2800" dirty="0" smtClean="0"/>
              <a:t>In this situation, you should contact someone that you can trust to make them aware of what is going on.</a:t>
            </a:r>
          </a:p>
          <a:p>
            <a:r>
              <a:rPr lang="en-US" sz="2800" b="1" dirty="0"/>
              <a:t>The National Domestic Violence Hotline: 1-800-799-SAFE (1-800-799-7233).</a:t>
            </a:r>
            <a:r>
              <a:rPr lang="en-US" sz="2800" dirty="0"/>
              <a:t> </a:t>
            </a:r>
          </a:p>
        </p:txBody>
      </p:sp>
      <p:sp>
        <p:nvSpPr>
          <p:cNvPr id="3" name="Title 2"/>
          <p:cNvSpPr>
            <a:spLocks noGrp="1"/>
          </p:cNvSpPr>
          <p:nvPr>
            <p:ph type="title"/>
          </p:nvPr>
        </p:nvSpPr>
        <p:spPr/>
        <p:txBody>
          <a:bodyPr/>
          <a:lstStyle/>
          <a:p>
            <a:r>
              <a:rPr lang="en-US" dirty="0" smtClean="0"/>
              <a:t>Domestic violence</a:t>
            </a:r>
            <a:endParaRPr lang="en-US" dirty="0"/>
          </a:p>
        </p:txBody>
      </p:sp>
    </p:spTree>
    <p:extLst>
      <p:ext uri="{BB962C8B-B14F-4D97-AF65-F5344CB8AC3E}">
        <p14:creationId xmlns:p14="http://schemas.microsoft.com/office/powerpoint/2010/main" val="566719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Kleptomania (</a:t>
            </a:r>
            <a:r>
              <a:rPr lang="en-US" sz="2800" dirty="0" err="1"/>
              <a:t>klep</a:t>
            </a:r>
            <a:r>
              <a:rPr lang="en-US" sz="2800" dirty="0"/>
              <a:t>-toe-MAY-nee-uh) is the recurrent failure to resist urges to steal items that you generally don't really need and that usually have little value. </a:t>
            </a:r>
          </a:p>
        </p:txBody>
      </p:sp>
      <p:sp>
        <p:nvSpPr>
          <p:cNvPr id="3" name="Title 2"/>
          <p:cNvSpPr>
            <a:spLocks noGrp="1"/>
          </p:cNvSpPr>
          <p:nvPr>
            <p:ph type="title"/>
          </p:nvPr>
        </p:nvSpPr>
        <p:spPr/>
        <p:txBody>
          <a:bodyPr/>
          <a:lstStyle/>
          <a:p>
            <a:r>
              <a:rPr lang="en-US" dirty="0" smtClean="0"/>
              <a:t>What is kleptomania?</a:t>
            </a:r>
            <a:endParaRPr lang="en-US" dirty="0"/>
          </a:p>
        </p:txBody>
      </p:sp>
      <p:pic>
        <p:nvPicPr>
          <p:cNvPr id="4" name="Picture 3"/>
          <p:cNvPicPr>
            <a:picLocks noChangeAspect="1"/>
          </p:cNvPicPr>
          <p:nvPr/>
        </p:nvPicPr>
        <p:blipFill>
          <a:blip r:embed="rId2"/>
          <a:stretch>
            <a:fillRect/>
          </a:stretch>
        </p:blipFill>
        <p:spPr>
          <a:xfrm>
            <a:off x="5029200" y="3581400"/>
            <a:ext cx="3432345" cy="2895851"/>
          </a:xfrm>
          <a:prstGeom prst="rect">
            <a:avLst/>
          </a:prstGeom>
        </p:spPr>
      </p:pic>
    </p:spTree>
    <p:extLst>
      <p:ext uri="{BB962C8B-B14F-4D97-AF65-F5344CB8AC3E}">
        <p14:creationId xmlns:p14="http://schemas.microsoft.com/office/powerpoint/2010/main" val="416042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209625"/>
            <a:ext cx="10972800" cy="2800774"/>
          </a:xfrm>
        </p:spPr>
        <p:txBody>
          <a:bodyPr>
            <a:normAutofit/>
          </a:bodyPr>
          <a:lstStyle/>
          <a:p>
            <a:r>
              <a:rPr lang="en-US" sz="2800" dirty="0" smtClean="0"/>
              <a:t>Kleptomania is a serious mental health disorder that can cause much emotional pain to you and your loved ones if not treated.</a:t>
            </a:r>
          </a:p>
          <a:p>
            <a:r>
              <a:rPr lang="en-US" sz="2800" dirty="0"/>
              <a:t>Many people with kleptomania live lives of secret shame because they're afraid to seek mental health treatment.</a:t>
            </a:r>
            <a:endParaRPr lang="en-US" sz="2800" dirty="0" smtClean="0"/>
          </a:p>
          <a:p>
            <a:endParaRPr lang="en-US" sz="2800" dirty="0" smtClean="0"/>
          </a:p>
          <a:p>
            <a:endParaRPr lang="en-US" sz="2800" dirty="0" smtClean="0"/>
          </a:p>
          <a:p>
            <a:pPr marL="0" indent="0">
              <a:buNone/>
            </a:pPr>
            <a:endParaRPr lang="en-US" sz="2800" dirty="0"/>
          </a:p>
        </p:txBody>
      </p:sp>
      <p:sp>
        <p:nvSpPr>
          <p:cNvPr id="3" name="Title 2"/>
          <p:cNvSpPr>
            <a:spLocks noGrp="1"/>
          </p:cNvSpPr>
          <p:nvPr>
            <p:ph type="title"/>
          </p:nvPr>
        </p:nvSpPr>
        <p:spPr>
          <a:xfrm>
            <a:off x="838200" y="320040"/>
            <a:ext cx="10515599" cy="1051560"/>
          </a:xfrm>
        </p:spPr>
        <p:txBody>
          <a:bodyPr>
            <a:normAutofit/>
          </a:bodyPr>
          <a:lstStyle/>
          <a:p>
            <a:r>
              <a:rPr lang="en-US" dirty="0" smtClean="0"/>
              <a:t>Secret shame</a:t>
            </a:r>
            <a:endParaRPr lang="en-US" dirty="0"/>
          </a:p>
        </p:txBody>
      </p:sp>
      <p:pic>
        <p:nvPicPr>
          <p:cNvPr id="5" name="Picture 4"/>
          <p:cNvPicPr>
            <a:picLocks noChangeAspect="1"/>
          </p:cNvPicPr>
          <p:nvPr/>
        </p:nvPicPr>
        <p:blipFill>
          <a:blip r:embed="rId2"/>
          <a:stretch>
            <a:fillRect/>
          </a:stretch>
        </p:blipFill>
        <p:spPr>
          <a:xfrm>
            <a:off x="8381999" y="152400"/>
            <a:ext cx="2971800" cy="3889585"/>
          </a:xfrm>
          <a:prstGeom prst="rect">
            <a:avLst/>
          </a:prstGeom>
        </p:spPr>
      </p:pic>
    </p:spTree>
    <p:extLst>
      <p:ext uri="{BB962C8B-B14F-4D97-AF65-F5344CB8AC3E}">
        <p14:creationId xmlns:p14="http://schemas.microsoft.com/office/powerpoint/2010/main" val="38900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9417"/>
            <a:ext cx="10972800" cy="4558022"/>
          </a:xfrm>
        </p:spPr>
        <p:txBody>
          <a:bodyPr/>
          <a:lstStyle/>
          <a:p>
            <a:r>
              <a:rPr lang="en-US" dirty="0" smtClean="0"/>
              <a:t>Besides stealing, Kleptomania </a:t>
            </a:r>
            <a:r>
              <a:rPr lang="en-US" dirty="0"/>
              <a:t>symptoms may include:</a:t>
            </a:r>
          </a:p>
          <a:p>
            <a:r>
              <a:rPr lang="en-US" dirty="0"/>
              <a:t>Inability to resist powerful urges to steal items that you don't need</a:t>
            </a:r>
          </a:p>
          <a:p>
            <a:r>
              <a:rPr lang="en-US" dirty="0"/>
              <a:t>Feeling increased tension, anxiety or arousal leading up to the theft</a:t>
            </a:r>
          </a:p>
          <a:p>
            <a:pPr marL="0" indent="0">
              <a:buNone/>
            </a:pPr>
            <a:endParaRPr lang="en-US" dirty="0"/>
          </a:p>
        </p:txBody>
      </p:sp>
      <p:sp>
        <p:nvSpPr>
          <p:cNvPr id="3" name="Title 2"/>
          <p:cNvSpPr>
            <a:spLocks noGrp="1"/>
          </p:cNvSpPr>
          <p:nvPr>
            <p:ph type="title"/>
          </p:nvPr>
        </p:nvSpPr>
        <p:spPr>
          <a:xfrm>
            <a:off x="838200" y="0"/>
            <a:ext cx="10515599" cy="1447800"/>
          </a:xfrm>
        </p:spPr>
        <p:txBody>
          <a:bodyPr>
            <a:normAutofit/>
          </a:bodyPr>
          <a:lstStyle/>
          <a:p>
            <a:r>
              <a:rPr lang="en-US" dirty="0" smtClean="0"/>
              <a:t>what are the symptoms of kleptomania?</a:t>
            </a:r>
            <a:endParaRPr lang="en-US" dirty="0"/>
          </a:p>
        </p:txBody>
      </p:sp>
      <p:pic>
        <p:nvPicPr>
          <p:cNvPr id="4" name="Picture 3"/>
          <p:cNvPicPr>
            <a:picLocks noChangeAspect="1"/>
          </p:cNvPicPr>
          <p:nvPr/>
        </p:nvPicPr>
        <p:blipFill>
          <a:blip r:embed="rId2"/>
          <a:stretch>
            <a:fillRect/>
          </a:stretch>
        </p:blipFill>
        <p:spPr>
          <a:xfrm>
            <a:off x="4191000" y="3429000"/>
            <a:ext cx="4267200" cy="3200400"/>
          </a:xfrm>
          <a:prstGeom prst="rect">
            <a:avLst/>
          </a:prstGeom>
        </p:spPr>
      </p:pic>
    </p:spTree>
    <p:extLst>
      <p:ext uri="{BB962C8B-B14F-4D97-AF65-F5344CB8AC3E}">
        <p14:creationId xmlns:p14="http://schemas.microsoft.com/office/powerpoint/2010/main" val="127610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11049000" cy="4558022"/>
          </a:xfrm>
        </p:spPr>
        <p:txBody>
          <a:bodyPr>
            <a:normAutofit/>
          </a:bodyPr>
          <a:lstStyle/>
          <a:p>
            <a:r>
              <a:rPr lang="en-US" sz="2800" dirty="0"/>
              <a:t>Feeling pleasure, relief or gratification while stealing</a:t>
            </a:r>
          </a:p>
          <a:p>
            <a:r>
              <a:rPr lang="en-US" sz="2800" dirty="0"/>
              <a:t>Feeling terrible guilt, remorse, self-loathing, shame or fear of arrest after the theft</a:t>
            </a:r>
          </a:p>
          <a:p>
            <a:r>
              <a:rPr lang="en-US" sz="2800" dirty="0"/>
              <a:t>Return of the urges and a repetition of the kleptomania cycle</a:t>
            </a:r>
          </a:p>
          <a:p>
            <a:endParaRPr lang="en-US" sz="2800" dirty="0"/>
          </a:p>
        </p:txBody>
      </p:sp>
      <p:sp>
        <p:nvSpPr>
          <p:cNvPr id="3" name="Title 2"/>
          <p:cNvSpPr>
            <a:spLocks noGrp="1"/>
          </p:cNvSpPr>
          <p:nvPr>
            <p:ph type="title"/>
          </p:nvPr>
        </p:nvSpPr>
        <p:spPr/>
        <p:txBody>
          <a:bodyPr/>
          <a:lstStyle/>
          <a:p>
            <a:r>
              <a:rPr lang="en-US" dirty="0" smtClean="0"/>
              <a:t>Trapped in a cycle of stealing</a:t>
            </a:r>
            <a:endParaRPr lang="en-US" dirty="0"/>
          </a:p>
        </p:txBody>
      </p:sp>
      <p:pic>
        <p:nvPicPr>
          <p:cNvPr id="4" name="Picture 3"/>
          <p:cNvPicPr>
            <a:picLocks noChangeAspect="1"/>
          </p:cNvPicPr>
          <p:nvPr/>
        </p:nvPicPr>
        <p:blipFill>
          <a:blip r:embed="rId2"/>
          <a:stretch>
            <a:fillRect/>
          </a:stretch>
        </p:blipFill>
        <p:spPr>
          <a:xfrm>
            <a:off x="3810000" y="3794760"/>
            <a:ext cx="4267200" cy="2500622"/>
          </a:xfrm>
          <a:prstGeom prst="rect">
            <a:avLst/>
          </a:prstGeom>
        </p:spPr>
      </p:pic>
    </p:spTree>
    <p:extLst>
      <p:ext uri="{BB962C8B-B14F-4D97-AF65-F5344CB8AC3E}">
        <p14:creationId xmlns:p14="http://schemas.microsoft.com/office/powerpoint/2010/main" val="1241625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Unlike typical shoplifters, people with kleptomania don't compulsively steal for personal gain, on a dare or out of rebellion. They steal simply because the urge is so powerful that they can't resist </a:t>
            </a:r>
            <a:r>
              <a:rPr lang="en-US" sz="2800" dirty="0" smtClean="0"/>
              <a:t>it.</a:t>
            </a:r>
          </a:p>
          <a:p>
            <a:pPr marL="0" indent="0">
              <a:buNone/>
            </a:pPr>
            <a:endParaRPr lang="en-US" sz="2800" dirty="0" smtClean="0"/>
          </a:p>
          <a:p>
            <a:r>
              <a:rPr lang="en-US" altLang="en-US" sz="2800" dirty="0" smtClean="0"/>
              <a:t>Only </a:t>
            </a:r>
            <a:r>
              <a:rPr lang="en-US" altLang="en-US" sz="2800" dirty="0"/>
              <a:t>1% of people who steal are </a:t>
            </a:r>
            <a:r>
              <a:rPr lang="en-US" altLang="en-US" sz="2800" dirty="0" err="1" smtClean="0"/>
              <a:t>Kleptos</a:t>
            </a:r>
            <a:r>
              <a:rPr lang="en-US" altLang="en-US" sz="2800" dirty="0" smtClean="0"/>
              <a:t>.</a:t>
            </a:r>
          </a:p>
          <a:p>
            <a:r>
              <a:rPr lang="en-US" altLang="en-US" sz="2800" dirty="0" smtClean="0"/>
              <a:t>They don’t </a:t>
            </a:r>
            <a:r>
              <a:rPr lang="en-US" altLang="en-US" sz="2800" dirty="0"/>
              <a:t>care about the </a:t>
            </a:r>
            <a:r>
              <a:rPr lang="en-US" altLang="en-US" sz="2800" dirty="0" smtClean="0"/>
              <a:t>object.</a:t>
            </a:r>
          </a:p>
          <a:p>
            <a:r>
              <a:rPr lang="en-US" altLang="en-US" sz="2800" dirty="0"/>
              <a:t>It’s the thrill of stealing itself.</a:t>
            </a:r>
          </a:p>
          <a:p>
            <a:endParaRPr lang="en-US" altLang="en-US" sz="2800" dirty="0" smtClean="0"/>
          </a:p>
          <a:p>
            <a:endParaRPr lang="en-US" altLang="en-US" sz="2800" dirty="0" smtClean="0"/>
          </a:p>
          <a:p>
            <a:endParaRPr lang="en-US" altLang="en-US" sz="2800" dirty="0"/>
          </a:p>
          <a:p>
            <a:pPr marL="0" indent="0">
              <a:buNone/>
            </a:pPr>
            <a:endParaRPr lang="en-US" sz="2800" dirty="0"/>
          </a:p>
        </p:txBody>
      </p:sp>
      <p:sp>
        <p:nvSpPr>
          <p:cNvPr id="3" name="Title 2"/>
          <p:cNvSpPr>
            <a:spLocks noGrp="1"/>
          </p:cNvSpPr>
          <p:nvPr>
            <p:ph type="title"/>
          </p:nvPr>
        </p:nvSpPr>
        <p:spPr/>
        <p:txBody>
          <a:bodyPr/>
          <a:lstStyle/>
          <a:p>
            <a:r>
              <a:rPr lang="en-US" dirty="0" smtClean="0"/>
              <a:t>How is it different from shoplifting?</a:t>
            </a:r>
            <a:endParaRPr lang="en-US" dirty="0"/>
          </a:p>
        </p:txBody>
      </p:sp>
      <p:pic>
        <p:nvPicPr>
          <p:cNvPr id="4" name="Picture 3"/>
          <p:cNvPicPr>
            <a:picLocks noChangeAspect="1"/>
          </p:cNvPicPr>
          <p:nvPr/>
        </p:nvPicPr>
        <p:blipFill>
          <a:blip r:embed="rId2"/>
          <a:stretch>
            <a:fillRect/>
          </a:stretch>
        </p:blipFill>
        <p:spPr>
          <a:xfrm>
            <a:off x="8763000" y="3581400"/>
            <a:ext cx="3124200" cy="2890839"/>
          </a:xfrm>
          <a:prstGeom prst="rect">
            <a:avLst/>
          </a:prstGeom>
        </p:spPr>
      </p:pic>
    </p:spTree>
    <p:extLst>
      <p:ext uri="{BB962C8B-B14F-4D97-AF65-F5344CB8AC3E}">
        <p14:creationId xmlns:p14="http://schemas.microsoft.com/office/powerpoint/2010/main" val="377631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What triggers it?</a:t>
            </a:r>
          </a:p>
        </p:txBody>
      </p:sp>
      <p:sp>
        <p:nvSpPr>
          <p:cNvPr id="9219" name="Rectangle 3"/>
          <p:cNvSpPr>
            <a:spLocks noGrp="1" noChangeArrowheads="1"/>
          </p:cNvSpPr>
          <p:nvPr>
            <p:ph type="body" idx="1"/>
          </p:nvPr>
        </p:nvSpPr>
        <p:spPr/>
        <p:txBody>
          <a:bodyPr>
            <a:normAutofit/>
          </a:bodyPr>
          <a:lstStyle/>
          <a:p>
            <a:pPr eaLnBrk="1" hangingPunct="1"/>
            <a:r>
              <a:rPr lang="en-US" altLang="en-US" sz="2800" dirty="0" smtClean="0"/>
              <a:t>Negative feelings (loneliness, stress, etc…)</a:t>
            </a:r>
          </a:p>
          <a:p>
            <a:pPr eaLnBrk="1" hangingPunct="1"/>
            <a:endParaRPr lang="en-US" altLang="en-US" sz="2800" dirty="0" smtClean="0"/>
          </a:p>
          <a:p>
            <a:pPr eaLnBrk="1" hangingPunct="1"/>
            <a:r>
              <a:rPr lang="en-US" altLang="en-US" sz="2800" dirty="0" smtClean="0"/>
              <a:t>Sights and sounds of stores</a:t>
            </a:r>
          </a:p>
        </p:txBody>
      </p:sp>
      <p:pic>
        <p:nvPicPr>
          <p:cNvPr id="3" name="Picture 2"/>
          <p:cNvPicPr>
            <a:picLocks noChangeAspect="1"/>
          </p:cNvPicPr>
          <p:nvPr/>
        </p:nvPicPr>
        <p:blipFill>
          <a:blip r:embed="rId2"/>
          <a:stretch>
            <a:fillRect/>
          </a:stretch>
        </p:blipFill>
        <p:spPr>
          <a:xfrm>
            <a:off x="6916005" y="3365264"/>
            <a:ext cx="5257798" cy="3505200"/>
          </a:xfrm>
          <a:prstGeom prst="rect">
            <a:avLst/>
          </a:prstGeom>
        </p:spPr>
      </p:pic>
    </p:spTree>
    <p:extLst>
      <p:ext uri="{BB962C8B-B14F-4D97-AF65-F5344CB8AC3E}">
        <p14:creationId xmlns:p14="http://schemas.microsoft.com/office/powerpoint/2010/main" val="790596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People with an impulse control disorder can’t resist the urge to do something harmful to themselves or </a:t>
            </a:r>
            <a:r>
              <a:rPr lang="en-US" sz="2800" dirty="0" smtClean="0"/>
              <a:t>others.</a:t>
            </a:r>
          </a:p>
        </p:txBody>
      </p:sp>
      <p:sp>
        <p:nvSpPr>
          <p:cNvPr id="3" name="Title 2"/>
          <p:cNvSpPr>
            <a:spLocks noGrp="1"/>
          </p:cNvSpPr>
          <p:nvPr>
            <p:ph type="title"/>
          </p:nvPr>
        </p:nvSpPr>
        <p:spPr/>
        <p:txBody>
          <a:bodyPr/>
          <a:lstStyle/>
          <a:p>
            <a:r>
              <a:rPr lang="en-US" dirty="0" smtClean="0"/>
              <a:t>What is an impulse control disorder?</a:t>
            </a:r>
            <a:endParaRPr lang="en-US" dirty="0"/>
          </a:p>
        </p:txBody>
      </p:sp>
      <p:pic>
        <p:nvPicPr>
          <p:cNvPr id="4" name="Picture 3"/>
          <p:cNvPicPr>
            <a:picLocks noChangeAspect="1"/>
          </p:cNvPicPr>
          <p:nvPr/>
        </p:nvPicPr>
        <p:blipFill>
          <a:blip r:embed="rId2"/>
          <a:stretch>
            <a:fillRect/>
          </a:stretch>
        </p:blipFill>
        <p:spPr>
          <a:xfrm>
            <a:off x="3810000" y="2997842"/>
            <a:ext cx="3276600" cy="3169597"/>
          </a:xfrm>
          <a:prstGeom prst="rect">
            <a:avLst/>
          </a:prstGeom>
        </p:spPr>
      </p:pic>
    </p:spTree>
    <p:extLst>
      <p:ext uri="{BB962C8B-B14F-4D97-AF65-F5344CB8AC3E}">
        <p14:creationId xmlns:p14="http://schemas.microsoft.com/office/powerpoint/2010/main" val="4284907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Don’t they fear Getting Caught?</a:t>
            </a:r>
          </a:p>
        </p:txBody>
      </p:sp>
      <p:sp>
        <p:nvSpPr>
          <p:cNvPr id="10243" name="Rectangle 3"/>
          <p:cNvSpPr>
            <a:spLocks noGrp="1" noChangeArrowheads="1"/>
          </p:cNvSpPr>
          <p:nvPr>
            <p:ph type="body" idx="1"/>
          </p:nvPr>
        </p:nvSpPr>
        <p:spPr/>
        <p:txBody>
          <a:bodyPr/>
          <a:lstStyle/>
          <a:p>
            <a:pPr eaLnBrk="1" hangingPunct="1"/>
            <a:r>
              <a:rPr lang="en-US" altLang="en-US" sz="2800" dirty="0" smtClean="0"/>
              <a:t>They fear it, but the fear is outweighed by the need to steal.</a:t>
            </a:r>
          </a:p>
          <a:p>
            <a:pPr eaLnBrk="1" hangingPunct="1">
              <a:buFontTx/>
              <a:buNone/>
            </a:pPr>
            <a:endParaRPr lang="en-US" altLang="en-US" dirty="0" smtClean="0"/>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38400"/>
            <a:ext cx="2667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724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57200"/>
            <a:ext cx="10515600" cy="5710239"/>
          </a:xfrm>
        </p:spPr>
        <p:txBody>
          <a:bodyPr>
            <a:normAutofit/>
          </a:bodyPr>
          <a:lstStyle/>
          <a:p>
            <a:r>
              <a:rPr lang="en-US" sz="2800" dirty="0"/>
              <a:t>Episodes of kleptomania generally occur spontaneously, usually without planning and without help or collaboration from another person.</a:t>
            </a:r>
          </a:p>
          <a:p>
            <a:pPr marL="0" indent="0">
              <a:buNone/>
            </a:pPr>
            <a:endParaRPr lang="en-US" sz="2800"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505200" y="2557462"/>
            <a:ext cx="5410200" cy="3233738"/>
          </a:xfrm>
          <a:prstGeom prst="rect">
            <a:avLst/>
          </a:prstGeom>
        </p:spPr>
      </p:pic>
    </p:spTree>
    <p:extLst>
      <p:ext uri="{BB962C8B-B14F-4D97-AF65-F5344CB8AC3E}">
        <p14:creationId xmlns:p14="http://schemas.microsoft.com/office/powerpoint/2010/main" val="1640076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57200"/>
            <a:ext cx="10515600" cy="5710239"/>
          </a:xfrm>
        </p:spPr>
        <p:txBody>
          <a:bodyPr>
            <a:normAutofit/>
          </a:bodyPr>
          <a:lstStyle/>
          <a:p>
            <a:r>
              <a:rPr lang="en-US" sz="2800" dirty="0"/>
              <a:t>Most people with kleptomania steal from public places, such as stores and supermarkets. Some may steal from friends or acquaintances, such as at a party.</a:t>
            </a:r>
          </a:p>
          <a:p>
            <a:pPr marL="0" indent="0">
              <a:buNone/>
            </a:pPr>
            <a:endParaRPr lang="en-US" sz="2800"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428999" y="2438400"/>
            <a:ext cx="5334000" cy="3467100"/>
          </a:xfrm>
          <a:prstGeom prst="rect">
            <a:avLst/>
          </a:prstGeom>
        </p:spPr>
      </p:pic>
    </p:spTree>
    <p:extLst>
      <p:ext uri="{BB962C8B-B14F-4D97-AF65-F5344CB8AC3E}">
        <p14:creationId xmlns:p14="http://schemas.microsoft.com/office/powerpoint/2010/main" val="336334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More Women than men</a:t>
            </a:r>
            <a:endParaRPr lang="en-US" dirty="0"/>
          </a:p>
        </p:txBody>
      </p:sp>
      <p:pic>
        <p:nvPicPr>
          <p:cNvPr id="8" name="Content Placeholder 7"/>
          <p:cNvPicPr>
            <a:picLocks noGrp="1" noChangeAspect="1"/>
          </p:cNvPicPr>
          <p:nvPr>
            <p:ph idx="1"/>
          </p:nvPr>
        </p:nvPicPr>
        <p:blipFill>
          <a:blip r:embed="rId2"/>
          <a:stretch>
            <a:fillRect/>
          </a:stretch>
        </p:blipFill>
        <p:spPr>
          <a:xfrm>
            <a:off x="3048000" y="2057400"/>
            <a:ext cx="5791200" cy="3845719"/>
          </a:xfrm>
          <a:prstGeom prst="rect">
            <a:avLst/>
          </a:prstGeom>
        </p:spPr>
      </p:pic>
    </p:spTree>
    <p:extLst>
      <p:ext uri="{BB962C8B-B14F-4D97-AF65-F5344CB8AC3E}">
        <p14:creationId xmlns:p14="http://schemas.microsoft.com/office/powerpoint/2010/main" val="4168487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685800"/>
            <a:ext cx="10515600" cy="5481639"/>
          </a:xfrm>
        </p:spPr>
        <p:txBody>
          <a:bodyPr>
            <a:normAutofit/>
          </a:bodyPr>
          <a:lstStyle/>
          <a:p>
            <a:r>
              <a:rPr lang="en-US" sz="2800" dirty="0"/>
              <a:t>Often, the stolen items have no value to the person with kleptomania, and the person can afford to buy them.</a:t>
            </a:r>
          </a:p>
          <a:p>
            <a:endParaRPr lang="en-US" sz="2800"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5638800" y="2143587"/>
            <a:ext cx="3276600" cy="4038600"/>
          </a:xfrm>
          <a:prstGeom prst="rect">
            <a:avLst/>
          </a:prstGeom>
        </p:spPr>
      </p:pic>
    </p:spTree>
    <p:extLst>
      <p:ext uri="{BB962C8B-B14F-4D97-AF65-F5344CB8AC3E}">
        <p14:creationId xmlns:p14="http://schemas.microsoft.com/office/powerpoint/2010/main" val="1619681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11658600" cy="5253039"/>
          </a:xfrm>
        </p:spPr>
        <p:txBody>
          <a:bodyPr>
            <a:normAutofit/>
          </a:bodyPr>
          <a:lstStyle/>
          <a:p>
            <a:r>
              <a:rPr lang="en-US" sz="2800" dirty="0"/>
              <a:t>The stolen items are usually stashed away, never to be used. Items may also be donated, given away to family or friends, or even secretly returned to the place from which they were stolen.</a:t>
            </a:r>
          </a:p>
          <a:p>
            <a:pPr marL="0" indent="0">
              <a:buNone/>
            </a:pPr>
            <a:endParaRPr lang="en-US" sz="2800"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4953000" y="3064286"/>
            <a:ext cx="4319588" cy="3090863"/>
          </a:xfrm>
          <a:prstGeom prst="rect">
            <a:avLst/>
          </a:prstGeom>
        </p:spPr>
      </p:pic>
    </p:spTree>
    <p:extLst>
      <p:ext uri="{BB962C8B-B14F-4D97-AF65-F5344CB8AC3E}">
        <p14:creationId xmlns:p14="http://schemas.microsoft.com/office/powerpoint/2010/main" val="2359434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57200"/>
            <a:ext cx="10515600" cy="5710239"/>
          </a:xfrm>
        </p:spPr>
        <p:txBody>
          <a:bodyPr>
            <a:normAutofit/>
          </a:bodyPr>
          <a:lstStyle/>
          <a:p>
            <a:r>
              <a:rPr lang="en-US" sz="2800" dirty="0"/>
              <a:t>Urges to steal may come and go or may occur with greater or lesser intensity over the course of time.</a:t>
            </a:r>
          </a:p>
          <a:p>
            <a:pPr marL="0" indent="0">
              <a:buNone/>
            </a:pPr>
            <a:endParaRPr lang="en-US" sz="2800" dirty="0"/>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429000" y="2438400"/>
            <a:ext cx="4981575" cy="3333750"/>
          </a:xfrm>
          <a:prstGeom prst="rect">
            <a:avLst/>
          </a:prstGeom>
        </p:spPr>
      </p:pic>
    </p:spTree>
    <p:extLst>
      <p:ext uri="{BB962C8B-B14F-4D97-AF65-F5344CB8AC3E}">
        <p14:creationId xmlns:p14="http://schemas.microsoft.com/office/powerpoint/2010/main" val="1496999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9417"/>
            <a:ext cx="11353800" cy="4558022"/>
          </a:xfrm>
        </p:spPr>
        <p:txBody>
          <a:bodyPr>
            <a:normAutofit/>
          </a:bodyPr>
          <a:lstStyle/>
          <a:p>
            <a:r>
              <a:rPr lang="en-US" sz="2800" dirty="0"/>
              <a:t>Many people who may have kleptomania don't want to seek treatment because they're afraid they'll be arrested or jailed. However, a mental health provider typically doesn't report your thefts to authorities.</a:t>
            </a:r>
          </a:p>
          <a:p>
            <a:r>
              <a:rPr lang="en-US" sz="2800" dirty="0"/>
              <a:t>Some people seek medical help because they're afraid they'll get caught and have legal consequences. Or they've already been arrested, and they're legally required to seek treatment.</a:t>
            </a:r>
          </a:p>
          <a:p>
            <a:pPr marL="0" indent="0">
              <a:buNone/>
            </a:pPr>
            <a:endParaRPr lang="en-US" sz="2800" dirty="0"/>
          </a:p>
        </p:txBody>
      </p:sp>
      <p:sp>
        <p:nvSpPr>
          <p:cNvPr id="3" name="Title 2"/>
          <p:cNvSpPr>
            <a:spLocks noGrp="1"/>
          </p:cNvSpPr>
          <p:nvPr>
            <p:ph type="title"/>
          </p:nvPr>
        </p:nvSpPr>
        <p:spPr/>
        <p:txBody>
          <a:bodyPr/>
          <a:lstStyle/>
          <a:p>
            <a:r>
              <a:rPr lang="en-US" dirty="0" smtClean="0"/>
              <a:t>Getting help</a:t>
            </a:r>
            <a:endParaRPr lang="en-US" dirty="0"/>
          </a:p>
        </p:txBody>
      </p:sp>
    </p:spTree>
    <p:extLst>
      <p:ext uri="{BB962C8B-B14F-4D97-AF65-F5344CB8AC3E}">
        <p14:creationId xmlns:p14="http://schemas.microsoft.com/office/powerpoint/2010/main" val="3764903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9417"/>
            <a:ext cx="11201400" cy="4558022"/>
          </a:xfrm>
        </p:spPr>
        <p:txBody>
          <a:bodyPr>
            <a:normAutofit/>
          </a:bodyPr>
          <a:lstStyle/>
          <a:p>
            <a:r>
              <a:rPr lang="en-US" sz="2800" dirty="0"/>
              <a:t>Low levels of </a:t>
            </a:r>
            <a:r>
              <a:rPr lang="en-US" sz="2800" i="1" dirty="0"/>
              <a:t>serotonin</a:t>
            </a:r>
            <a:r>
              <a:rPr lang="en-US" sz="2800" dirty="0"/>
              <a:t> are common in people prone to impulsive </a:t>
            </a:r>
            <a:r>
              <a:rPr lang="en-US" sz="2800" dirty="0" smtClean="0"/>
              <a:t>behaviors.</a:t>
            </a:r>
          </a:p>
          <a:p>
            <a:r>
              <a:rPr lang="en-US" sz="2800" dirty="0" smtClean="0"/>
              <a:t>Stealing </a:t>
            </a:r>
            <a:r>
              <a:rPr lang="en-US" sz="2800" dirty="0"/>
              <a:t>may cause the release of dopamine (another neurotransmitter). </a:t>
            </a:r>
            <a:r>
              <a:rPr lang="en-US" sz="2800" i="1" dirty="0"/>
              <a:t>Dopamine</a:t>
            </a:r>
            <a:r>
              <a:rPr lang="en-US" sz="2800" dirty="0"/>
              <a:t> causes pleasurable feelings, and some people seek this rewarding feeling again and again.</a:t>
            </a:r>
          </a:p>
          <a:p>
            <a:endParaRPr lang="en-US" sz="2800" dirty="0"/>
          </a:p>
        </p:txBody>
      </p:sp>
      <p:sp>
        <p:nvSpPr>
          <p:cNvPr id="3" name="Title 2"/>
          <p:cNvSpPr>
            <a:spLocks noGrp="1"/>
          </p:cNvSpPr>
          <p:nvPr>
            <p:ph type="title"/>
          </p:nvPr>
        </p:nvSpPr>
        <p:spPr/>
        <p:txBody>
          <a:bodyPr/>
          <a:lstStyle/>
          <a:p>
            <a:r>
              <a:rPr lang="en-US" dirty="0" smtClean="0"/>
              <a:t>What causes kleptomania?</a:t>
            </a:r>
            <a:endParaRPr lang="en-US" dirty="0"/>
          </a:p>
        </p:txBody>
      </p:sp>
      <p:pic>
        <p:nvPicPr>
          <p:cNvPr id="5" name="Picture 4"/>
          <p:cNvPicPr>
            <a:picLocks noChangeAspect="1"/>
          </p:cNvPicPr>
          <p:nvPr/>
        </p:nvPicPr>
        <p:blipFill>
          <a:blip r:embed="rId2"/>
          <a:stretch>
            <a:fillRect/>
          </a:stretch>
        </p:blipFill>
        <p:spPr>
          <a:xfrm>
            <a:off x="3505200" y="4038600"/>
            <a:ext cx="4014787" cy="2573931"/>
          </a:xfrm>
          <a:prstGeom prst="rect">
            <a:avLst/>
          </a:prstGeom>
        </p:spPr>
      </p:pic>
    </p:spTree>
    <p:extLst>
      <p:ext uri="{BB962C8B-B14F-4D97-AF65-F5344CB8AC3E}">
        <p14:creationId xmlns:p14="http://schemas.microsoft.com/office/powerpoint/2010/main" val="1778914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42740"/>
            <a:ext cx="11049000" cy="5224699"/>
          </a:xfrm>
        </p:spPr>
        <p:txBody>
          <a:bodyPr>
            <a:normAutofit/>
          </a:bodyPr>
          <a:lstStyle/>
          <a:p>
            <a:r>
              <a:rPr lang="en-US" sz="2800" dirty="0"/>
              <a:t>Left untreated, kleptomania can result in severe emotional, family, legal, work and financial problems</a:t>
            </a:r>
            <a:r>
              <a:rPr lang="en-US" sz="2800" dirty="0" smtClean="0"/>
              <a:t>.</a:t>
            </a:r>
          </a:p>
          <a:p>
            <a:r>
              <a:rPr lang="en-US" sz="2800" dirty="0" smtClean="0"/>
              <a:t> </a:t>
            </a:r>
            <a:r>
              <a:rPr lang="en-US" sz="2800" dirty="0"/>
              <a:t>For example, you know stealing is wrong but you feel powerless to resist the impulse, so you may be wracked by guilt, shame, self-loathing and humiliation. You </a:t>
            </a:r>
            <a:r>
              <a:rPr lang="en-US" sz="2800" i="1" dirty="0"/>
              <a:t>may otherwise lead a moral, upstanding life</a:t>
            </a:r>
            <a:r>
              <a:rPr lang="en-US" sz="2800" dirty="0"/>
              <a:t> and be confused and upset by your compulsive stealing.</a:t>
            </a:r>
          </a:p>
        </p:txBody>
      </p:sp>
      <p:sp>
        <p:nvSpPr>
          <p:cNvPr id="3" name="Title 2"/>
          <p:cNvSpPr>
            <a:spLocks noGrp="1"/>
          </p:cNvSpPr>
          <p:nvPr>
            <p:ph type="title"/>
          </p:nvPr>
        </p:nvSpPr>
        <p:spPr>
          <a:xfrm>
            <a:off x="498143" y="228600"/>
            <a:ext cx="11277600" cy="714140"/>
          </a:xfrm>
        </p:spPr>
        <p:txBody>
          <a:bodyPr>
            <a:normAutofit fontScale="90000"/>
          </a:bodyPr>
          <a:lstStyle/>
          <a:p>
            <a:r>
              <a:rPr lang="en-US" dirty="0" smtClean="0"/>
              <a:t>What negative effects can it have on your life?</a:t>
            </a:r>
            <a:endParaRPr lang="en-US" dirty="0"/>
          </a:p>
        </p:txBody>
      </p:sp>
      <p:pic>
        <p:nvPicPr>
          <p:cNvPr id="5" name="Picture 4"/>
          <p:cNvPicPr>
            <a:picLocks noChangeAspect="1"/>
          </p:cNvPicPr>
          <p:nvPr/>
        </p:nvPicPr>
        <p:blipFill>
          <a:blip r:embed="rId2"/>
          <a:stretch>
            <a:fillRect/>
          </a:stretch>
        </p:blipFill>
        <p:spPr>
          <a:xfrm>
            <a:off x="7543800" y="3962400"/>
            <a:ext cx="4115157" cy="2743438"/>
          </a:xfrm>
          <a:prstGeom prst="rect">
            <a:avLst/>
          </a:prstGeom>
        </p:spPr>
      </p:pic>
    </p:spTree>
    <p:extLst>
      <p:ext uri="{BB962C8B-B14F-4D97-AF65-F5344CB8AC3E}">
        <p14:creationId xmlns:p14="http://schemas.microsoft.com/office/powerpoint/2010/main" val="1979925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10515600" cy="4795839"/>
          </a:xfrm>
        </p:spPr>
        <p:txBody>
          <a:bodyPr>
            <a:normAutofit/>
          </a:bodyPr>
          <a:lstStyle/>
          <a:p>
            <a:r>
              <a:rPr lang="en-US" sz="2800" dirty="0"/>
              <a:t>Impulse control disorders include addictions to alcohol or drugs, eating disorders, compulsive gambling, and compulsive hair pulling.</a:t>
            </a:r>
          </a:p>
          <a:p>
            <a:r>
              <a:rPr lang="en-US" sz="2800" dirty="0"/>
              <a:t>However, w</a:t>
            </a:r>
            <a:r>
              <a:rPr lang="en-US" sz="2800" dirty="0" smtClean="0"/>
              <a:t>hile these </a:t>
            </a:r>
            <a:r>
              <a:rPr lang="en-US" sz="2800" dirty="0"/>
              <a:t>disorders may involve difficulty controlling impulses, that is not their primary </a:t>
            </a:r>
            <a:r>
              <a:rPr lang="en-US" sz="2800" dirty="0" smtClean="0"/>
              <a:t>feature. </a:t>
            </a:r>
          </a:p>
          <a:p>
            <a:r>
              <a:rPr lang="en-US" sz="2800" dirty="0"/>
              <a:t>W</a:t>
            </a:r>
            <a:r>
              <a:rPr lang="en-US" sz="2800" dirty="0" smtClean="0"/>
              <a:t>e </a:t>
            </a:r>
            <a:r>
              <a:rPr lang="en-US" sz="2800" dirty="0"/>
              <a:t>will be focusing on </a:t>
            </a:r>
            <a:r>
              <a:rPr lang="en-US" sz="2800" i="1" dirty="0"/>
              <a:t>stealing, fire setting </a:t>
            </a:r>
            <a:r>
              <a:rPr lang="en-US" sz="2800" dirty="0"/>
              <a:t>and</a:t>
            </a:r>
            <a:r>
              <a:rPr lang="en-US" sz="2800" i="1" dirty="0"/>
              <a:t> intermittent explosive attacks of rage</a:t>
            </a:r>
            <a:r>
              <a:rPr lang="en-US" sz="2800" dirty="0"/>
              <a:t>.</a:t>
            </a:r>
          </a:p>
          <a:p>
            <a:endParaRPr lang="en-US" sz="2800" dirty="0"/>
          </a:p>
        </p:txBody>
      </p:sp>
      <p:sp>
        <p:nvSpPr>
          <p:cNvPr id="3" name="Title 2"/>
          <p:cNvSpPr>
            <a:spLocks noGrp="1"/>
          </p:cNvSpPr>
          <p:nvPr>
            <p:ph type="title"/>
          </p:nvPr>
        </p:nvSpPr>
        <p:spPr>
          <a:xfrm>
            <a:off x="838200" y="320040"/>
            <a:ext cx="10515599" cy="899160"/>
          </a:xfrm>
        </p:spPr>
        <p:txBody>
          <a:bodyPr/>
          <a:lstStyle/>
          <a:p>
            <a:r>
              <a:rPr lang="en-US" dirty="0" smtClean="0"/>
              <a:t>What are the different kinds of ICDs?</a:t>
            </a:r>
            <a:endParaRPr lang="en-US" dirty="0"/>
          </a:p>
        </p:txBody>
      </p:sp>
      <p:pic>
        <p:nvPicPr>
          <p:cNvPr id="4" name="Picture 3"/>
          <p:cNvPicPr>
            <a:picLocks noChangeAspect="1"/>
          </p:cNvPicPr>
          <p:nvPr/>
        </p:nvPicPr>
        <p:blipFill>
          <a:blip r:embed="rId2"/>
          <a:stretch>
            <a:fillRect/>
          </a:stretch>
        </p:blipFill>
        <p:spPr>
          <a:xfrm>
            <a:off x="8229600" y="4191000"/>
            <a:ext cx="3810000" cy="2667000"/>
          </a:xfrm>
          <a:prstGeom prst="rect">
            <a:avLst/>
          </a:prstGeom>
        </p:spPr>
      </p:pic>
    </p:spTree>
    <p:extLst>
      <p:ext uri="{BB962C8B-B14F-4D97-AF65-F5344CB8AC3E}">
        <p14:creationId xmlns:p14="http://schemas.microsoft.com/office/powerpoint/2010/main" val="1948909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Compulsive gambling or shopping</a:t>
            </a:r>
          </a:p>
          <a:p>
            <a:r>
              <a:rPr lang="en-US" sz="2800" dirty="0"/>
              <a:t>Arrest for shoplifting</a:t>
            </a:r>
          </a:p>
          <a:p>
            <a:r>
              <a:rPr lang="en-US" sz="2800" dirty="0"/>
              <a:t>Imprisonment</a:t>
            </a:r>
          </a:p>
          <a:p>
            <a:r>
              <a:rPr lang="en-US" sz="2800" dirty="0"/>
              <a:t>Alcohol and substance abuse</a:t>
            </a:r>
          </a:p>
          <a:p>
            <a:r>
              <a:rPr lang="en-US" sz="2800" dirty="0"/>
              <a:t>Eating disorders</a:t>
            </a:r>
          </a:p>
          <a:p>
            <a:r>
              <a:rPr lang="en-US" sz="2800" dirty="0"/>
              <a:t>Depression</a:t>
            </a:r>
          </a:p>
          <a:p>
            <a:r>
              <a:rPr lang="en-US" sz="2800" dirty="0"/>
              <a:t>Anxiety</a:t>
            </a:r>
          </a:p>
          <a:p>
            <a:pPr marL="0" indent="0">
              <a:buNone/>
            </a:pPr>
            <a:endParaRPr lang="en-US" sz="2800" dirty="0"/>
          </a:p>
        </p:txBody>
      </p:sp>
      <p:sp>
        <p:nvSpPr>
          <p:cNvPr id="3" name="Title 2"/>
          <p:cNvSpPr>
            <a:spLocks noGrp="1"/>
          </p:cNvSpPr>
          <p:nvPr>
            <p:ph type="title"/>
          </p:nvPr>
        </p:nvSpPr>
        <p:spPr/>
        <p:txBody>
          <a:bodyPr/>
          <a:lstStyle/>
          <a:p>
            <a:r>
              <a:rPr lang="en-US" dirty="0" smtClean="0"/>
              <a:t>Other Complications</a:t>
            </a:r>
            <a:endParaRPr lang="en-US" dirty="0"/>
          </a:p>
        </p:txBody>
      </p:sp>
      <p:pic>
        <p:nvPicPr>
          <p:cNvPr id="4" name="Picture 3"/>
          <p:cNvPicPr>
            <a:picLocks noChangeAspect="1"/>
          </p:cNvPicPr>
          <p:nvPr/>
        </p:nvPicPr>
        <p:blipFill>
          <a:blip r:embed="rId2"/>
          <a:stretch>
            <a:fillRect/>
          </a:stretch>
        </p:blipFill>
        <p:spPr>
          <a:xfrm>
            <a:off x="6912076" y="2667000"/>
            <a:ext cx="4419600" cy="2971800"/>
          </a:xfrm>
          <a:prstGeom prst="rect">
            <a:avLst/>
          </a:prstGeom>
        </p:spPr>
      </p:pic>
    </p:spTree>
    <p:extLst>
      <p:ext uri="{BB962C8B-B14F-4D97-AF65-F5344CB8AC3E}">
        <p14:creationId xmlns:p14="http://schemas.microsoft.com/office/powerpoint/2010/main" val="806329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0200"/>
            <a:ext cx="11201400" cy="4558022"/>
          </a:xfrm>
        </p:spPr>
        <p:txBody>
          <a:bodyPr>
            <a:normAutofit/>
          </a:bodyPr>
          <a:lstStyle/>
          <a:p>
            <a:r>
              <a:rPr lang="en-US" sz="2800" dirty="0" smtClean="0"/>
              <a:t>Treatment usually consists of therapy and possibly medication.</a:t>
            </a:r>
          </a:p>
          <a:p>
            <a:r>
              <a:rPr lang="en-US" sz="2800" dirty="0" smtClean="0"/>
              <a:t>Therapy can help you </a:t>
            </a:r>
            <a:r>
              <a:rPr lang="en-US" sz="2800" i="1" dirty="0" smtClean="0"/>
              <a:t>identify </a:t>
            </a:r>
            <a:r>
              <a:rPr lang="en-US" sz="2800" i="1" dirty="0"/>
              <a:t>situations, thoughts and feelings that may trigger urges to steal </a:t>
            </a:r>
            <a:r>
              <a:rPr lang="en-US" sz="2800" dirty="0"/>
              <a:t>so you can take steps to manage them</a:t>
            </a:r>
            <a:r>
              <a:rPr lang="en-US" sz="2800" dirty="0" smtClean="0"/>
              <a:t>.</a:t>
            </a:r>
          </a:p>
        </p:txBody>
      </p:sp>
      <p:sp>
        <p:nvSpPr>
          <p:cNvPr id="3" name="Title 2"/>
          <p:cNvSpPr>
            <a:spLocks noGrp="1"/>
          </p:cNvSpPr>
          <p:nvPr>
            <p:ph type="title"/>
          </p:nvPr>
        </p:nvSpPr>
        <p:spPr/>
        <p:txBody>
          <a:bodyPr/>
          <a:lstStyle/>
          <a:p>
            <a:r>
              <a:rPr lang="en-US" dirty="0" smtClean="0"/>
              <a:t>What is the treatment for kleptomania?</a:t>
            </a:r>
            <a:endParaRPr lang="en-US" dirty="0"/>
          </a:p>
        </p:txBody>
      </p:sp>
      <p:pic>
        <p:nvPicPr>
          <p:cNvPr id="4" name="Picture 3"/>
          <p:cNvPicPr>
            <a:picLocks noChangeAspect="1"/>
          </p:cNvPicPr>
          <p:nvPr/>
        </p:nvPicPr>
        <p:blipFill>
          <a:blip r:embed="rId2"/>
          <a:stretch>
            <a:fillRect/>
          </a:stretch>
        </p:blipFill>
        <p:spPr>
          <a:xfrm>
            <a:off x="5181600" y="3276600"/>
            <a:ext cx="4819650" cy="3429000"/>
          </a:xfrm>
          <a:prstGeom prst="rect">
            <a:avLst/>
          </a:prstGeom>
        </p:spPr>
      </p:pic>
    </p:spTree>
    <p:extLst>
      <p:ext uri="{BB962C8B-B14F-4D97-AF65-F5344CB8AC3E}">
        <p14:creationId xmlns:p14="http://schemas.microsoft.com/office/powerpoint/2010/main" val="1316553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9417"/>
            <a:ext cx="10896600" cy="4558022"/>
          </a:xfrm>
        </p:spPr>
        <p:txBody>
          <a:bodyPr>
            <a:normAutofit/>
          </a:bodyPr>
          <a:lstStyle/>
          <a:p>
            <a:r>
              <a:rPr lang="en-US" sz="2800" dirty="0"/>
              <a:t>There is </a:t>
            </a:r>
            <a:r>
              <a:rPr lang="en-US" sz="2800" i="1" dirty="0"/>
              <a:t>no FDA-approved medication </a:t>
            </a:r>
            <a:r>
              <a:rPr lang="en-US" sz="2800" dirty="0"/>
              <a:t>for kleptomania. However, certain medications may help, depending on your situation and whether you have other mental disorders, such as depression or obsessive-compulsive disorder.</a:t>
            </a:r>
          </a:p>
          <a:p>
            <a:r>
              <a:rPr lang="en-US" sz="2800" dirty="0" smtClean="0"/>
              <a:t>It's </a:t>
            </a:r>
            <a:r>
              <a:rPr lang="en-US" sz="2800" i="1" dirty="0"/>
              <a:t>not unusual to have relapses </a:t>
            </a:r>
            <a:r>
              <a:rPr lang="en-US" sz="2800" dirty="0"/>
              <a:t>of kleptomania. To help avoid relapses, be sure to stick to your treatment plan. </a:t>
            </a:r>
          </a:p>
        </p:txBody>
      </p:sp>
      <p:sp>
        <p:nvSpPr>
          <p:cNvPr id="3" name="Title 2"/>
          <p:cNvSpPr>
            <a:spLocks noGrp="1"/>
          </p:cNvSpPr>
          <p:nvPr>
            <p:ph type="title"/>
          </p:nvPr>
        </p:nvSpPr>
        <p:spPr/>
        <p:txBody>
          <a:bodyPr/>
          <a:lstStyle/>
          <a:p>
            <a:r>
              <a:rPr lang="en-US" dirty="0" smtClean="0"/>
              <a:t>Avoiding Relapses</a:t>
            </a:r>
            <a:endParaRPr lang="en-US" dirty="0"/>
          </a:p>
        </p:txBody>
      </p:sp>
      <p:pic>
        <p:nvPicPr>
          <p:cNvPr id="4" name="Picture 3"/>
          <p:cNvPicPr>
            <a:picLocks noChangeAspect="1"/>
          </p:cNvPicPr>
          <p:nvPr/>
        </p:nvPicPr>
        <p:blipFill>
          <a:blip r:embed="rId2"/>
          <a:stretch>
            <a:fillRect/>
          </a:stretch>
        </p:blipFill>
        <p:spPr>
          <a:xfrm>
            <a:off x="4114800" y="4570741"/>
            <a:ext cx="2619375" cy="1743075"/>
          </a:xfrm>
          <a:prstGeom prst="rect">
            <a:avLst/>
          </a:prstGeom>
        </p:spPr>
      </p:pic>
    </p:spTree>
    <p:extLst>
      <p:ext uri="{BB962C8B-B14F-4D97-AF65-F5344CB8AC3E}">
        <p14:creationId xmlns:p14="http://schemas.microsoft.com/office/powerpoint/2010/main" val="1574712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9417"/>
            <a:ext cx="10744200" cy="4558022"/>
          </a:xfrm>
        </p:spPr>
        <p:txBody>
          <a:bodyPr>
            <a:normAutofit/>
          </a:bodyPr>
          <a:lstStyle/>
          <a:p>
            <a:r>
              <a:rPr lang="en-US" sz="2800" dirty="0"/>
              <a:t>Pyromania is an impulse control disorder in which individuals repeatedly fail to resist impulses to deliberately start fires, in order to relieve tension or for instant gratification. </a:t>
            </a:r>
          </a:p>
        </p:txBody>
      </p:sp>
      <p:sp>
        <p:nvSpPr>
          <p:cNvPr id="3" name="Title 2"/>
          <p:cNvSpPr>
            <a:spLocks noGrp="1"/>
          </p:cNvSpPr>
          <p:nvPr>
            <p:ph type="title"/>
          </p:nvPr>
        </p:nvSpPr>
        <p:spPr/>
        <p:txBody>
          <a:bodyPr/>
          <a:lstStyle/>
          <a:p>
            <a:r>
              <a:rPr lang="en-US" dirty="0" smtClean="0"/>
              <a:t>What is pyromania?</a:t>
            </a:r>
            <a:endParaRPr lang="en-US" dirty="0"/>
          </a:p>
        </p:txBody>
      </p:sp>
      <p:pic>
        <p:nvPicPr>
          <p:cNvPr id="4" name="Picture 3"/>
          <p:cNvPicPr>
            <a:picLocks noChangeAspect="1"/>
          </p:cNvPicPr>
          <p:nvPr/>
        </p:nvPicPr>
        <p:blipFill>
          <a:blip r:embed="rId2"/>
          <a:stretch>
            <a:fillRect/>
          </a:stretch>
        </p:blipFill>
        <p:spPr>
          <a:xfrm>
            <a:off x="4495800" y="3338710"/>
            <a:ext cx="4493141" cy="2975106"/>
          </a:xfrm>
          <a:prstGeom prst="rect">
            <a:avLst/>
          </a:prstGeom>
        </p:spPr>
      </p:pic>
    </p:spTree>
    <p:extLst>
      <p:ext uri="{BB962C8B-B14F-4D97-AF65-F5344CB8AC3E}">
        <p14:creationId xmlns:p14="http://schemas.microsoft.com/office/powerpoint/2010/main" val="3420161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The fire setting is </a:t>
            </a:r>
            <a:r>
              <a:rPr lang="en-US" sz="2800" i="1" dirty="0"/>
              <a:t>not done </a:t>
            </a:r>
            <a:r>
              <a:rPr lang="en-US" sz="2800" dirty="0"/>
              <a:t>for monetary gain, </a:t>
            </a:r>
            <a:r>
              <a:rPr lang="en-US" sz="2800" dirty="0" smtClean="0"/>
              <a:t>as a political statement, </a:t>
            </a:r>
            <a:r>
              <a:rPr lang="en-US" sz="2800" dirty="0"/>
              <a:t>to conceal criminal activity, to express anger or vengeance, to improve one’s living circumstances, in response to a delusion or hallucination, or as a result of impaired </a:t>
            </a:r>
            <a:r>
              <a:rPr lang="en-US" sz="2800" dirty="0" smtClean="0"/>
              <a:t>judgment.</a:t>
            </a:r>
            <a:r>
              <a:rPr lang="en-US" sz="2800" dirty="0"/>
              <a:t> </a:t>
            </a:r>
          </a:p>
        </p:txBody>
      </p:sp>
      <p:sp>
        <p:nvSpPr>
          <p:cNvPr id="3" name="Title 2"/>
          <p:cNvSpPr>
            <a:spLocks noGrp="1"/>
          </p:cNvSpPr>
          <p:nvPr>
            <p:ph type="title"/>
          </p:nvPr>
        </p:nvSpPr>
        <p:spPr/>
        <p:txBody>
          <a:bodyPr/>
          <a:lstStyle/>
          <a:p>
            <a:r>
              <a:rPr lang="en-US" dirty="0" smtClean="0"/>
              <a:t>How is it different from arson?</a:t>
            </a:r>
            <a:endParaRPr lang="en-US" dirty="0"/>
          </a:p>
        </p:txBody>
      </p:sp>
      <p:pic>
        <p:nvPicPr>
          <p:cNvPr id="4" name="Picture 3"/>
          <p:cNvPicPr>
            <a:picLocks noChangeAspect="1"/>
          </p:cNvPicPr>
          <p:nvPr/>
        </p:nvPicPr>
        <p:blipFill>
          <a:blip r:embed="rId2"/>
          <a:stretch>
            <a:fillRect/>
          </a:stretch>
        </p:blipFill>
        <p:spPr>
          <a:xfrm>
            <a:off x="5791200" y="3657600"/>
            <a:ext cx="2682472" cy="3029975"/>
          </a:xfrm>
          <a:prstGeom prst="rect">
            <a:avLst/>
          </a:prstGeom>
        </p:spPr>
      </p:pic>
    </p:spTree>
    <p:extLst>
      <p:ext uri="{BB962C8B-B14F-4D97-AF65-F5344CB8AC3E}">
        <p14:creationId xmlns:p14="http://schemas.microsoft.com/office/powerpoint/2010/main" val="1492311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9417"/>
            <a:ext cx="11506200" cy="4558022"/>
          </a:xfrm>
        </p:spPr>
        <p:txBody>
          <a:bodyPr>
            <a:normAutofit/>
          </a:bodyPr>
          <a:lstStyle/>
          <a:p>
            <a:r>
              <a:rPr lang="en-US" sz="2800" dirty="0"/>
              <a:t>It is </a:t>
            </a:r>
            <a:r>
              <a:rPr lang="en-US" sz="2800" dirty="0" smtClean="0"/>
              <a:t>more often </a:t>
            </a:r>
            <a:r>
              <a:rPr lang="en-US" sz="2800" dirty="0"/>
              <a:t>diagnosed in men than in women and although it may begin in childhood the age of onset is unclear. </a:t>
            </a:r>
          </a:p>
        </p:txBody>
      </p:sp>
      <p:sp>
        <p:nvSpPr>
          <p:cNvPr id="3" name="Title 2"/>
          <p:cNvSpPr>
            <a:spLocks noGrp="1"/>
          </p:cNvSpPr>
          <p:nvPr>
            <p:ph type="title"/>
          </p:nvPr>
        </p:nvSpPr>
        <p:spPr/>
        <p:txBody>
          <a:bodyPr/>
          <a:lstStyle/>
          <a:p>
            <a:r>
              <a:rPr lang="en-US" dirty="0" smtClean="0"/>
              <a:t>Who does this?</a:t>
            </a:r>
            <a:endParaRPr lang="en-US" dirty="0"/>
          </a:p>
        </p:txBody>
      </p:sp>
      <p:pic>
        <p:nvPicPr>
          <p:cNvPr id="4" name="Picture 3"/>
          <p:cNvPicPr>
            <a:picLocks noChangeAspect="1"/>
          </p:cNvPicPr>
          <p:nvPr/>
        </p:nvPicPr>
        <p:blipFill>
          <a:blip r:embed="rId2"/>
          <a:stretch>
            <a:fillRect/>
          </a:stretch>
        </p:blipFill>
        <p:spPr>
          <a:xfrm>
            <a:off x="3657600" y="3254179"/>
            <a:ext cx="4493141" cy="3048264"/>
          </a:xfrm>
          <a:prstGeom prst="rect">
            <a:avLst/>
          </a:prstGeom>
        </p:spPr>
      </p:pic>
    </p:spTree>
    <p:extLst>
      <p:ext uri="{BB962C8B-B14F-4D97-AF65-F5344CB8AC3E}">
        <p14:creationId xmlns:p14="http://schemas.microsoft.com/office/powerpoint/2010/main" val="1417993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9417"/>
            <a:ext cx="11887200" cy="4558022"/>
          </a:xfrm>
        </p:spPr>
        <p:txBody>
          <a:bodyPr>
            <a:normAutofit/>
          </a:bodyPr>
          <a:lstStyle/>
          <a:p>
            <a:pPr fontAlgn="base"/>
            <a:r>
              <a:rPr lang="en-US" sz="2800" dirty="0"/>
              <a:t>Deliberate and purposeful fire setting </a:t>
            </a:r>
            <a:r>
              <a:rPr lang="en-US" sz="2800" i="1" dirty="0"/>
              <a:t>on more than one occasion.</a:t>
            </a:r>
          </a:p>
          <a:p>
            <a:pPr fontAlgn="base"/>
            <a:r>
              <a:rPr lang="en-US" sz="2800" i="1" dirty="0"/>
              <a:t>Tension</a:t>
            </a:r>
            <a:r>
              <a:rPr lang="en-US" sz="2800" dirty="0"/>
              <a:t> </a:t>
            </a:r>
            <a:r>
              <a:rPr lang="en-US" sz="2800" dirty="0" smtClean="0"/>
              <a:t>or </a:t>
            </a:r>
            <a:r>
              <a:rPr lang="en-US" sz="2800" i="1" dirty="0" smtClean="0"/>
              <a:t>increased </a:t>
            </a:r>
            <a:r>
              <a:rPr lang="en-US" sz="2800" i="1" dirty="0"/>
              <a:t>arousal </a:t>
            </a:r>
            <a:r>
              <a:rPr lang="en-US" sz="2800" dirty="0"/>
              <a:t>before the act.</a:t>
            </a:r>
          </a:p>
          <a:p>
            <a:pPr fontAlgn="base"/>
            <a:r>
              <a:rPr lang="en-US" sz="2800" i="1" dirty="0"/>
              <a:t>Fascination</a:t>
            </a:r>
            <a:r>
              <a:rPr lang="en-US" sz="2800" dirty="0"/>
              <a:t> with, interest in, curiosity about, or attraction to </a:t>
            </a:r>
            <a:r>
              <a:rPr lang="en-US" sz="2800" i="1" dirty="0"/>
              <a:t>fire and </a:t>
            </a:r>
            <a:r>
              <a:rPr lang="en-US" sz="2800" i="1" dirty="0" smtClean="0"/>
              <a:t>things related to it </a:t>
            </a:r>
            <a:r>
              <a:rPr lang="en-US" sz="2800" dirty="0" smtClean="0"/>
              <a:t>(e.g</a:t>
            </a:r>
            <a:r>
              <a:rPr lang="en-US" sz="2800" dirty="0"/>
              <a:t>., </a:t>
            </a:r>
            <a:r>
              <a:rPr lang="en-US" sz="2800" dirty="0" smtClean="0"/>
              <a:t>lighters, fire stations, etc.).</a:t>
            </a:r>
            <a:endParaRPr lang="en-US" sz="2800" dirty="0"/>
          </a:p>
          <a:p>
            <a:pPr fontAlgn="base"/>
            <a:r>
              <a:rPr lang="en-US" sz="2800" i="1" dirty="0"/>
              <a:t>Pleasure, gratification, or relief when setting fires</a:t>
            </a:r>
            <a:r>
              <a:rPr lang="en-US" sz="2800" dirty="0"/>
              <a:t>, or when witnessing or participating in their aftermath.</a:t>
            </a:r>
          </a:p>
          <a:p>
            <a:pPr marL="0" indent="0">
              <a:buNone/>
            </a:pPr>
            <a:endParaRPr lang="en-US" sz="2800" dirty="0"/>
          </a:p>
        </p:txBody>
      </p:sp>
      <p:sp>
        <p:nvSpPr>
          <p:cNvPr id="3" name="Title 2"/>
          <p:cNvSpPr>
            <a:spLocks noGrp="1"/>
          </p:cNvSpPr>
          <p:nvPr>
            <p:ph type="title"/>
          </p:nvPr>
        </p:nvSpPr>
        <p:spPr/>
        <p:txBody>
          <a:bodyPr/>
          <a:lstStyle/>
          <a:p>
            <a:r>
              <a:rPr lang="en-US" dirty="0" smtClean="0"/>
              <a:t>What are the symptoms?</a:t>
            </a:r>
            <a:endParaRPr lang="en-US" dirty="0"/>
          </a:p>
        </p:txBody>
      </p:sp>
      <p:pic>
        <p:nvPicPr>
          <p:cNvPr id="4" name="Picture 3"/>
          <p:cNvPicPr>
            <a:picLocks noChangeAspect="1"/>
          </p:cNvPicPr>
          <p:nvPr/>
        </p:nvPicPr>
        <p:blipFill>
          <a:blip r:embed="rId2"/>
          <a:stretch>
            <a:fillRect/>
          </a:stretch>
        </p:blipFill>
        <p:spPr>
          <a:xfrm>
            <a:off x="3962400" y="4724400"/>
            <a:ext cx="4035902" cy="2017951"/>
          </a:xfrm>
          <a:prstGeom prst="rect">
            <a:avLst/>
          </a:prstGeom>
        </p:spPr>
      </p:pic>
    </p:spTree>
    <p:extLst>
      <p:ext uri="{BB962C8B-B14F-4D97-AF65-F5344CB8AC3E}">
        <p14:creationId xmlns:p14="http://schemas.microsoft.com/office/powerpoint/2010/main" val="1686213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10820400" cy="4862822"/>
          </a:xfrm>
        </p:spPr>
        <p:txBody>
          <a:bodyPr>
            <a:normAutofit/>
          </a:bodyPr>
          <a:lstStyle/>
          <a:p>
            <a:r>
              <a:rPr lang="en-US" sz="2800" dirty="0" smtClean="0"/>
              <a:t>Like other ICDs there may be biological and environmental factors that cause someone to start fires.</a:t>
            </a:r>
          </a:p>
          <a:p>
            <a:pPr marL="0" indent="0">
              <a:buNone/>
            </a:pPr>
            <a:endParaRPr lang="en-US" sz="2800" dirty="0" smtClean="0"/>
          </a:p>
          <a:p>
            <a:pPr fontAlgn="base"/>
            <a:r>
              <a:rPr lang="en-US" sz="2800" i="1" dirty="0"/>
              <a:t>S</a:t>
            </a:r>
            <a:r>
              <a:rPr lang="en-US" sz="2800" i="1" dirty="0" smtClean="0"/>
              <a:t>ensation seeking</a:t>
            </a:r>
            <a:r>
              <a:rPr lang="en-US" sz="2800" dirty="0"/>
              <a:t> </a:t>
            </a:r>
            <a:r>
              <a:rPr lang="en-US" sz="2800" dirty="0" smtClean="0"/>
              <a:t>- attracted </a:t>
            </a:r>
            <a:r>
              <a:rPr lang="en-US" sz="2800" dirty="0"/>
              <a:t>to fire out of boredom</a:t>
            </a:r>
          </a:p>
          <a:p>
            <a:pPr fontAlgn="base"/>
            <a:r>
              <a:rPr lang="en-US" sz="2800" i="1" dirty="0"/>
              <a:t>A</a:t>
            </a:r>
            <a:r>
              <a:rPr lang="en-US" sz="2800" i="1" dirty="0" smtClean="0"/>
              <a:t>ttention seeking</a:t>
            </a:r>
            <a:r>
              <a:rPr lang="en-US" sz="2800" dirty="0"/>
              <a:t> </a:t>
            </a:r>
            <a:r>
              <a:rPr lang="en-US" sz="2800" dirty="0" smtClean="0"/>
              <a:t>- a </a:t>
            </a:r>
            <a:r>
              <a:rPr lang="en-US" sz="2800" dirty="0"/>
              <a:t>way of provoking reactions from adults</a:t>
            </a:r>
          </a:p>
          <a:p>
            <a:pPr fontAlgn="base"/>
            <a:r>
              <a:rPr lang="en-US" sz="2800" i="1" dirty="0" smtClean="0"/>
              <a:t>Loners</a:t>
            </a:r>
            <a:r>
              <a:rPr lang="en-US" sz="2800" dirty="0" smtClean="0"/>
              <a:t> -  may lack </a:t>
            </a:r>
            <a:r>
              <a:rPr lang="en-US" sz="2800" dirty="0"/>
              <a:t>social skills or </a:t>
            </a:r>
            <a:r>
              <a:rPr lang="en-US" sz="2800" dirty="0" smtClean="0"/>
              <a:t>important friendships</a:t>
            </a:r>
          </a:p>
          <a:p>
            <a:pPr fontAlgn="base"/>
            <a:endParaRPr lang="en-US" sz="2800" dirty="0"/>
          </a:p>
          <a:p>
            <a:endParaRPr lang="en-US" sz="2800" dirty="0"/>
          </a:p>
        </p:txBody>
      </p:sp>
      <p:sp>
        <p:nvSpPr>
          <p:cNvPr id="3" name="Title 2"/>
          <p:cNvSpPr>
            <a:spLocks noGrp="1"/>
          </p:cNvSpPr>
          <p:nvPr>
            <p:ph type="title"/>
          </p:nvPr>
        </p:nvSpPr>
        <p:spPr>
          <a:xfrm>
            <a:off x="838200" y="320040"/>
            <a:ext cx="10515599" cy="822960"/>
          </a:xfrm>
        </p:spPr>
        <p:txBody>
          <a:bodyPr/>
          <a:lstStyle/>
          <a:p>
            <a:r>
              <a:rPr lang="en-US" dirty="0" smtClean="0"/>
              <a:t>What causes pyromania?</a:t>
            </a:r>
            <a:endParaRPr lang="en-US" dirty="0"/>
          </a:p>
        </p:txBody>
      </p:sp>
      <p:pic>
        <p:nvPicPr>
          <p:cNvPr id="4" name="Picture 3"/>
          <p:cNvPicPr>
            <a:picLocks noChangeAspect="1"/>
          </p:cNvPicPr>
          <p:nvPr/>
        </p:nvPicPr>
        <p:blipFill>
          <a:blip r:embed="rId2"/>
          <a:stretch>
            <a:fillRect/>
          </a:stretch>
        </p:blipFill>
        <p:spPr>
          <a:xfrm>
            <a:off x="3810000" y="4724400"/>
            <a:ext cx="3886200" cy="2133600"/>
          </a:xfrm>
          <a:prstGeom prst="rect">
            <a:avLst/>
          </a:prstGeom>
        </p:spPr>
      </p:pic>
    </p:spTree>
    <p:extLst>
      <p:ext uri="{BB962C8B-B14F-4D97-AF65-F5344CB8AC3E}">
        <p14:creationId xmlns:p14="http://schemas.microsoft.com/office/powerpoint/2010/main" val="3092379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1"/>
            <a:ext cx="10515600" cy="4795838"/>
          </a:xfrm>
        </p:spPr>
        <p:txBody>
          <a:bodyPr>
            <a:normAutofit/>
          </a:bodyPr>
          <a:lstStyle/>
          <a:p>
            <a:pPr fontAlgn="base"/>
            <a:r>
              <a:rPr lang="en-US" sz="2800" i="1" dirty="0" smtClean="0"/>
              <a:t>Stressful </a:t>
            </a:r>
            <a:r>
              <a:rPr lang="en-US" sz="2800" i="1" dirty="0"/>
              <a:t>life events</a:t>
            </a:r>
            <a:r>
              <a:rPr lang="en-US" sz="2800" dirty="0"/>
              <a:t> -  a way to cope with crisis</a:t>
            </a:r>
          </a:p>
          <a:p>
            <a:pPr fontAlgn="base"/>
            <a:r>
              <a:rPr lang="en-US" sz="2800" i="1" dirty="0"/>
              <a:t>Early trauma </a:t>
            </a:r>
            <a:r>
              <a:rPr lang="en-US" sz="2800" dirty="0"/>
              <a:t>- individuals who set fires are more likely to have been physically or sexually abused as children. They may have also seen their parents abuse drugs.</a:t>
            </a:r>
          </a:p>
          <a:p>
            <a:pPr fontAlgn="base"/>
            <a:r>
              <a:rPr lang="en-US" sz="2800" i="1" dirty="0" smtClean="0"/>
              <a:t>Learning </a:t>
            </a:r>
            <a:r>
              <a:rPr lang="en-US" sz="2800" i="1" dirty="0"/>
              <a:t>experience - </a:t>
            </a:r>
            <a:r>
              <a:rPr lang="en-US" sz="2800" dirty="0"/>
              <a:t>children may watch adults use fire carelessly.</a:t>
            </a:r>
          </a:p>
          <a:p>
            <a:endParaRPr lang="en-US" sz="2800" dirty="0"/>
          </a:p>
        </p:txBody>
      </p:sp>
      <p:sp>
        <p:nvSpPr>
          <p:cNvPr id="3" name="Title 2"/>
          <p:cNvSpPr>
            <a:spLocks noGrp="1"/>
          </p:cNvSpPr>
          <p:nvPr>
            <p:ph type="title"/>
          </p:nvPr>
        </p:nvSpPr>
        <p:spPr>
          <a:xfrm>
            <a:off x="838200" y="0"/>
            <a:ext cx="10515599" cy="1143000"/>
          </a:xfrm>
        </p:spPr>
        <p:txBody>
          <a:bodyPr/>
          <a:lstStyle/>
          <a:p>
            <a:r>
              <a:rPr lang="en-US" dirty="0" smtClean="0"/>
              <a:t>Other </a:t>
            </a:r>
            <a:r>
              <a:rPr lang="en-US" dirty="0" err="1" smtClean="0"/>
              <a:t>CAuses</a:t>
            </a:r>
            <a:endParaRPr lang="en-US" dirty="0"/>
          </a:p>
        </p:txBody>
      </p:sp>
      <p:pic>
        <p:nvPicPr>
          <p:cNvPr id="4" name="Picture 3"/>
          <p:cNvPicPr>
            <a:picLocks noChangeAspect="1"/>
          </p:cNvPicPr>
          <p:nvPr/>
        </p:nvPicPr>
        <p:blipFill>
          <a:blip r:embed="rId2"/>
          <a:stretch>
            <a:fillRect/>
          </a:stretch>
        </p:blipFill>
        <p:spPr>
          <a:xfrm>
            <a:off x="5943600" y="4191000"/>
            <a:ext cx="3962743" cy="2511770"/>
          </a:xfrm>
          <a:prstGeom prst="rect">
            <a:avLst/>
          </a:prstGeom>
        </p:spPr>
      </p:pic>
    </p:spTree>
    <p:extLst>
      <p:ext uri="{BB962C8B-B14F-4D97-AF65-F5344CB8AC3E}">
        <p14:creationId xmlns:p14="http://schemas.microsoft.com/office/powerpoint/2010/main" val="2338315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09417"/>
            <a:ext cx="10820400" cy="4558022"/>
          </a:xfrm>
        </p:spPr>
        <p:txBody>
          <a:bodyPr>
            <a:normAutofit/>
          </a:bodyPr>
          <a:lstStyle/>
          <a:p>
            <a:r>
              <a:rPr lang="en-US" sz="2800" dirty="0" smtClean="0"/>
              <a:t>Treatment can involve a combination of therapy and/or medication, however, adults often do not respond well due to a high relapse rate and a </a:t>
            </a:r>
            <a:r>
              <a:rPr lang="en-US" sz="2800" dirty="0"/>
              <a:t>lack of cooperation in therapy.</a:t>
            </a:r>
            <a:endParaRPr lang="en-US" sz="2800" dirty="0" smtClean="0"/>
          </a:p>
        </p:txBody>
      </p:sp>
      <p:sp>
        <p:nvSpPr>
          <p:cNvPr id="3" name="Title 2"/>
          <p:cNvSpPr>
            <a:spLocks noGrp="1"/>
          </p:cNvSpPr>
          <p:nvPr>
            <p:ph type="title"/>
          </p:nvPr>
        </p:nvSpPr>
        <p:spPr/>
        <p:txBody>
          <a:bodyPr/>
          <a:lstStyle/>
          <a:p>
            <a:r>
              <a:rPr lang="en-US" dirty="0" smtClean="0"/>
              <a:t>How do you treat pyromania?</a:t>
            </a:r>
            <a:endParaRPr lang="en-US" dirty="0"/>
          </a:p>
        </p:txBody>
      </p:sp>
      <p:pic>
        <p:nvPicPr>
          <p:cNvPr id="4" name="Picture 3"/>
          <p:cNvPicPr>
            <a:picLocks noChangeAspect="1"/>
          </p:cNvPicPr>
          <p:nvPr/>
        </p:nvPicPr>
        <p:blipFill>
          <a:blip r:embed="rId2"/>
          <a:stretch>
            <a:fillRect/>
          </a:stretch>
        </p:blipFill>
        <p:spPr>
          <a:xfrm>
            <a:off x="4191000" y="3337010"/>
            <a:ext cx="2853175" cy="2853175"/>
          </a:xfrm>
          <a:prstGeom prst="rect">
            <a:avLst/>
          </a:prstGeom>
        </p:spPr>
      </p:pic>
    </p:spTree>
    <p:extLst>
      <p:ext uri="{BB962C8B-B14F-4D97-AF65-F5344CB8AC3E}">
        <p14:creationId xmlns:p14="http://schemas.microsoft.com/office/powerpoint/2010/main" val="40632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Some of these disorders, such as intermittent explosive disorder, kleptomania, pyromania, compulsive gambling and trichotillomania, are similar in terms of when they begin and how they progress. </a:t>
            </a:r>
            <a:br>
              <a:rPr lang="en-US" dirty="0"/>
            </a:br>
            <a:endParaRPr lang="en-US" dirty="0"/>
          </a:p>
        </p:txBody>
      </p:sp>
      <p:sp>
        <p:nvSpPr>
          <p:cNvPr id="3" name="Title 2"/>
          <p:cNvSpPr>
            <a:spLocks noGrp="1"/>
          </p:cNvSpPr>
          <p:nvPr>
            <p:ph type="title"/>
          </p:nvPr>
        </p:nvSpPr>
        <p:spPr>
          <a:xfrm>
            <a:off x="838200" y="320040"/>
            <a:ext cx="10972800" cy="1143000"/>
          </a:xfrm>
        </p:spPr>
        <p:txBody>
          <a:bodyPr>
            <a:normAutofit/>
          </a:bodyPr>
          <a:lstStyle/>
          <a:p>
            <a:r>
              <a:rPr lang="en-US" dirty="0" smtClean="0"/>
              <a:t>Similarities of Impulse Control Disorders</a:t>
            </a:r>
            <a:endParaRPr lang="en-US" dirty="0"/>
          </a:p>
        </p:txBody>
      </p:sp>
      <p:pic>
        <p:nvPicPr>
          <p:cNvPr id="4" name="Picture 3"/>
          <p:cNvPicPr>
            <a:picLocks noChangeAspect="1"/>
          </p:cNvPicPr>
          <p:nvPr/>
        </p:nvPicPr>
        <p:blipFill>
          <a:blip r:embed="rId2"/>
          <a:stretch>
            <a:fillRect/>
          </a:stretch>
        </p:blipFill>
        <p:spPr>
          <a:xfrm>
            <a:off x="5257800" y="3124200"/>
            <a:ext cx="2971800" cy="3043239"/>
          </a:xfrm>
          <a:prstGeom prst="rect">
            <a:avLst/>
          </a:prstGeom>
        </p:spPr>
      </p:pic>
    </p:spTree>
    <p:extLst>
      <p:ext uri="{BB962C8B-B14F-4D97-AF65-F5344CB8AC3E}">
        <p14:creationId xmlns:p14="http://schemas.microsoft.com/office/powerpoint/2010/main" val="46839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MayoClinic.org</a:t>
            </a:r>
          </a:p>
          <a:p>
            <a:r>
              <a:rPr lang="en-US" sz="2800" dirty="0" smtClean="0"/>
              <a:t>PsychCentral.com</a:t>
            </a:r>
            <a:endParaRPr lang="en-US" sz="2800" dirty="0"/>
          </a:p>
        </p:txBody>
      </p:sp>
      <p:sp>
        <p:nvSpPr>
          <p:cNvPr id="3" name="Title 2"/>
          <p:cNvSpPr>
            <a:spLocks noGrp="1"/>
          </p:cNvSpPr>
          <p:nvPr>
            <p:ph type="title"/>
          </p:nvPr>
        </p:nvSpPr>
        <p:spPr/>
        <p:txBody>
          <a:bodyPr/>
          <a:lstStyle/>
          <a:p>
            <a:r>
              <a:rPr lang="en-US" dirty="0" smtClean="0"/>
              <a:t>Sources</a:t>
            </a:r>
            <a:endParaRPr lang="en-US" dirty="0"/>
          </a:p>
        </p:txBody>
      </p:sp>
    </p:spTree>
    <p:extLst>
      <p:ext uri="{BB962C8B-B14F-4D97-AF65-F5344CB8AC3E}">
        <p14:creationId xmlns:p14="http://schemas.microsoft.com/office/powerpoint/2010/main" val="47376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Usually, a person feels </a:t>
            </a:r>
            <a:r>
              <a:rPr lang="en-US" sz="2800" i="1" dirty="0"/>
              <a:t>increasing tension </a:t>
            </a:r>
            <a:r>
              <a:rPr lang="en-US" sz="2800" dirty="0"/>
              <a:t>or arousal before committing the act that characterizes the disorder. </a:t>
            </a:r>
            <a:endParaRPr lang="en-US" sz="2800" dirty="0" smtClean="0"/>
          </a:p>
          <a:p>
            <a:r>
              <a:rPr lang="en-US" sz="2800" dirty="0" smtClean="0"/>
              <a:t>During </a:t>
            </a:r>
            <a:r>
              <a:rPr lang="en-US" sz="2800" dirty="0"/>
              <a:t>the act, the person probably will feel </a:t>
            </a:r>
            <a:r>
              <a:rPr lang="en-US" sz="2800" i="1" dirty="0"/>
              <a:t>pleasure, gratification or relief. </a:t>
            </a:r>
            <a:endParaRPr lang="en-US" sz="2800" i="1" dirty="0" smtClean="0"/>
          </a:p>
          <a:p>
            <a:r>
              <a:rPr lang="en-US" sz="2800" dirty="0" smtClean="0"/>
              <a:t>Afterward</a:t>
            </a:r>
            <a:r>
              <a:rPr lang="en-US" sz="2800" dirty="0"/>
              <a:t>, the person may </a:t>
            </a:r>
            <a:r>
              <a:rPr lang="en-US" sz="2800" i="1" dirty="0"/>
              <a:t>blame himself </a:t>
            </a:r>
            <a:r>
              <a:rPr lang="en-US" sz="2800" dirty="0"/>
              <a:t>or </a:t>
            </a:r>
            <a:r>
              <a:rPr lang="en-US" sz="2800" i="1" dirty="0"/>
              <a:t>feel regret </a:t>
            </a:r>
            <a:r>
              <a:rPr lang="en-US" sz="2800" dirty="0"/>
              <a:t>or </a:t>
            </a:r>
            <a:r>
              <a:rPr lang="en-US" sz="2800" i="1" dirty="0"/>
              <a:t>guilt</a:t>
            </a:r>
            <a:r>
              <a:rPr lang="en-US" sz="2800" dirty="0"/>
              <a:t>.</a:t>
            </a:r>
          </a:p>
          <a:p>
            <a:endParaRPr lang="en-US" sz="2800" dirty="0"/>
          </a:p>
        </p:txBody>
      </p:sp>
      <p:sp>
        <p:nvSpPr>
          <p:cNvPr id="3" name="Title 2"/>
          <p:cNvSpPr>
            <a:spLocks noGrp="1"/>
          </p:cNvSpPr>
          <p:nvPr>
            <p:ph type="title"/>
          </p:nvPr>
        </p:nvSpPr>
        <p:spPr>
          <a:xfrm>
            <a:off x="228600" y="320040"/>
            <a:ext cx="12115800" cy="1143000"/>
          </a:xfrm>
        </p:spPr>
        <p:txBody>
          <a:bodyPr>
            <a:normAutofit fontScale="90000"/>
          </a:bodyPr>
          <a:lstStyle/>
          <a:p>
            <a:r>
              <a:rPr lang="en-US" dirty="0" smtClean="0"/>
              <a:t>How does a person feel before, during, and after?</a:t>
            </a:r>
            <a:endParaRPr lang="en-US" dirty="0"/>
          </a:p>
        </p:txBody>
      </p:sp>
      <p:pic>
        <p:nvPicPr>
          <p:cNvPr id="4" name="Picture 3"/>
          <p:cNvPicPr>
            <a:picLocks noChangeAspect="1"/>
          </p:cNvPicPr>
          <p:nvPr/>
        </p:nvPicPr>
        <p:blipFill>
          <a:blip r:embed="rId2"/>
          <a:stretch>
            <a:fillRect/>
          </a:stretch>
        </p:blipFill>
        <p:spPr>
          <a:xfrm>
            <a:off x="5257800" y="4191000"/>
            <a:ext cx="2743200" cy="2122816"/>
          </a:xfrm>
          <a:prstGeom prst="rect">
            <a:avLst/>
          </a:prstGeom>
        </p:spPr>
      </p:pic>
    </p:spTree>
    <p:extLst>
      <p:ext uri="{BB962C8B-B14F-4D97-AF65-F5344CB8AC3E}">
        <p14:creationId xmlns:p14="http://schemas.microsoft.com/office/powerpoint/2010/main" val="277017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Intermittent explosive disorder involves repeated, </a:t>
            </a:r>
            <a:r>
              <a:rPr lang="en-US" sz="2800" i="1" dirty="0"/>
              <a:t>sudden episodes</a:t>
            </a:r>
            <a:r>
              <a:rPr lang="en-US" sz="2800" dirty="0"/>
              <a:t> of impulsive, aggressive, violent behavior or angry verbal outbursts in which you </a:t>
            </a:r>
            <a:r>
              <a:rPr lang="en-US" sz="2800" i="1" dirty="0"/>
              <a:t>react grossly out of proportion to the situation</a:t>
            </a:r>
            <a:r>
              <a:rPr lang="en-US" sz="2800" dirty="0"/>
              <a:t>.</a:t>
            </a:r>
          </a:p>
        </p:txBody>
      </p:sp>
      <p:sp>
        <p:nvSpPr>
          <p:cNvPr id="3" name="Title 2"/>
          <p:cNvSpPr>
            <a:spLocks noGrp="1"/>
          </p:cNvSpPr>
          <p:nvPr>
            <p:ph type="title"/>
          </p:nvPr>
        </p:nvSpPr>
        <p:spPr/>
        <p:txBody>
          <a:bodyPr/>
          <a:lstStyle/>
          <a:p>
            <a:r>
              <a:rPr lang="en-US" dirty="0" smtClean="0"/>
              <a:t>What is Intermittent explosive disorder?</a:t>
            </a:r>
            <a:endParaRPr lang="en-US" dirty="0"/>
          </a:p>
        </p:txBody>
      </p:sp>
      <p:pic>
        <p:nvPicPr>
          <p:cNvPr id="4" name="Picture 3"/>
          <p:cNvPicPr>
            <a:picLocks noChangeAspect="1"/>
          </p:cNvPicPr>
          <p:nvPr/>
        </p:nvPicPr>
        <p:blipFill>
          <a:blip r:embed="rId2"/>
          <a:stretch>
            <a:fillRect/>
          </a:stretch>
        </p:blipFill>
        <p:spPr>
          <a:xfrm>
            <a:off x="6248400" y="3505201"/>
            <a:ext cx="3733800" cy="2286000"/>
          </a:xfrm>
          <a:prstGeom prst="rect">
            <a:avLst/>
          </a:prstGeom>
        </p:spPr>
      </p:pic>
    </p:spTree>
    <p:extLst>
      <p:ext uri="{BB962C8B-B14F-4D97-AF65-F5344CB8AC3E}">
        <p14:creationId xmlns:p14="http://schemas.microsoft.com/office/powerpoint/2010/main" val="41026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These intermittent, explosive outbursts cause you significant distress, negatively impact your relationships, work and school, and they can have legal and financial consequences.</a:t>
            </a:r>
          </a:p>
        </p:txBody>
      </p:sp>
      <p:sp>
        <p:nvSpPr>
          <p:cNvPr id="3" name="Title 2"/>
          <p:cNvSpPr>
            <a:spLocks noGrp="1"/>
          </p:cNvSpPr>
          <p:nvPr>
            <p:ph type="title"/>
          </p:nvPr>
        </p:nvSpPr>
        <p:spPr>
          <a:xfrm>
            <a:off x="0" y="320040"/>
            <a:ext cx="12039600" cy="1143000"/>
          </a:xfrm>
        </p:spPr>
        <p:txBody>
          <a:bodyPr>
            <a:normAutofit fontScale="90000"/>
          </a:bodyPr>
          <a:lstStyle/>
          <a:p>
            <a:r>
              <a:rPr lang="en-US" dirty="0" smtClean="0"/>
              <a:t>What impact does this disorder have on your life?</a:t>
            </a:r>
            <a:endParaRPr lang="en-US" dirty="0"/>
          </a:p>
        </p:txBody>
      </p:sp>
      <p:pic>
        <p:nvPicPr>
          <p:cNvPr id="4" name="Picture 3"/>
          <p:cNvPicPr>
            <a:picLocks noChangeAspect="1"/>
          </p:cNvPicPr>
          <p:nvPr/>
        </p:nvPicPr>
        <p:blipFill>
          <a:blip r:embed="rId2"/>
          <a:stretch>
            <a:fillRect/>
          </a:stretch>
        </p:blipFill>
        <p:spPr>
          <a:xfrm>
            <a:off x="5867400" y="3581400"/>
            <a:ext cx="3505200" cy="2283772"/>
          </a:xfrm>
          <a:prstGeom prst="rect">
            <a:avLst/>
          </a:prstGeom>
        </p:spPr>
      </p:pic>
    </p:spTree>
    <p:extLst>
      <p:ext uri="{BB962C8B-B14F-4D97-AF65-F5344CB8AC3E}">
        <p14:creationId xmlns:p14="http://schemas.microsoft.com/office/powerpoint/2010/main" val="115757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 Road rage, domestic abuse, throwing or breaking objects, or other temper tantrums may be signs of intermittent explosive disorder.</a:t>
            </a:r>
          </a:p>
        </p:txBody>
      </p:sp>
      <p:sp>
        <p:nvSpPr>
          <p:cNvPr id="3" name="Title 2"/>
          <p:cNvSpPr>
            <a:spLocks noGrp="1"/>
          </p:cNvSpPr>
          <p:nvPr>
            <p:ph type="title"/>
          </p:nvPr>
        </p:nvSpPr>
        <p:spPr/>
        <p:txBody>
          <a:bodyPr/>
          <a:lstStyle/>
          <a:p>
            <a:r>
              <a:rPr lang="en-US" dirty="0" smtClean="0"/>
              <a:t>What are examples of this behavior?</a:t>
            </a:r>
            <a:endParaRPr lang="en-US" dirty="0"/>
          </a:p>
        </p:txBody>
      </p:sp>
      <p:pic>
        <p:nvPicPr>
          <p:cNvPr id="4" name="Picture 3"/>
          <p:cNvPicPr>
            <a:picLocks noChangeAspect="1"/>
          </p:cNvPicPr>
          <p:nvPr/>
        </p:nvPicPr>
        <p:blipFill>
          <a:blip r:embed="rId2"/>
          <a:stretch>
            <a:fillRect/>
          </a:stretch>
        </p:blipFill>
        <p:spPr>
          <a:xfrm>
            <a:off x="6400800" y="3311076"/>
            <a:ext cx="3810000" cy="2857500"/>
          </a:xfrm>
          <a:prstGeom prst="rect">
            <a:avLst/>
          </a:prstGeom>
        </p:spPr>
      </p:pic>
    </p:spTree>
    <p:extLst>
      <p:ext uri="{BB962C8B-B14F-4D97-AF65-F5344CB8AC3E}">
        <p14:creationId xmlns:p14="http://schemas.microsoft.com/office/powerpoint/2010/main" val="4279364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eers design templat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heers design template" id="{EA53D6B0-FEE0-4DA1-9F61-74B6D0789E7F}" vid="{6E928643-8FFA-49A4-B8D6-6FEF41C8B5F6}"/>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AE6F49-95DA-42EB-A0AF-1B0AAB7EB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Cheers design slides</Template>
  <TotalTime>0</TotalTime>
  <Words>1872</Words>
  <Application>Microsoft Office PowerPoint</Application>
  <PresentationFormat>Widescreen</PresentationFormat>
  <Paragraphs>164</Paragraphs>
  <Slides>50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Century Gothic</vt:lpstr>
      <vt:lpstr>Wingdings</vt:lpstr>
      <vt:lpstr>Wingdings 2</vt:lpstr>
      <vt:lpstr>Cheers design template</vt:lpstr>
      <vt:lpstr>Disruptive, Impulse Control, and conduct Disorders</vt:lpstr>
      <vt:lpstr>What sets humans apart</vt:lpstr>
      <vt:lpstr>What is an impulse control disorder?</vt:lpstr>
      <vt:lpstr>What are the different kinds of ICDs?</vt:lpstr>
      <vt:lpstr>Similarities of Impulse Control Disorders</vt:lpstr>
      <vt:lpstr>How does a person feel before, during, and after?</vt:lpstr>
      <vt:lpstr>What is Intermittent explosive disorder?</vt:lpstr>
      <vt:lpstr>What impact does this disorder have on your life?</vt:lpstr>
      <vt:lpstr>What are examples of this behavior?</vt:lpstr>
      <vt:lpstr>How long does it last?</vt:lpstr>
      <vt:lpstr>What does an outburst look like?</vt:lpstr>
      <vt:lpstr>PowerPoint Presentation</vt:lpstr>
      <vt:lpstr>What are the symptoms of IED?</vt:lpstr>
      <vt:lpstr>PowerPoint Presentation</vt:lpstr>
      <vt:lpstr>Do they feel bad about it afterward?</vt:lpstr>
      <vt:lpstr>What causes intermittent explosive disorder?</vt:lpstr>
      <vt:lpstr>Nature and nurture</vt:lpstr>
      <vt:lpstr>Who is at a higher risk of developing it?</vt:lpstr>
      <vt:lpstr>Negative effects on your life</vt:lpstr>
      <vt:lpstr>Trouble with the law</vt:lpstr>
      <vt:lpstr>Other problems</vt:lpstr>
      <vt:lpstr>Can this be treated?</vt:lpstr>
      <vt:lpstr>Domestic violence</vt:lpstr>
      <vt:lpstr>What is kleptomania?</vt:lpstr>
      <vt:lpstr>Secret shame</vt:lpstr>
      <vt:lpstr>what are the symptoms of kleptomania?</vt:lpstr>
      <vt:lpstr>Trapped in a cycle of stealing</vt:lpstr>
      <vt:lpstr>How is it different from shoplifting?</vt:lpstr>
      <vt:lpstr>What triggers it?</vt:lpstr>
      <vt:lpstr>Don’t they fear Getting Caught?</vt:lpstr>
      <vt:lpstr>PowerPoint Presentation</vt:lpstr>
      <vt:lpstr>PowerPoint Presentation</vt:lpstr>
      <vt:lpstr>More Women than men</vt:lpstr>
      <vt:lpstr>PowerPoint Presentation</vt:lpstr>
      <vt:lpstr>PowerPoint Presentation</vt:lpstr>
      <vt:lpstr>PowerPoint Presentation</vt:lpstr>
      <vt:lpstr>Getting help</vt:lpstr>
      <vt:lpstr>What causes kleptomania?</vt:lpstr>
      <vt:lpstr>What negative effects can it have on your life?</vt:lpstr>
      <vt:lpstr>Other Complications</vt:lpstr>
      <vt:lpstr>What is the treatment for kleptomania?</vt:lpstr>
      <vt:lpstr>Avoiding Relapses</vt:lpstr>
      <vt:lpstr>What is pyromania?</vt:lpstr>
      <vt:lpstr>How is it different from arson?</vt:lpstr>
      <vt:lpstr>Who does this?</vt:lpstr>
      <vt:lpstr>What are the symptoms?</vt:lpstr>
      <vt:lpstr>What causes pyromania?</vt:lpstr>
      <vt:lpstr>Other CAuses</vt:lpstr>
      <vt:lpstr>How do you treat pyromania?</vt:lpstr>
      <vt:lpstr>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2015-09-11T16:53:52Z</dcterms:created>
  <dcterms:modified xsi:type="dcterms:W3CDTF">2015-09-11T16:57:52Z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TC034605059991</vt:lpwstr>
  </property>
</Properties>
</file>