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62" r:id="rId5"/>
    <p:sldId id="263" r:id="rId6"/>
    <p:sldId id="264" r:id="rId7"/>
    <p:sldId id="265" r:id="rId8"/>
    <p:sldId id="259" r:id="rId9"/>
    <p:sldId id="260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Intellectual Disability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Formerly called mental retardation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71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2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signs of intellectual disability in children?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6" y="1854558"/>
            <a:ext cx="11294772" cy="4353058"/>
          </a:xfrm>
        </p:spPr>
        <p:txBody>
          <a:bodyPr>
            <a:normAutofit fontScale="62500" lnSpcReduction="20000"/>
          </a:bodyPr>
          <a:lstStyle/>
          <a:p>
            <a:r>
              <a:rPr lang="en-US" sz="3000" dirty="0"/>
              <a:t>There are many different signs of intellectual disability in children. Signs may appear during infancy, or they may not be noticeable until a child reaches school age. It often depends on the severity of the disability. Some of the most common signs of intellectual disability are:</a:t>
            </a:r>
          </a:p>
          <a:p>
            <a:r>
              <a:rPr lang="en-US" sz="3000" dirty="0"/>
              <a:t>Rolling over, sitting up, crawling, or walking late</a:t>
            </a:r>
          </a:p>
          <a:p>
            <a:r>
              <a:rPr lang="en-US" sz="3000" dirty="0"/>
              <a:t>Talking late or having trouble with talking</a:t>
            </a:r>
          </a:p>
          <a:p>
            <a:r>
              <a:rPr lang="en-US" sz="3000" dirty="0"/>
              <a:t>Slow to master things like </a:t>
            </a:r>
            <a:r>
              <a:rPr lang="en-US" sz="3000" dirty="0" err="1" smtClean="0"/>
              <a:t>potty</a:t>
            </a:r>
            <a:r>
              <a:rPr lang="en-US" sz="3000" dirty="0" smtClean="0"/>
              <a:t> training, </a:t>
            </a:r>
            <a:r>
              <a:rPr lang="en-US" sz="3000" dirty="0"/>
              <a:t>dressing, and feeding himself or herself</a:t>
            </a:r>
          </a:p>
          <a:p>
            <a:r>
              <a:rPr lang="en-US" sz="3000" dirty="0"/>
              <a:t>Difficulty remembering things</a:t>
            </a:r>
          </a:p>
          <a:p>
            <a:r>
              <a:rPr lang="en-US" sz="3000" dirty="0"/>
              <a:t>Inability to connect actions with consequences</a:t>
            </a:r>
          </a:p>
          <a:p>
            <a:r>
              <a:rPr lang="en-US" sz="3000" dirty="0"/>
              <a:t>Behavior problems such as explosive tantrums</a:t>
            </a:r>
          </a:p>
          <a:p>
            <a:r>
              <a:rPr lang="en-US" sz="3000" dirty="0"/>
              <a:t>Difficulty with problem-solving or logical thinking</a:t>
            </a:r>
          </a:p>
          <a:p>
            <a:r>
              <a:rPr lang="en-US" sz="3000" dirty="0"/>
              <a:t>In children with severe or profound intellectual disability, there may be other health problems as well. These problems may include </a:t>
            </a:r>
            <a:r>
              <a:rPr lang="en-US" sz="3000" dirty="0" smtClean="0"/>
              <a:t>seizures, coexisting </a:t>
            </a:r>
            <a:r>
              <a:rPr lang="en-US" sz="3000" dirty="0"/>
              <a:t>disorders (anxiety, autism, etc.), motor </a:t>
            </a:r>
            <a:r>
              <a:rPr lang="en-US" sz="3000" dirty="0" smtClean="0"/>
              <a:t>skills  impairment</a:t>
            </a:r>
            <a:r>
              <a:rPr lang="en-US" sz="3000" dirty="0"/>
              <a:t>, </a:t>
            </a:r>
            <a:r>
              <a:rPr lang="en-US" sz="3000" dirty="0" smtClean="0"/>
              <a:t>vision </a:t>
            </a:r>
            <a:r>
              <a:rPr lang="en-US" sz="3000" dirty="0"/>
              <a:t>or hearing problems.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243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921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causes Intellectual Disability?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1" y="1120462"/>
            <a:ext cx="11281892" cy="5737538"/>
          </a:xfrm>
        </p:spPr>
        <p:txBody>
          <a:bodyPr>
            <a:normAutofit/>
          </a:bodyPr>
          <a:lstStyle/>
          <a:p>
            <a:r>
              <a:rPr lang="en-US" dirty="0"/>
              <a:t>Anytime something interferes with normal </a:t>
            </a:r>
            <a:r>
              <a:rPr lang="en-US" dirty="0" smtClean="0"/>
              <a:t>brain</a:t>
            </a:r>
            <a:r>
              <a:rPr lang="en-US" dirty="0"/>
              <a:t> development, intellectual disability can result. However, a specific cause for intellectual disability can only be pinpointed about a third of the time.</a:t>
            </a:r>
          </a:p>
          <a:p>
            <a:r>
              <a:rPr lang="en-US" dirty="0"/>
              <a:t>The most common causes of intellectual disability are:</a:t>
            </a:r>
          </a:p>
          <a:p>
            <a:r>
              <a:rPr lang="en-US" b="1" dirty="0"/>
              <a:t>Genetic conditions.</a:t>
            </a:r>
            <a:r>
              <a:rPr lang="en-US" dirty="0"/>
              <a:t> These include things like </a:t>
            </a:r>
            <a:r>
              <a:rPr lang="en-US" dirty="0" smtClean="0"/>
              <a:t>Down syndrome</a:t>
            </a:r>
            <a:r>
              <a:rPr lang="en-US" dirty="0"/>
              <a:t> </a:t>
            </a:r>
            <a:r>
              <a:rPr lang="en-US" dirty="0" smtClean="0"/>
              <a:t>(caused by an extra chromosome)</a:t>
            </a:r>
            <a:endParaRPr lang="en-US" dirty="0"/>
          </a:p>
          <a:p>
            <a:r>
              <a:rPr lang="en-US" b="1" dirty="0"/>
              <a:t>Problems during </a:t>
            </a:r>
            <a:r>
              <a:rPr lang="en-US" dirty="0" smtClean="0">
                <a:solidFill>
                  <a:schemeClr val="tx1"/>
                </a:solidFill>
              </a:rPr>
              <a:t>pregnancy</a:t>
            </a:r>
            <a:r>
              <a:rPr lang="en-US" b="1" dirty="0" smtClean="0"/>
              <a:t>.</a:t>
            </a:r>
            <a:r>
              <a:rPr lang="en-US" dirty="0"/>
              <a:t> Things that can interfere with fetal </a:t>
            </a:r>
            <a:r>
              <a:rPr lang="en-US" dirty="0" smtClean="0"/>
              <a:t>brain development </a:t>
            </a:r>
            <a:r>
              <a:rPr lang="en-US" dirty="0"/>
              <a:t>include alcohol or drug use, malnutrition, </a:t>
            </a:r>
            <a:r>
              <a:rPr lang="en-US" dirty="0" smtClean="0"/>
              <a:t>or certain infections.</a:t>
            </a:r>
            <a:endParaRPr lang="en-US" dirty="0"/>
          </a:p>
          <a:p>
            <a:r>
              <a:rPr lang="en-US" b="1" dirty="0"/>
              <a:t>Problems during </a:t>
            </a:r>
            <a:r>
              <a:rPr lang="en-US" b="1" dirty="0" smtClean="0"/>
              <a:t>childbirth.</a:t>
            </a:r>
            <a:r>
              <a:rPr lang="en-US" dirty="0"/>
              <a:t> Intellectual disability may result if a baby is deprived of oxygen during </a:t>
            </a:r>
            <a:r>
              <a:rPr lang="en-US" dirty="0" smtClean="0"/>
              <a:t>childbirth</a:t>
            </a:r>
            <a:r>
              <a:rPr lang="en-US" dirty="0"/>
              <a:t> or born extremely premature.</a:t>
            </a:r>
          </a:p>
          <a:p>
            <a:r>
              <a:rPr lang="en-US" b="1" dirty="0"/>
              <a:t>Illness or injury.</a:t>
            </a:r>
            <a:r>
              <a:rPr lang="en-US" dirty="0"/>
              <a:t> Infections like </a:t>
            </a:r>
            <a:r>
              <a:rPr lang="en-US" dirty="0" smtClean="0"/>
              <a:t>meningitis,</a:t>
            </a:r>
            <a:r>
              <a:rPr lang="en-US" dirty="0"/>
              <a:t> </a:t>
            </a:r>
            <a:r>
              <a:rPr lang="en-US" dirty="0" smtClean="0"/>
              <a:t>whooping cough, </a:t>
            </a:r>
            <a:r>
              <a:rPr lang="en-US" dirty="0"/>
              <a:t>or the </a:t>
            </a:r>
            <a:r>
              <a:rPr lang="en-US" dirty="0" smtClean="0"/>
              <a:t>measles can </a:t>
            </a:r>
            <a:r>
              <a:rPr lang="en-US" dirty="0"/>
              <a:t>lead to intellectual disability. </a:t>
            </a:r>
            <a:r>
              <a:rPr lang="en-US" dirty="0" smtClean="0"/>
              <a:t>Severe head injury, </a:t>
            </a:r>
            <a:r>
              <a:rPr lang="en-US" dirty="0"/>
              <a:t>near-drowning, extreme malnutrition, exposure to toxic substances such as lead, and severe neglect or abuse can also cause it.</a:t>
            </a:r>
          </a:p>
          <a:p>
            <a:r>
              <a:rPr lang="en-US" b="1" dirty="0"/>
              <a:t>None of the above</a:t>
            </a:r>
            <a:r>
              <a:rPr lang="en-US" dirty="0"/>
              <a:t>. In two-thirds of all children who have intellectual disability, the cause is </a:t>
            </a:r>
            <a:r>
              <a:rPr lang="en-US" b="1" dirty="0"/>
              <a:t>unknown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49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49769"/>
          </a:xfrm>
        </p:spPr>
        <p:txBody>
          <a:bodyPr/>
          <a:lstStyle/>
          <a:p>
            <a:r>
              <a:rPr lang="en-US" dirty="0" smtClean="0"/>
              <a:t>Can intellectual disability be prevented?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828801"/>
            <a:ext cx="10936739" cy="4790940"/>
          </a:xfrm>
        </p:spPr>
        <p:txBody>
          <a:bodyPr/>
          <a:lstStyle/>
          <a:p>
            <a:r>
              <a:rPr lang="en-US" sz="2800" dirty="0"/>
              <a:t>Certain causes of intellectual disability are preventable. The most common of these is </a:t>
            </a:r>
            <a:r>
              <a:rPr lang="en-US" sz="2800" dirty="0" smtClean="0"/>
              <a:t>fetal alcohol syndrome. </a:t>
            </a:r>
            <a:r>
              <a:rPr lang="en-US" sz="2800" dirty="0"/>
              <a:t>Pregnant women shouldn’t drink alcohol. Getting proper prenatal care, taking a prenatal vitamin, and getting vaccinated against certain infectious diseases can also lower the risk that your child will be born with intellectual disabilities.</a:t>
            </a:r>
          </a:p>
          <a:p>
            <a:r>
              <a:rPr lang="en-US" sz="2800" dirty="0"/>
              <a:t>In families with a history of genetic disorders, genetic testing may be recommended before </a:t>
            </a:r>
            <a:r>
              <a:rPr lang="en-US" sz="2800" dirty="0" smtClean="0"/>
              <a:t>conception.</a:t>
            </a:r>
            <a:endParaRPr lang="en-US" sz="2800" dirty="0"/>
          </a:p>
          <a:p>
            <a:r>
              <a:rPr lang="en-US" sz="2800" dirty="0"/>
              <a:t>Certain tests, such as </a:t>
            </a:r>
            <a:r>
              <a:rPr lang="en-US" sz="2800" dirty="0" smtClean="0"/>
              <a:t>ultrasound</a:t>
            </a:r>
            <a:r>
              <a:rPr lang="en-US" sz="2800" dirty="0"/>
              <a:t> and </a:t>
            </a:r>
            <a:r>
              <a:rPr lang="en-US" sz="2800" dirty="0" smtClean="0"/>
              <a:t>amniocentesis, </a:t>
            </a:r>
            <a:r>
              <a:rPr lang="en-US" sz="2800" dirty="0"/>
              <a:t>can also be performed during pregnancy to look for problems associated with intellectual disability. Although these tests may identify problems before birth, they cannot correct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41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intellectual disability diagnosed?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24" y="1845734"/>
            <a:ext cx="10743556" cy="4023360"/>
          </a:xfrm>
        </p:spPr>
        <p:txBody>
          <a:bodyPr/>
          <a:lstStyle/>
          <a:p>
            <a:r>
              <a:rPr lang="en-US" sz="2800" dirty="0"/>
              <a:t>Three things factor into the diagnosis of intellectual disability: interviews with the parents, observation of the child, and testing of intelligence and adaptive behaviors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A child is considered intellectually disabled if he or she has deficits in both IQ </a:t>
            </a:r>
            <a:r>
              <a:rPr lang="en-US" sz="2800" i="1" dirty="0" smtClean="0"/>
              <a:t>and </a:t>
            </a:r>
            <a:r>
              <a:rPr lang="en-US" sz="2800" dirty="0" smtClean="0"/>
              <a:t>adaptive </a:t>
            </a:r>
            <a:r>
              <a:rPr lang="en-US" sz="2800" dirty="0"/>
              <a:t>behaviors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If only one or the other is present, the child is not considered intellectually disabled.</a:t>
            </a:r>
          </a:p>
        </p:txBody>
      </p:sp>
    </p:spTree>
    <p:extLst>
      <p:ext uri="{BB962C8B-B14F-4D97-AF65-F5344CB8AC3E}">
        <p14:creationId xmlns:p14="http://schemas.microsoft.com/office/powerpoint/2010/main" val="1867303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845734"/>
            <a:ext cx="10782193" cy="4023360"/>
          </a:xfrm>
        </p:spPr>
        <p:txBody>
          <a:bodyPr>
            <a:normAutofit/>
          </a:bodyPr>
          <a:lstStyle/>
          <a:p>
            <a:r>
              <a:rPr lang="en-US" sz="2800" dirty="0"/>
              <a:t>After a diagnosis of intellectual disability is made, a team of professionals will assess the child’s particular strengths and weaknesses. </a:t>
            </a:r>
            <a:endParaRPr lang="en-US" sz="2800" dirty="0" smtClean="0"/>
          </a:p>
          <a:p>
            <a:r>
              <a:rPr lang="en-US" sz="2800" dirty="0" smtClean="0"/>
              <a:t>This </a:t>
            </a:r>
            <a:r>
              <a:rPr lang="en-US" sz="2800" dirty="0"/>
              <a:t>helps them determine how much and what kind of support the child will need to succeed at home, in school, and in the community.</a:t>
            </a:r>
          </a:p>
        </p:txBody>
      </p:sp>
    </p:spTree>
    <p:extLst>
      <p:ext uri="{BB962C8B-B14F-4D97-AF65-F5344CB8AC3E}">
        <p14:creationId xmlns:p14="http://schemas.microsoft.com/office/powerpoint/2010/main" val="567453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services are available for children with 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32" y="1737360"/>
            <a:ext cx="10058400" cy="4023360"/>
          </a:xfrm>
        </p:spPr>
        <p:txBody>
          <a:bodyPr>
            <a:normAutofit/>
          </a:bodyPr>
          <a:lstStyle/>
          <a:p>
            <a:r>
              <a:rPr lang="en-US" sz="2800" dirty="0"/>
              <a:t>For babies and </a:t>
            </a:r>
            <a:r>
              <a:rPr lang="en-US" sz="2800" dirty="0" smtClean="0"/>
              <a:t>toddlers, </a:t>
            </a:r>
            <a:r>
              <a:rPr lang="en-US" sz="2800" dirty="0"/>
              <a:t>early intervention programs are available. A team of professionals works with </a:t>
            </a:r>
            <a:r>
              <a:rPr lang="en-US" sz="2800" dirty="0" smtClean="0"/>
              <a:t>parents. Early </a:t>
            </a:r>
            <a:r>
              <a:rPr lang="en-US" sz="2800" dirty="0"/>
              <a:t>intervention may include speech therapy, occupational therapy, </a:t>
            </a:r>
            <a:r>
              <a:rPr lang="en-US" sz="2800" dirty="0" smtClean="0"/>
              <a:t>physical therapy, </a:t>
            </a:r>
            <a:r>
              <a:rPr lang="en-US" sz="2800" dirty="0"/>
              <a:t>family counseling, training with special assistive devices, or </a:t>
            </a:r>
            <a:r>
              <a:rPr lang="en-US" sz="2800" dirty="0" smtClean="0"/>
              <a:t>nutrition</a:t>
            </a:r>
            <a:r>
              <a:rPr lang="en-US" sz="2800" dirty="0"/>
              <a:t> services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School-age children with intellectual disabilities (</a:t>
            </a:r>
            <a:r>
              <a:rPr lang="en-US" sz="2800" dirty="0" smtClean="0"/>
              <a:t>including preschoolers) </a:t>
            </a:r>
            <a:r>
              <a:rPr lang="en-US" sz="2800" dirty="0"/>
              <a:t>are eligible for special education for free through the public school system. This is mandated by the Individuals With Disabilities Education Act (IDEA).</a:t>
            </a:r>
          </a:p>
        </p:txBody>
      </p:sp>
    </p:spTree>
    <p:extLst>
      <p:ext uri="{BB962C8B-B14F-4D97-AF65-F5344CB8AC3E}">
        <p14:creationId xmlns:p14="http://schemas.microsoft.com/office/powerpoint/2010/main" val="2322868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93706" cy="4023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Students may have an IEP (Individualized Education Plan) or receive special education services for many different reasons. These are not just for students with a diagnosis of intellectual disability.</a:t>
            </a:r>
          </a:p>
          <a:p>
            <a:r>
              <a:rPr lang="en-US" sz="2800" dirty="0"/>
              <a:t>Parents and educators work together to create an </a:t>
            </a:r>
            <a:r>
              <a:rPr lang="en-US" sz="2800" dirty="0" smtClean="0"/>
              <a:t>IEP</a:t>
            </a:r>
            <a:r>
              <a:rPr lang="en-US" sz="2800" dirty="0"/>
              <a:t>, which outlines the child’s needs and the services the child will receive at school. The point of special education is to make adaptations, accommodations, and modifications that allow a child with an intellectual disability to succeed in the classroom.</a:t>
            </a:r>
          </a:p>
        </p:txBody>
      </p:sp>
    </p:spTree>
    <p:extLst>
      <p:ext uri="{BB962C8B-B14F-4D97-AF65-F5344CB8AC3E}">
        <p14:creationId xmlns:p14="http://schemas.microsoft.com/office/powerpoint/2010/main" val="3629668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WebMd.com</a:t>
            </a:r>
          </a:p>
          <a:p>
            <a:r>
              <a:rPr lang="en-US" sz="2800" dirty="0" smtClean="0"/>
              <a:t>Thinking About Psychology,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Edit.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902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Disability (ID)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Intellectual Disability (ID</a:t>
            </a:r>
            <a:r>
              <a:rPr lang="en-US" sz="2800" dirty="0"/>
              <a:t>), once called mental retardation, is characterized by below-average intelligence or mental ability </a:t>
            </a:r>
            <a:r>
              <a:rPr lang="en-US" sz="2800" dirty="0" smtClean="0"/>
              <a:t>and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difficulty adapting to the demands of independent living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People </a:t>
            </a:r>
            <a:r>
              <a:rPr lang="en-US" sz="2800" dirty="0"/>
              <a:t>with intellectual disabilities can and do learn new skills, but they learn them more slowly. </a:t>
            </a:r>
            <a:endParaRPr lang="en-US" sz="2800" dirty="0" smtClean="0"/>
          </a:p>
          <a:p>
            <a:r>
              <a:rPr lang="en-US" sz="2800" dirty="0" smtClean="0"/>
              <a:t>There </a:t>
            </a:r>
            <a:r>
              <a:rPr lang="en-US" sz="2800" dirty="0"/>
              <a:t>are varying degrees of intellectual disability, from mild to profound.</a:t>
            </a:r>
          </a:p>
        </p:txBody>
      </p:sp>
    </p:spTree>
    <p:extLst>
      <p:ext uri="{BB962C8B-B14F-4D97-AF65-F5344CB8AC3E}">
        <p14:creationId xmlns:p14="http://schemas.microsoft.com/office/powerpoint/2010/main" val="15060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304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Intellectual Disability (ID)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838200"/>
            <a:ext cx="8229600" cy="3581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About 2% of the population has an IQ below 70.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According to the APA about half (1%) qualify as intellectually disabled.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Those with an ID are classified as having a mild, moderate, severe, or profound intellectual disability.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197" y="4540987"/>
            <a:ext cx="1981200" cy="149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61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Intellectual Disability?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Someone with intellectual disability has limitations in two areas. These areas are:</a:t>
            </a:r>
          </a:p>
          <a:p>
            <a:r>
              <a:rPr lang="en-US" sz="2800" b="1" dirty="0"/>
              <a:t>Intellectual functioning.</a:t>
            </a:r>
            <a:r>
              <a:rPr lang="en-US" sz="2800" dirty="0"/>
              <a:t> Also known as IQ, this refers to a person’s ability to learn, reason, make decisions, and solve problems.</a:t>
            </a:r>
          </a:p>
          <a:p>
            <a:r>
              <a:rPr lang="en-US" sz="2800" b="1" dirty="0"/>
              <a:t>Adaptive behaviors.</a:t>
            </a:r>
            <a:r>
              <a:rPr lang="en-US" sz="2800" dirty="0"/>
              <a:t> These are skills necessary for day-to-day life, such as being able to communicate effectively, interact with others, and take care of oneself.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9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(Intelligence Quotient)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IQ (intelligence quotient) is measured by an IQ test. The average IQ is 100. A person is considered intellectually disabled if he or she has an IQ of less than 70 to 75.</a:t>
            </a:r>
          </a:p>
        </p:txBody>
      </p:sp>
    </p:spTree>
    <p:extLst>
      <p:ext uri="{BB962C8B-B14F-4D97-AF65-F5344CB8AC3E}">
        <p14:creationId xmlns:p14="http://schemas.microsoft.com/office/powerpoint/2010/main" val="159693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measure a child’s adaptive behaviors, a specialist will observe the child’s skills and compare them to other children of the same age. </a:t>
            </a:r>
            <a:endParaRPr lang="en-US" sz="2800" dirty="0" smtClean="0"/>
          </a:p>
          <a:p>
            <a:r>
              <a:rPr lang="en-US" sz="2800" dirty="0" smtClean="0"/>
              <a:t>Things </a:t>
            </a:r>
            <a:r>
              <a:rPr lang="en-US" sz="2800" dirty="0"/>
              <a:t>that may be observed include how well the child can feed or dress himself or herself; how well the child is able to communicate with and understand others; and how the child interacts with family, friends, and other children of the same age.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521" y="3745809"/>
            <a:ext cx="45720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7843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1% of the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Intellectual disability is thought to affect about 1% of the population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Of those affected, 85% have mild intellectual disability. This means they are just a little slower than average to learn new information or skills. With the right support, most will be able to live independently as adults.</a:t>
            </a:r>
          </a:p>
        </p:txBody>
      </p:sp>
    </p:spTree>
    <p:extLst>
      <p:ext uri="{BB962C8B-B14F-4D97-AF65-F5344CB8AC3E}">
        <p14:creationId xmlns:p14="http://schemas.microsoft.com/office/powerpoint/2010/main" val="3966754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Degrees of ID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41678"/>
            <a:ext cx="8229600" cy="501632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Mild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IQ between 50 – 69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85% of people with 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Up to 6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grade level.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Can live independently with assistance.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Moderate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IQ 35-49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10% of people with 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Up to 2</a:t>
            </a:r>
            <a:r>
              <a:rPr lang="en-US" altLang="en-US" sz="2800" baseline="30000" dirty="0" smtClean="0"/>
              <a:t>nd</a:t>
            </a:r>
            <a:r>
              <a:rPr lang="en-US" altLang="en-US" sz="2800" dirty="0" smtClean="0"/>
              <a:t> grade level.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Need assistance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876542"/>
            <a:ext cx="2590800" cy="2100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238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More serious cases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Severe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IQ 20-34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3 – 4 % of cases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Can learn to talk and perform simple work but extremely limited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Profound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IQ below 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1-2% of cases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Require constant aid and supervision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16279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</TotalTime>
  <Words>686</Words>
  <Application>Microsoft Office PowerPoint</Application>
  <PresentationFormat>Widescreen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Calibri Light</vt:lpstr>
      <vt:lpstr>Retrospect</vt:lpstr>
      <vt:lpstr>Intellectual Disability</vt:lpstr>
      <vt:lpstr>Intellectual Disability (ID)</vt:lpstr>
      <vt:lpstr>Intellectual Disability (ID)</vt:lpstr>
      <vt:lpstr>What is Intellectual Disability?</vt:lpstr>
      <vt:lpstr>IQ (Intelligence Quotient)</vt:lpstr>
      <vt:lpstr>Adaptive Behaviors</vt:lpstr>
      <vt:lpstr>1% of the Population</vt:lpstr>
      <vt:lpstr>Degrees of ID</vt:lpstr>
      <vt:lpstr>More serious cases</vt:lpstr>
      <vt:lpstr>What are the signs of intellectual disability in children?</vt:lpstr>
      <vt:lpstr>What causes Intellectual Disability?</vt:lpstr>
      <vt:lpstr>Can intellectual disability be prevented?</vt:lpstr>
      <vt:lpstr>How is intellectual disability diagnosed?</vt:lpstr>
      <vt:lpstr>Treatment</vt:lpstr>
      <vt:lpstr>What services are available for children with ID?</vt:lpstr>
      <vt:lpstr>What is an IEP?</vt:lpstr>
      <vt:lpstr>Sources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 Disability</dc:title>
  <dc:creator>Erik Ljungberg</dc:creator>
  <cp:lastModifiedBy>Erik Ljungberg</cp:lastModifiedBy>
  <cp:revision>10</cp:revision>
  <dcterms:created xsi:type="dcterms:W3CDTF">2015-08-12T16:59:47Z</dcterms:created>
  <dcterms:modified xsi:type="dcterms:W3CDTF">2015-09-11T22:31:54Z</dcterms:modified>
</cp:coreProperties>
</file>