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95" r:id="rId14"/>
    <p:sldId id="269" r:id="rId15"/>
    <p:sldId id="270" r:id="rId16"/>
    <p:sldId id="297"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6" r:id="rId42"/>
    <p:sldId id="298" r:id="rId43"/>
    <p:sldId id="29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8/19/2016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8/19/2016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8/19/2016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8/19/2016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8/19/2016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8/19/2016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8/19/2016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800170"/>
          </a:xfrm>
        </p:spPr>
        <p:txBody>
          <a:bodyPr/>
          <a:lstStyle/>
          <a:p>
            <a:r>
              <a:rPr lang="en-US" dirty="0" smtClean="0"/>
              <a:t>Intro to Abnormal Psych</a:t>
            </a:r>
            <a:endParaRPr lang="en-US" dirty="0"/>
          </a:p>
        </p:txBody>
      </p:sp>
      <p:sp>
        <p:nvSpPr>
          <p:cNvPr id="3" name="Subtitle 2"/>
          <p:cNvSpPr>
            <a:spLocks noGrp="1"/>
          </p:cNvSpPr>
          <p:nvPr>
            <p:ph type="subTitle" idx="1"/>
          </p:nvPr>
        </p:nvSpPr>
        <p:spPr>
          <a:xfrm>
            <a:off x="1100051" y="5125791"/>
            <a:ext cx="10058400" cy="472829"/>
          </a:xfrm>
        </p:spPr>
        <p:txBody>
          <a:bodyPr/>
          <a:lstStyle/>
          <a:p>
            <a:endParaRPr lang="en-US" dirty="0"/>
          </a:p>
        </p:txBody>
      </p:sp>
      <p:pic>
        <p:nvPicPr>
          <p:cNvPr id="4" name="Picture 3"/>
          <p:cNvPicPr>
            <a:picLocks noChangeAspect="1"/>
          </p:cNvPicPr>
          <p:nvPr/>
        </p:nvPicPr>
        <p:blipFill>
          <a:blip r:embed="rId2"/>
          <a:stretch>
            <a:fillRect/>
          </a:stretch>
        </p:blipFill>
        <p:spPr>
          <a:xfrm>
            <a:off x="3741141" y="758952"/>
            <a:ext cx="3962743" cy="2042337"/>
          </a:xfrm>
          <a:prstGeom prst="rect">
            <a:avLst/>
          </a:prstGeom>
        </p:spPr>
      </p:pic>
    </p:spTree>
    <p:extLst>
      <p:ext uri="{BB962C8B-B14F-4D97-AF65-F5344CB8AC3E}">
        <p14:creationId xmlns:p14="http://schemas.microsoft.com/office/powerpoint/2010/main" val="1984146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81200" y="274639"/>
            <a:ext cx="8229600" cy="693737"/>
          </a:xfrm>
        </p:spPr>
        <p:txBody>
          <a:bodyPr>
            <a:normAutofit fontScale="90000"/>
          </a:bodyPr>
          <a:lstStyle/>
          <a:p>
            <a:r>
              <a:rPr lang="en-US" altLang="en-US" dirty="0" smtClean="0"/>
              <a:t>Physical Symptoms</a:t>
            </a:r>
          </a:p>
        </p:txBody>
      </p:sp>
      <p:sp>
        <p:nvSpPr>
          <p:cNvPr id="11267" name="Content Placeholder 2"/>
          <p:cNvSpPr>
            <a:spLocks noGrp="1"/>
          </p:cNvSpPr>
          <p:nvPr>
            <p:ph idx="1"/>
          </p:nvPr>
        </p:nvSpPr>
        <p:spPr>
          <a:xfrm>
            <a:off x="1524000" y="1300765"/>
            <a:ext cx="9144000" cy="4825397"/>
          </a:xfrm>
        </p:spPr>
        <p:txBody>
          <a:bodyPr/>
          <a:lstStyle/>
          <a:p>
            <a:pPr marL="0" indent="0">
              <a:buNone/>
            </a:pPr>
            <a:endParaRPr lang="en-US" altLang="en-US" sz="2800" dirty="0"/>
          </a:p>
          <a:p>
            <a:r>
              <a:rPr lang="en-US" altLang="en-US" sz="2800" dirty="0"/>
              <a:t>Sometimes symptoms of a mental health disorder appear as physical problems, such as </a:t>
            </a:r>
            <a:r>
              <a:rPr lang="en-US" altLang="en-US" sz="2800" b="1" dirty="0"/>
              <a:t>stomach pain, back pain, headache</a:t>
            </a:r>
            <a:r>
              <a:rPr lang="en-US" altLang="en-US" sz="2800" dirty="0"/>
              <a:t>, or other </a:t>
            </a:r>
            <a:r>
              <a:rPr lang="en-US" altLang="en-US" sz="2800" b="1" dirty="0"/>
              <a:t>unexplained aches and pains</a:t>
            </a:r>
            <a:r>
              <a:rPr lang="en-US" altLang="en-US" sz="2800" dirty="0"/>
              <a:t>.</a:t>
            </a:r>
          </a:p>
          <a:p>
            <a:endParaRPr lang="en-US" altLang="en-US" sz="2800" dirty="0"/>
          </a:p>
        </p:txBody>
      </p:sp>
      <p:pic>
        <p:nvPicPr>
          <p:cNvPr id="2" name="Picture 1"/>
          <p:cNvPicPr>
            <a:picLocks noChangeAspect="1"/>
          </p:cNvPicPr>
          <p:nvPr/>
        </p:nvPicPr>
        <p:blipFill>
          <a:blip r:embed="rId2"/>
          <a:stretch>
            <a:fillRect/>
          </a:stretch>
        </p:blipFill>
        <p:spPr>
          <a:xfrm>
            <a:off x="4424831" y="3569595"/>
            <a:ext cx="3341129" cy="2135746"/>
          </a:xfrm>
          <a:prstGeom prst="rect">
            <a:avLst/>
          </a:prstGeom>
        </p:spPr>
      </p:pic>
    </p:spTree>
    <p:extLst>
      <p:ext uri="{BB962C8B-B14F-4D97-AF65-F5344CB8AC3E}">
        <p14:creationId xmlns:p14="http://schemas.microsoft.com/office/powerpoint/2010/main" val="849016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When to see a doctor</a:t>
            </a:r>
          </a:p>
        </p:txBody>
      </p:sp>
      <p:sp>
        <p:nvSpPr>
          <p:cNvPr id="12291" name="Content Placeholder 2"/>
          <p:cNvSpPr>
            <a:spLocks noGrp="1"/>
          </p:cNvSpPr>
          <p:nvPr>
            <p:ph idx="1"/>
          </p:nvPr>
        </p:nvSpPr>
        <p:spPr>
          <a:xfrm>
            <a:off x="1619250" y="1737360"/>
            <a:ext cx="8591550" cy="4388804"/>
          </a:xfrm>
        </p:spPr>
        <p:txBody>
          <a:bodyPr/>
          <a:lstStyle/>
          <a:p>
            <a:r>
              <a:rPr lang="en-US" altLang="en-US" sz="2800" dirty="0"/>
              <a:t>If you have any signs or symptoms of a mental illness, see your primary care provider or mental health specialist. Most mental illnesses </a:t>
            </a:r>
            <a:r>
              <a:rPr lang="en-US" altLang="en-US" sz="2800" b="1" i="1" dirty="0"/>
              <a:t>don't improve on their own</a:t>
            </a:r>
            <a:r>
              <a:rPr lang="en-US" altLang="en-US" sz="2800" dirty="0"/>
              <a:t>, and </a:t>
            </a:r>
            <a:r>
              <a:rPr lang="en-US" altLang="en-US" sz="2800" i="1" dirty="0"/>
              <a:t>if untreated</a:t>
            </a:r>
            <a:r>
              <a:rPr lang="en-US" altLang="en-US" sz="2800" dirty="0"/>
              <a:t>, a mental illness </a:t>
            </a:r>
            <a:r>
              <a:rPr lang="en-US" altLang="en-US" sz="2800" b="1" i="1" dirty="0" smtClean="0"/>
              <a:t>may get worse </a:t>
            </a:r>
            <a:r>
              <a:rPr lang="en-US" altLang="en-US" sz="2800" b="1" dirty="0" smtClean="0"/>
              <a:t>over time </a:t>
            </a:r>
            <a:r>
              <a:rPr lang="en-US" altLang="en-US" sz="2800" dirty="0" smtClean="0"/>
              <a:t>and </a:t>
            </a:r>
            <a:r>
              <a:rPr lang="en-US" altLang="en-US" sz="2800" dirty="0"/>
              <a:t>cause serious problems</a:t>
            </a:r>
            <a:r>
              <a:rPr lang="en-US" altLang="en-US" sz="2800" dirty="0" smtClean="0"/>
              <a:t>.</a:t>
            </a:r>
            <a:endParaRPr lang="en-US" altLang="en-US" sz="2800" dirty="0"/>
          </a:p>
        </p:txBody>
      </p:sp>
      <p:pic>
        <p:nvPicPr>
          <p:cNvPr id="1229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2625" y="4005264"/>
            <a:ext cx="28448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440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7577" y="1"/>
            <a:ext cx="9953223" cy="1043188"/>
          </a:xfrm>
        </p:spPr>
        <p:txBody>
          <a:bodyPr>
            <a:normAutofit/>
          </a:bodyPr>
          <a:lstStyle/>
          <a:p>
            <a:r>
              <a:rPr lang="en-US" altLang="en-US" dirty="0" smtClean="0"/>
              <a:t>If you have suicidal thoughts</a:t>
            </a:r>
          </a:p>
        </p:txBody>
      </p:sp>
      <p:sp>
        <p:nvSpPr>
          <p:cNvPr id="13315" name="Content Placeholder 2"/>
          <p:cNvSpPr>
            <a:spLocks noGrp="1"/>
          </p:cNvSpPr>
          <p:nvPr>
            <p:ph idx="1"/>
          </p:nvPr>
        </p:nvSpPr>
        <p:spPr>
          <a:xfrm>
            <a:off x="257577" y="3078051"/>
            <a:ext cx="10259611" cy="3296990"/>
          </a:xfrm>
        </p:spPr>
        <p:txBody>
          <a:bodyPr>
            <a:normAutofit/>
          </a:bodyPr>
          <a:lstStyle/>
          <a:p>
            <a:r>
              <a:rPr lang="en-US" altLang="en-US" sz="2800" dirty="0"/>
              <a:t>Suicidal thoughts and behavior are common with some mental illnesses. If you think you may hurt yourself or attempt suicide, </a:t>
            </a:r>
            <a:r>
              <a:rPr lang="en-US" altLang="en-US" sz="2800" i="1" dirty="0"/>
              <a:t>get help right away</a:t>
            </a:r>
            <a:r>
              <a:rPr lang="en-US" altLang="en-US" sz="2800" dirty="0"/>
              <a:t>:</a:t>
            </a:r>
          </a:p>
          <a:p>
            <a:r>
              <a:rPr lang="en-US" altLang="en-US" sz="2800" dirty="0"/>
              <a:t>Call 911 or your local emergency number immediately.</a:t>
            </a:r>
          </a:p>
          <a:p>
            <a:r>
              <a:rPr lang="en-US" altLang="en-US" sz="2800" dirty="0"/>
              <a:t>Call a suicide hotline number —the National Suicide Prevention Lifeline at </a:t>
            </a:r>
            <a:r>
              <a:rPr lang="en-US" altLang="en-US" sz="2800" b="1" dirty="0"/>
              <a:t>800-273-TALK (800-273-8255)</a:t>
            </a:r>
            <a:r>
              <a:rPr lang="en-US" altLang="en-US" sz="2800" dirty="0"/>
              <a:t> to reach a trained counselor. </a:t>
            </a:r>
          </a:p>
        </p:txBody>
      </p:sp>
      <p:pic>
        <p:nvPicPr>
          <p:cNvPr id="2" name="Picture 1"/>
          <p:cNvPicPr>
            <a:picLocks noChangeAspect="1"/>
          </p:cNvPicPr>
          <p:nvPr/>
        </p:nvPicPr>
        <p:blipFill>
          <a:blip r:embed="rId2"/>
          <a:stretch>
            <a:fillRect/>
          </a:stretch>
        </p:blipFill>
        <p:spPr>
          <a:xfrm>
            <a:off x="8651920" y="180304"/>
            <a:ext cx="2642852" cy="2644596"/>
          </a:xfrm>
          <a:prstGeom prst="rect">
            <a:avLst/>
          </a:prstGeom>
        </p:spPr>
      </p:pic>
    </p:spTree>
    <p:extLst>
      <p:ext uri="{BB962C8B-B14F-4D97-AF65-F5344CB8AC3E}">
        <p14:creationId xmlns:p14="http://schemas.microsoft.com/office/powerpoint/2010/main" val="3046825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81589"/>
          </a:xfrm>
        </p:spPr>
        <p:txBody>
          <a:bodyPr/>
          <a:lstStyle/>
          <a:p>
            <a:r>
              <a:rPr lang="en-US" dirty="0" smtClean="0"/>
              <a:t>Get Help</a:t>
            </a:r>
            <a:endParaRPr lang="en-US" dirty="0"/>
          </a:p>
        </p:txBody>
      </p:sp>
      <p:sp>
        <p:nvSpPr>
          <p:cNvPr id="3" name="Content Placeholder 2"/>
          <p:cNvSpPr>
            <a:spLocks noGrp="1"/>
          </p:cNvSpPr>
          <p:nvPr>
            <p:ph idx="1"/>
          </p:nvPr>
        </p:nvSpPr>
        <p:spPr>
          <a:xfrm>
            <a:off x="1" y="1845734"/>
            <a:ext cx="11155680" cy="4023360"/>
          </a:xfrm>
        </p:spPr>
        <p:txBody>
          <a:bodyPr>
            <a:normAutofit/>
          </a:bodyPr>
          <a:lstStyle/>
          <a:p>
            <a:r>
              <a:rPr lang="en-US" altLang="en-US" sz="2800" dirty="0"/>
              <a:t>Reach out to a close friend or loved one.</a:t>
            </a:r>
          </a:p>
          <a:p>
            <a:r>
              <a:rPr lang="en-US" altLang="en-US" sz="2800" dirty="0"/>
              <a:t>Contact a minister or someone in your faith community.</a:t>
            </a:r>
          </a:p>
          <a:p>
            <a:r>
              <a:rPr lang="en-US" altLang="en-US" sz="2800" dirty="0"/>
              <a:t>Contact your doctor, other health care provider or mental health specialist like the school’s adjustment counselor.</a:t>
            </a:r>
          </a:p>
          <a:p>
            <a:r>
              <a:rPr lang="en-US" altLang="en-US" sz="2800" b="1" dirty="0"/>
              <a:t>Suicidal thinking doesn't get better on its own — so get help!</a:t>
            </a:r>
          </a:p>
          <a:p>
            <a:endParaRPr lang="en-US" altLang="en-US" sz="2800" dirty="0"/>
          </a:p>
          <a:p>
            <a:endParaRPr lang="en-US" sz="2800" dirty="0"/>
          </a:p>
        </p:txBody>
      </p:sp>
      <p:pic>
        <p:nvPicPr>
          <p:cNvPr id="4" name="Picture 3"/>
          <p:cNvPicPr>
            <a:picLocks noChangeAspect="1"/>
          </p:cNvPicPr>
          <p:nvPr/>
        </p:nvPicPr>
        <p:blipFill>
          <a:blip r:embed="rId2"/>
          <a:stretch>
            <a:fillRect/>
          </a:stretch>
        </p:blipFill>
        <p:spPr>
          <a:xfrm>
            <a:off x="9279966" y="4262907"/>
            <a:ext cx="2671628" cy="1983729"/>
          </a:xfrm>
          <a:prstGeom prst="rect">
            <a:avLst/>
          </a:prstGeom>
        </p:spPr>
      </p:pic>
    </p:spTree>
    <p:extLst>
      <p:ext uri="{BB962C8B-B14F-4D97-AF65-F5344CB8AC3E}">
        <p14:creationId xmlns:p14="http://schemas.microsoft.com/office/powerpoint/2010/main" val="898845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60608" y="274638"/>
            <a:ext cx="9850192" cy="927100"/>
          </a:xfrm>
        </p:spPr>
        <p:txBody>
          <a:bodyPr/>
          <a:lstStyle/>
          <a:p>
            <a:r>
              <a:rPr lang="en-US" altLang="en-US" dirty="0" smtClean="0"/>
              <a:t>Helping a friend or loved one</a:t>
            </a:r>
          </a:p>
        </p:txBody>
      </p:sp>
      <p:sp>
        <p:nvSpPr>
          <p:cNvPr id="14339" name="Content Placeholder 2"/>
          <p:cNvSpPr>
            <a:spLocks noGrp="1"/>
          </p:cNvSpPr>
          <p:nvPr>
            <p:ph idx="1"/>
          </p:nvPr>
        </p:nvSpPr>
        <p:spPr>
          <a:xfrm>
            <a:off x="167425" y="2588654"/>
            <a:ext cx="10043375" cy="3537510"/>
          </a:xfrm>
        </p:spPr>
        <p:txBody>
          <a:bodyPr/>
          <a:lstStyle/>
          <a:p>
            <a:r>
              <a:rPr lang="en-US" altLang="en-US" sz="2800" dirty="0"/>
              <a:t>If your friend or loved one shows signs of mental illness, have an open and honest discussion with him or her about your concerns. You may not be able to force someone to get professional care, but you can </a:t>
            </a:r>
            <a:r>
              <a:rPr lang="en-US" altLang="en-US" sz="2800" b="1" i="1" dirty="0"/>
              <a:t>offer encouragement and support</a:t>
            </a:r>
            <a:r>
              <a:rPr lang="en-US" altLang="en-US" sz="2800" dirty="0"/>
              <a:t>. You can also help your loved one find a qualified mental health provider and make an appointment. You may even be able to go along to the appointment.</a:t>
            </a:r>
          </a:p>
          <a:p>
            <a:r>
              <a:rPr lang="en-US" altLang="en-US" sz="2800" dirty="0"/>
              <a:t>If your loved one has done self-harm or is seriously considering doing so, take the person to the hospital or call for emergency help.</a:t>
            </a:r>
          </a:p>
          <a:p>
            <a:endParaRPr lang="en-US" altLang="en-US" sz="2800" dirty="0"/>
          </a:p>
        </p:txBody>
      </p:sp>
      <p:pic>
        <p:nvPicPr>
          <p:cNvPr id="2" name="Picture 1"/>
          <p:cNvPicPr>
            <a:picLocks noChangeAspect="1"/>
          </p:cNvPicPr>
          <p:nvPr/>
        </p:nvPicPr>
        <p:blipFill>
          <a:blip r:embed="rId2"/>
          <a:stretch>
            <a:fillRect/>
          </a:stretch>
        </p:blipFill>
        <p:spPr>
          <a:xfrm>
            <a:off x="8432308" y="598262"/>
            <a:ext cx="3028950" cy="1514475"/>
          </a:xfrm>
          <a:prstGeom prst="rect">
            <a:avLst/>
          </a:prstGeom>
        </p:spPr>
      </p:pic>
    </p:spTree>
    <p:extLst>
      <p:ext uri="{BB962C8B-B14F-4D97-AF65-F5344CB8AC3E}">
        <p14:creationId xmlns:p14="http://schemas.microsoft.com/office/powerpoint/2010/main" val="787698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349284" y="274638"/>
            <a:ext cx="5009881" cy="844550"/>
          </a:xfrm>
        </p:spPr>
        <p:txBody>
          <a:bodyPr/>
          <a:lstStyle/>
          <a:p>
            <a:r>
              <a:rPr lang="en-US" altLang="en-US" dirty="0" smtClean="0"/>
              <a:t>Warning</a:t>
            </a:r>
          </a:p>
        </p:txBody>
      </p:sp>
      <p:sp>
        <p:nvSpPr>
          <p:cNvPr id="15363" name="Content Placeholder 2"/>
          <p:cNvSpPr>
            <a:spLocks noGrp="1"/>
          </p:cNvSpPr>
          <p:nvPr>
            <p:ph idx="1"/>
          </p:nvPr>
        </p:nvSpPr>
        <p:spPr>
          <a:xfrm>
            <a:off x="128789" y="2575775"/>
            <a:ext cx="10766738" cy="3550389"/>
          </a:xfrm>
        </p:spPr>
        <p:txBody>
          <a:bodyPr>
            <a:normAutofit lnSpcReduction="10000"/>
          </a:bodyPr>
          <a:lstStyle/>
          <a:p>
            <a:r>
              <a:rPr lang="en-US" altLang="en-US" sz="2800" dirty="0"/>
              <a:t>Just remember that no matter how much you may learn in this class about mental illness, </a:t>
            </a:r>
            <a:r>
              <a:rPr lang="en-US" altLang="en-US" sz="2800" b="1" i="1" dirty="0"/>
              <a:t>you are not an expert </a:t>
            </a:r>
            <a:r>
              <a:rPr lang="en-US" altLang="en-US" sz="2800" b="1" dirty="0"/>
              <a:t>and should not try to take the place of a trained professional. </a:t>
            </a:r>
          </a:p>
          <a:p>
            <a:r>
              <a:rPr lang="en-US" altLang="en-US" sz="2800" dirty="0"/>
              <a:t>You may have the best of intentions, but only a licensed psychologist, doctor, or psychiatrist can make a diagnosis and only a trained professional should  give medical or therapeutic advice. </a:t>
            </a:r>
          </a:p>
          <a:p>
            <a:r>
              <a:rPr lang="en-US" altLang="en-US" sz="2800" dirty="0"/>
              <a:t>Also, don’t fall prey to the </a:t>
            </a:r>
            <a:r>
              <a:rPr lang="en-US" altLang="en-US" sz="2800" b="1" dirty="0"/>
              <a:t>“psychology student’s disease” </a:t>
            </a:r>
            <a:r>
              <a:rPr lang="en-US" altLang="en-US" sz="2800" dirty="0"/>
              <a:t>of diagnosing yourself or your friends and family with all of the disorders that we learn about!</a:t>
            </a:r>
          </a:p>
          <a:p>
            <a:endParaRPr lang="en-US" altLang="en-US" dirty="0" smtClean="0"/>
          </a:p>
          <a:p>
            <a:endParaRPr lang="en-US" altLang="en-US" dirty="0" smtClean="0"/>
          </a:p>
        </p:txBody>
      </p:sp>
      <p:pic>
        <p:nvPicPr>
          <p:cNvPr id="2" name="Picture 1"/>
          <p:cNvPicPr>
            <a:picLocks noChangeAspect="1"/>
          </p:cNvPicPr>
          <p:nvPr/>
        </p:nvPicPr>
        <p:blipFill>
          <a:blip r:embed="rId2"/>
          <a:stretch>
            <a:fillRect/>
          </a:stretch>
        </p:blipFill>
        <p:spPr>
          <a:xfrm>
            <a:off x="231820" y="0"/>
            <a:ext cx="2675653" cy="2408349"/>
          </a:xfrm>
          <a:prstGeom prst="rect">
            <a:avLst/>
          </a:prstGeom>
        </p:spPr>
      </p:pic>
    </p:spTree>
    <p:extLst>
      <p:ext uri="{BB962C8B-B14F-4D97-AF65-F5344CB8AC3E}">
        <p14:creationId xmlns:p14="http://schemas.microsoft.com/office/powerpoint/2010/main" val="3579602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92428"/>
            <a:ext cx="8229600" cy="1030310"/>
          </a:xfrm>
        </p:spPr>
        <p:txBody>
          <a:bodyPr/>
          <a:lstStyle/>
          <a:p>
            <a:r>
              <a:rPr lang="en-US" dirty="0" smtClean="0"/>
              <a:t>So what causes mental illness?</a:t>
            </a:r>
            <a:endParaRPr lang="en-US" dirty="0"/>
          </a:p>
        </p:txBody>
      </p:sp>
      <p:sp>
        <p:nvSpPr>
          <p:cNvPr id="3" name="Content Placeholder 2"/>
          <p:cNvSpPr>
            <a:spLocks noGrp="1"/>
          </p:cNvSpPr>
          <p:nvPr>
            <p:ph idx="1"/>
          </p:nvPr>
        </p:nvSpPr>
        <p:spPr>
          <a:xfrm>
            <a:off x="180304" y="2086378"/>
            <a:ext cx="10030496" cy="4039786"/>
          </a:xfrm>
        </p:spPr>
        <p:txBody>
          <a:bodyPr>
            <a:normAutofit/>
          </a:bodyPr>
          <a:lstStyle/>
          <a:p>
            <a:r>
              <a:rPr lang="en-US" sz="2800" dirty="0" smtClean="0"/>
              <a:t>If mental illness is a disease like any other illness then surely it must have some biological component. </a:t>
            </a:r>
          </a:p>
          <a:p>
            <a:r>
              <a:rPr lang="en-US" sz="2800" dirty="0" smtClean="0"/>
              <a:t>However, it also is affected by other factors, including our life circumstances, our levels of stress, and other </a:t>
            </a:r>
            <a:r>
              <a:rPr lang="en-US" sz="2800" i="1" dirty="0" smtClean="0"/>
              <a:t>external</a:t>
            </a:r>
            <a:r>
              <a:rPr lang="en-US" sz="2800" dirty="0" smtClean="0"/>
              <a:t> factors.</a:t>
            </a:r>
            <a:endParaRPr lang="en-US" sz="2800" dirty="0"/>
          </a:p>
        </p:txBody>
      </p:sp>
      <p:pic>
        <p:nvPicPr>
          <p:cNvPr id="5" name="Picture 4"/>
          <p:cNvPicPr>
            <a:picLocks noChangeAspect="1"/>
          </p:cNvPicPr>
          <p:nvPr/>
        </p:nvPicPr>
        <p:blipFill>
          <a:blip r:embed="rId2"/>
          <a:stretch>
            <a:fillRect/>
          </a:stretch>
        </p:blipFill>
        <p:spPr>
          <a:xfrm>
            <a:off x="6214815" y="4106271"/>
            <a:ext cx="2930572" cy="2189755"/>
          </a:xfrm>
          <a:prstGeom prst="rect">
            <a:avLst/>
          </a:prstGeom>
        </p:spPr>
      </p:pic>
    </p:spTree>
    <p:extLst>
      <p:ext uri="{BB962C8B-B14F-4D97-AF65-F5344CB8AC3E}">
        <p14:creationId xmlns:p14="http://schemas.microsoft.com/office/powerpoint/2010/main" val="1037511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1200" y="150813"/>
            <a:ext cx="8229600" cy="654050"/>
          </a:xfrm>
        </p:spPr>
        <p:txBody>
          <a:bodyPr>
            <a:normAutofit fontScale="90000"/>
          </a:bodyPr>
          <a:lstStyle/>
          <a:p>
            <a:r>
              <a:rPr lang="en-US" altLang="en-US" dirty="0" smtClean="0"/>
              <a:t>Nature vs Nurture?</a:t>
            </a:r>
            <a:endParaRPr lang="en-US" altLang="en-US" dirty="0" smtClean="0"/>
          </a:p>
        </p:txBody>
      </p:sp>
      <p:sp>
        <p:nvSpPr>
          <p:cNvPr id="3" name="Content Placeholder 2"/>
          <p:cNvSpPr>
            <a:spLocks noGrp="1"/>
          </p:cNvSpPr>
          <p:nvPr>
            <p:ph idx="1"/>
          </p:nvPr>
        </p:nvSpPr>
        <p:spPr>
          <a:xfrm>
            <a:off x="669702" y="1133341"/>
            <a:ext cx="9541100" cy="4992823"/>
          </a:xfrm>
        </p:spPr>
        <p:txBody>
          <a:bodyPr/>
          <a:lstStyle/>
          <a:p>
            <a:pPr marL="0" indent="0">
              <a:buNone/>
              <a:defRPr/>
            </a:pPr>
            <a:endParaRPr lang="en-US" sz="2800" dirty="0"/>
          </a:p>
          <a:p>
            <a:pPr>
              <a:defRPr/>
            </a:pPr>
            <a:r>
              <a:rPr lang="en-US" sz="2800" dirty="0"/>
              <a:t>You’ve probably heard of the </a:t>
            </a:r>
            <a:r>
              <a:rPr lang="en-US" sz="2800" b="1" dirty="0"/>
              <a:t>Nature vs Nurture </a:t>
            </a:r>
            <a:r>
              <a:rPr lang="en-US" sz="2800" dirty="0"/>
              <a:t>debate</a:t>
            </a:r>
          </a:p>
          <a:p>
            <a:pPr>
              <a:defRPr/>
            </a:pPr>
            <a:r>
              <a:rPr lang="en-US" sz="2800" dirty="0"/>
              <a:t>This examines whether our thoughts and behaviors are caused more by </a:t>
            </a:r>
            <a:r>
              <a:rPr lang="en-US" sz="2800" i="1" dirty="0"/>
              <a:t>biological</a:t>
            </a:r>
            <a:r>
              <a:rPr lang="en-US" sz="2800" dirty="0"/>
              <a:t> or </a:t>
            </a:r>
            <a:r>
              <a:rPr lang="en-US" sz="2800" i="1" dirty="0"/>
              <a:t>environmental</a:t>
            </a:r>
            <a:r>
              <a:rPr lang="en-US" sz="2800" dirty="0"/>
              <a:t> factors</a:t>
            </a:r>
          </a:p>
          <a:p>
            <a:pPr>
              <a:defRPr/>
            </a:pPr>
            <a:r>
              <a:rPr lang="en-US" sz="2800" dirty="0"/>
              <a:t>Mental illnesses, in general, are thought to be caused by a variety of genetic </a:t>
            </a:r>
            <a:r>
              <a:rPr lang="en-US" sz="2800" i="1" dirty="0"/>
              <a:t>and</a:t>
            </a:r>
            <a:r>
              <a:rPr lang="en-US" sz="2800" dirty="0"/>
              <a:t> environmental factors. </a:t>
            </a:r>
          </a:p>
          <a:p>
            <a:pPr>
              <a:defRPr/>
            </a:pPr>
            <a:r>
              <a:rPr lang="en-US" sz="2800" dirty="0"/>
              <a:t>In other words, it is not nature or nurture, but rather a </a:t>
            </a:r>
            <a:r>
              <a:rPr lang="en-US" sz="2800" b="1" i="1" dirty="0"/>
              <a:t>combination of the two</a:t>
            </a:r>
            <a:r>
              <a:rPr lang="en-US" sz="2800" dirty="0"/>
              <a:t>.</a:t>
            </a:r>
          </a:p>
          <a:p>
            <a:pPr>
              <a:defRPr/>
            </a:pPr>
            <a:endParaRPr lang="en-US" sz="2800" dirty="0"/>
          </a:p>
          <a:p>
            <a:pPr>
              <a:defRPr/>
            </a:pPr>
            <a:endParaRPr lang="en-US" sz="2800" dirty="0"/>
          </a:p>
        </p:txBody>
      </p:sp>
      <p:pic>
        <p:nvPicPr>
          <p:cNvPr id="163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37648" y="4636394"/>
            <a:ext cx="3492500" cy="222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456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smtClean="0"/>
              <a:t>Biological explanation</a:t>
            </a:r>
          </a:p>
        </p:txBody>
      </p:sp>
      <p:sp>
        <p:nvSpPr>
          <p:cNvPr id="17411" name="Content Placeholder 2"/>
          <p:cNvSpPr>
            <a:spLocks noGrp="1"/>
          </p:cNvSpPr>
          <p:nvPr>
            <p:ph idx="1"/>
          </p:nvPr>
        </p:nvSpPr>
        <p:spPr/>
        <p:txBody>
          <a:bodyPr/>
          <a:lstStyle/>
          <a:p>
            <a:r>
              <a:rPr lang="en-US" altLang="en-US" sz="2800" dirty="0" smtClean="0"/>
              <a:t>Says mental illness is caused by </a:t>
            </a:r>
            <a:r>
              <a:rPr lang="en-US" altLang="en-US" sz="2800" b="1" dirty="0" smtClean="0"/>
              <a:t>genetics, the brain, brain chemicals, hormones or </a:t>
            </a:r>
            <a:r>
              <a:rPr lang="en-US" altLang="en-US" sz="2800" b="1" i="1" dirty="0" smtClean="0"/>
              <a:t>something in the body</a:t>
            </a:r>
          </a:p>
          <a:p>
            <a:r>
              <a:rPr lang="en-US" altLang="en-US" sz="2800" b="1" i="1" dirty="0" smtClean="0"/>
              <a:t>Internal</a:t>
            </a:r>
            <a:r>
              <a:rPr lang="en-US" altLang="en-US" sz="2800" dirty="0" smtClean="0"/>
              <a:t> </a:t>
            </a:r>
            <a:r>
              <a:rPr lang="en-US" altLang="en-US" sz="2800" dirty="0"/>
              <a:t>causes</a:t>
            </a:r>
            <a:endParaRPr lang="en-US" altLang="en-US" sz="2800" i="1" dirty="0"/>
          </a:p>
          <a:p>
            <a:pPr eaLnBrk="1" hangingPunct="1"/>
            <a:endParaRPr lang="en-US" altLang="en-US" sz="2800" i="1" dirty="0" smtClean="0"/>
          </a:p>
          <a:p>
            <a:pPr eaLnBrk="1" hangingPunct="1"/>
            <a:endParaRPr lang="en-US" altLang="en-US" i="1" dirty="0" smtClean="0"/>
          </a:p>
        </p:txBody>
      </p:sp>
      <p:pic>
        <p:nvPicPr>
          <p:cNvPr id="1741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54775" y="3245476"/>
            <a:ext cx="2676346" cy="245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270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81200" y="274639"/>
            <a:ext cx="8229600" cy="681037"/>
          </a:xfrm>
        </p:spPr>
        <p:txBody>
          <a:bodyPr>
            <a:normAutofit fontScale="90000"/>
          </a:bodyPr>
          <a:lstStyle/>
          <a:p>
            <a:r>
              <a:rPr lang="en-US" altLang="en-US" smtClean="0"/>
              <a:t>Biological Causes</a:t>
            </a:r>
          </a:p>
        </p:txBody>
      </p:sp>
      <p:sp>
        <p:nvSpPr>
          <p:cNvPr id="18435" name="Content Placeholder 2"/>
          <p:cNvSpPr>
            <a:spLocks noGrp="1"/>
          </p:cNvSpPr>
          <p:nvPr>
            <p:ph idx="1"/>
          </p:nvPr>
        </p:nvSpPr>
        <p:spPr>
          <a:xfrm>
            <a:off x="167425" y="1790163"/>
            <a:ext cx="10043375" cy="4336001"/>
          </a:xfrm>
        </p:spPr>
        <p:txBody>
          <a:bodyPr/>
          <a:lstStyle/>
          <a:p>
            <a:r>
              <a:rPr lang="en-US" altLang="en-US" sz="2800" b="1" dirty="0"/>
              <a:t>Inherited traits.</a:t>
            </a:r>
            <a:r>
              <a:rPr lang="en-US" altLang="en-US" sz="2800" dirty="0"/>
              <a:t> Mental illness is more common in people whose biological (blood) relatives also have a mental illness. Certain genes may increase your risk of developing a mental illness. </a:t>
            </a:r>
          </a:p>
          <a:p>
            <a:r>
              <a:rPr lang="en-US" altLang="en-US" sz="2800" b="1" dirty="0"/>
              <a:t>Brain chemistry.</a:t>
            </a:r>
            <a:r>
              <a:rPr lang="en-US" altLang="en-US" sz="2800" dirty="0"/>
              <a:t> Biochemical changes in the brain are thought to affect mood and other aspects of mental health. Naturally occurring brain chemicals called neurotransmitters play a role in some mental illnesses. In some cases, hormonal imbalances affect mental health.</a:t>
            </a:r>
          </a:p>
          <a:p>
            <a:endParaRPr lang="en-US" altLang="en-US" sz="2800" dirty="0"/>
          </a:p>
          <a:p>
            <a:endParaRPr lang="en-US" altLang="en-US" sz="2800" dirty="0"/>
          </a:p>
        </p:txBody>
      </p:sp>
      <p:pic>
        <p:nvPicPr>
          <p:cNvPr id="2" name="Picture 1"/>
          <p:cNvPicPr>
            <a:picLocks noChangeAspect="1"/>
          </p:cNvPicPr>
          <p:nvPr/>
        </p:nvPicPr>
        <p:blipFill>
          <a:blip r:embed="rId2"/>
          <a:stretch>
            <a:fillRect/>
          </a:stretch>
        </p:blipFill>
        <p:spPr>
          <a:xfrm>
            <a:off x="9588656" y="4740365"/>
            <a:ext cx="1952625" cy="1962150"/>
          </a:xfrm>
          <a:prstGeom prst="rect">
            <a:avLst/>
          </a:prstGeom>
        </p:spPr>
      </p:pic>
    </p:spTree>
    <p:extLst>
      <p:ext uri="{BB962C8B-B14F-4D97-AF65-F5344CB8AC3E}">
        <p14:creationId xmlns:p14="http://schemas.microsoft.com/office/powerpoint/2010/main" val="1985851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What is this class about?</a:t>
            </a:r>
          </a:p>
        </p:txBody>
      </p:sp>
      <p:sp>
        <p:nvSpPr>
          <p:cNvPr id="3075" name="Content Placeholder 2"/>
          <p:cNvSpPr>
            <a:spLocks noGrp="1"/>
          </p:cNvSpPr>
          <p:nvPr>
            <p:ph idx="1"/>
          </p:nvPr>
        </p:nvSpPr>
        <p:spPr/>
        <p:txBody>
          <a:bodyPr>
            <a:normAutofit/>
          </a:bodyPr>
          <a:lstStyle/>
          <a:p>
            <a:r>
              <a:rPr lang="en-US" altLang="en-US" sz="2800" dirty="0" smtClean="0"/>
              <a:t>What is considered “normal” behavior?</a:t>
            </a:r>
          </a:p>
          <a:p>
            <a:r>
              <a:rPr lang="en-US" altLang="en-US" sz="2800" dirty="0" smtClean="0"/>
              <a:t>When does behavior cross into becoming “abnormal behavior”?</a:t>
            </a:r>
          </a:p>
          <a:p>
            <a:r>
              <a:rPr lang="en-US" altLang="en-US" sz="2800" dirty="0" smtClean="0"/>
              <a:t>What exactly is abnormal behavior?</a:t>
            </a:r>
          </a:p>
          <a:p>
            <a:r>
              <a:rPr lang="en-US" altLang="en-US" sz="2800" dirty="0" smtClean="0"/>
              <a:t>What is “mental” illness and how is it different from other types of illness?</a:t>
            </a:r>
          </a:p>
          <a:p>
            <a:r>
              <a:rPr lang="en-US" altLang="en-US" sz="2800" dirty="0" smtClean="0"/>
              <a:t>How many people are affected by mental illness?</a:t>
            </a:r>
          </a:p>
          <a:p>
            <a:r>
              <a:rPr lang="en-US" altLang="en-US" sz="2800" dirty="0" smtClean="0"/>
              <a:t>What are the different types of mental illness?</a:t>
            </a:r>
          </a:p>
        </p:txBody>
      </p:sp>
      <p:pic>
        <p:nvPicPr>
          <p:cNvPr id="2" name="Picture 1"/>
          <p:cNvPicPr>
            <a:picLocks noChangeAspect="1"/>
          </p:cNvPicPr>
          <p:nvPr/>
        </p:nvPicPr>
        <p:blipFill>
          <a:blip r:embed="rId2"/>
          <a:stretch>
            <a:fillRect/>
          </a:stretch>
        </p:blipFill>
        <p:spPr>
          <a:xfrm>
            <a:off x="8002905" y="178229"/>
            <a:ext cx="3152775" cy="1447800"/>
          </a:xfrm>
          <a:prstGeom prst="rect">
            <a:avLst/>
          </a:prstGeom>
        </p:spPr>
      </p:pic>
    </p:spTree>
    <p:extLst>
      <p:ext uri="{BB962C8B-B14F-4D97-AF65-F5344CB8AC3E}">
        <p14:creationId xmlns:p14="http://schemas.microsoft.com/office/powerpoint/2010/main" val="1741672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smtClean="0"/>
              <a:t>Neurons</a:t>
            </a:r>
          </a:p>
        </p:txBody>
      </p:sp>
      <p:sp>
        <p:nvSpPr>
          <p:cNvPr id="19459" name="Content Placeholder 2"/>
          <p:cNvSpPr>
            <a:spLocks noGrp="1"/>
          </p:cNvSpPr>
          <p:nvPr>
            <p:ph idx="1"/>
          </p:nvPr>
        </p:nvSpPr>
        <p:spPr/>
        <p:txBody>
          <a:bodyPr/>
          <a:lstStyle/>
          <a:p>
            <a:pPr eaLnBrk="1" hangingPunct="1"/>
            <a:r>
              <a:rPr lang="en-US" altLang="en-US" sz="2800" b="1" dirty="0"/>
              <a:t>Nerve cells in the brain </a:t>
            </a:r>
            <a:r>
              <a:rPr lang="en-US" altLang="en-US" sz="2800" dirty="0"/>
              <a:t>that communicate with one another</a:t>
            </a:r>
          </a:p>
          <a:p>
            <a:pPr eaLnBrk="1" hangingPunct="1"/>
            <a:r>
              <a:rPr lang="en-US" altLang="en-US" sz="2800" dirty="0"/>
              <a:t>In the brains of those with mental illness </a:t>
            </a:r>
            <a:r>
              <a:rPr lang="en-US" altLang="en-US" sz="2800" b="1" dirty="0"/>
              <a:t>neurons may misfire or send mixed up signals</a:t>
            </a:r>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9650" y="3653368"/>
            <a:ext cx="3492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026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Neurotransmitters</a:t>
            </a:r>
          </a:p>
        </p:txBody>
      </p:sp>
      <p:sp>
        <p:nvSpPr>
          <p:cNvPr id="20483" name="Content Placeholder 2"/>
          <p:cNvSpPr>
            <a:spLocks noGrp="1"/>
          </p:cNvSpPr>
          <p:nvPr>
            <p:ph idx="1"/>
          </p:nvPr>
        </p:nvSpPr>
        <p:spPr/>
        <p:txBody>
          <a:bodyPr/>
          <a:lstStyle/>
          <a:p>
            <a:pPr eaLnBrk="1" hangingPunct="1"/>
            <a:r>
              <a:rPr lang="en-US" altLang="en-US" sz="2800" b="1" dirty="0"/>
              <a:t>Chemicals in the brain </a:t>
            </a:r>
            <a:r>
              <a:rPr lang="en-US" altLang="en-US" sz="2800" dirty="0"/>
              <a:t>that carry messages between neurons</a:t>
            </a:r>
          </a:p>
          <a:p>
            <a:pPr eaLnBrk="1" hangingPunct="1"/>
            <a:endParaRPr lang="en-US" altLang="en-US" sz="2800" dirty="0"/>
          </a:p>
          <a:p>
            <a:pPr eaLnBrk="1" hangingPunct="1"/>
            <a:r>
              <a:rPr lang="en-US" altLang="en-US" sz="2800" dirty="0"/>
              <a:t>Examples – dopamine, serotonin</a:t>
            </a:r>
          </a:p>
          <a:p>
            <a:pPr eaLnBrk="1" hangingPunct="1"/>
            <a:endParaRPr lang="en-US" altLang="en-US" dirty="0" smtClean="0"/>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03206" y="2962253"/>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854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Neurotransmitters</a:t>
            </a:r>
          </a:p>
        </p:txBody>
      </p:sp>
      <p:sp>
        <p:nvSpPr>
          <p:cNvPr id="21507" name="Content Placeholder 2"/>
          <p:cNvSpPr>
            <a:spLocks noGrp="1"/>
          </p:cNvSpPr>
          <p:nvPr>
            <p:ph idx="1"/>
          </p:nvPr>
        </p:nvSpPr>
        <p:spPr>
          <a:xfrm>
            <a:off x="1097279" y="1845734"/>
            <a:ext cx="10274765" cy="4023360"/>
          </a:xfrm>
        </p:spPr>
        <p:txBody>
          <a:bodyPr/>
          <a:lstStyle/>
          <a:p>
            <a:pPr eaLnBrk="1" hangingPunct="1"/>
            <a:r>
              <a:rPr lang="en-US" altLang="en-US" sz="2800" dirty="0"/>
              <a:t>These </a:t>
            </a:r>
            <a:r>
              <a:rPr lang="en-US" altLang="en-US" sz="2800" b="1" dirty="0"/>
              <a:t>chemicals are often out of balance </a:t>
            </a:r>
            <a:r>
              <a:rPr lang="en-US" altLang="en-US" sz="2800" dirty="0"/>
              <a:t>in those with mental illness</a:t>
            </a:r>
          </a:p>
          <a:p>
            <a:pPr eaLnBrk="1" hangingPunct="1"/>
            <a:endParaRPr lang="en-US" altLang="en-US" sz="2800" dirty="0"/>
          </a:p>
          <a:p>
            <a:pPr eaLnBrk="1" hangingPunct="1"/>
            <a:r>
              <a:rPr lang="en-US" altLang="en-US" sz="2800" dirty="0"/>
              <a:t>Psychiatric drugs, like Prozac, </a:t>
            </a:r>
            <a:r>
              <a:rPr lang="en-US" altLang="en-US" sz="2800" b="1" dirty="0"/>
              <a:t>attempt to bring these chemicals back into balance</a:t>
            </a:r>
          </a:p>
          <a:p>
            <a:endParaRPr lang="en-US" altLang="en-US" dirty="0" smtClean="0"/>
          </a:p>
        </p:txBody>
      </p:sp>
      <p:pic>
        <p:nvPicPr>
          <p:cNvPr id="215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38988" y="3862388"/>
            <a:ext cx="28956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859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274638"/>
            <a:ext cx="8229600" cy="639762"/>
          </a:xfrm>
        </p:spPr>
        <p:txBody>
          <a:bodyPr>
            <a:normAutofit fontScale="90000"/>
          </a:bodyPr>
          <a:lstStyle/>
          <a:p>
            <a:r>
              <a:rPr lang="en-US" altLang="en-US" smtClean="0"/>
              <a:t>Environmental Causes</a:t>
            </a:r>
          </a:p>
        </p:txBody>
      </p:sp>
      <p:sp>
        <p:nvSpPr>
          <p:cNvPr id="3" name="Content Placeholder 2"/>
          <p:cNvSpPr>
            <a:spLocks noGrp="1"/>
          </p:cNvSpPr>
          <p:nvPr>
            <p:ph idx="1"/>
          </p:nvPr>
        </p:nvSpPr>
        <p:spPr>
          <a:xfrm>
            <a:off x="206062" y="1996225"/>
            <a:ext cx="10470524" cy="4129939"/>
          </a:xfrm>
        </p:spPr>
        <p:txBody>
          <a:bodyPr>
            <a:normAutofit/>
          </a:bodyPr>
          <a:lstStyle/>
          <a:p>
            <a:pPr>
              <a:defRPr/>
            </a:pPr>
            <a:r>
              <a:rPr lang="en-US" sz="2800" dirty="0"/>
              <a:t>Environmental causes include anything outside of yourself (non-biological) that might affect your thoughts and behaviors.</a:t>
            </a:r>
          </a:p>
          <a:p>
            <a:pPr>
              <a:defRPr/>
            </a:pPr>
            <a:r>
              <a:rPr lang="en-US" sz="2800" b="1" dirty="0"/>
              <a:t>Environmental exposures </a:t>
            </a:r>
            <a:r>
              <a:rPr lang="en-US" sz="2800" b="1" i="1" dirty="0"/>
              <a:t>before</a:t>
            </a:r>
            <a:r>
              <a:rPr lang="en-US" sz="2800" b="1" dirty="0"/>
              <a:t> birth.</a:t>
            </a:r>
            <a:r>
              <a:rPr lang="en-US" sz="2800" dirty="0"/>
              <a:t> Exposure to viruses, toxins, alcohol or drugs while in the womb can sometimes be linked to mental illness.</a:t>
            </a:r>
          </a:p>
          <a:p>
            <a:pPr>
              <a:defRPr/>
            </a:pPr>
            <a:r>
              <a:rPr lang="en-US" sz="2800" b="1" dirty="0"/>
              <a:t>Environmental exposure </a:t>
            </a:r>
            <a:r>
              <a:rPr lang="en-US" sz="2800" b="1" i="1" dirty="0"/>
              <a:t>after</a:t>
            </a:r>
            <a:r>
              <a:rPr lang="en-US" sz="2800" b="1" dirty="0"/>
              <a:t> birth. </a:t>
            </a:r>
            <a:r>
              <a:rPr lang="en-US" sz="2800" dirty="0"/>
              <a:t>This includes your</a:t>
            </a:r>
            <a:r>
              <a:rPr lang="en-US" altLang="en-US" sz="2800" dirty="0"/>
              <a:t> upbringing, social experiences (in school, etc.), and any traumatic events you may have experienced. </a:t>
            </a:r>
          </a:p>
          <a:p>
            <a:pPr>
              <a:defRPr/>
            </a:pPr>
            <a:r>
              <a:rPr lang="en-US" altLang="en-US" sz="2800" dirty="0"/>
              <a:t>These are all </a:t>
            </a:r>
            <a:r>
              <a:rPr lang="en-US" altLang="en-US" sz="2800" i="1" dirty="0"/>
              <a:t>external</a:t>
            </a:r>
            <a:r>
              <a:rPr lang="en-US" altLang="en-US" sz="2800" dirty="0"/>
              <a:t> causes that may contribute to mental illness.</a:t>
            </a:r>
          </a:p>
          <a:p>
            <a:pPr>
              <a:defRPr/>
            </a:pPr>
            <a:endParaRPr lang="en-US" sz="2800" b="1" dirty="0"/>
          </a:p>
          <a:p>
            <a:pPr>
              <a:defRPr/>
            </a:pPr>
            <a:endParaRPr lang="en-US" sz="2800" dirty="0"/>
          </a:p>
          <a:p>
            <a:pPr>
              <a:defRPr/>
            </a:pPr>
            <a:endParaRPr lang="en-US" sz="2800" dirty="0"/>
          </a:p>
        </p:txBody>
      </p:sp>
      <p:pic>
        <p:nvPicPr>
          <p:cNvPr id="2" name="Picture 1"/>
          <p:cNvPicPr>
            <a:picLocks noChangeAspect="1"/>
          </p:cNvPicPr>
          <p:nvPr/>
        </p:nvPicPr>
        <p:blipFill>
          <a:blip r:embed="rId2"/>
          <a:stretch>
            <a:fillRect/>
          </a:stretch>
        </p:blipFill>
        <p:spPr>
          <a:xfrm>
            <a:off x="9806994" y="168901"/>
            <a:ext cx="2114550" cy="2162175"/>
          </a:xfrm>
          <a:prstGeom prst="rect">
            <a:avLst/>
          </a:prstGeom>
        </p:spPr>
      </p:pic>
    </p:spTree>
    <p:extLst>
      <p:ext uri="{BB962C8B-B14F-4D97-AF65-F5344CB8AC3E}">
        <p14:creationId xmlns:p14="http://schemas.microsoft.com/office/powerpoint/2010/main" val="628024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81200" y="0"/>
            <a:ext cx="8229600" cy="846138"/>
          </a:xfrm>
        </p:spPr>
        <p:txBody>
          <a:bodyPr/>
          <a:lstStyle/>
          <a:p>
            <a:pPr eaLnBrk="1" hangingPunct="1"/>
            <a:r>
              <a:rPr lang="en-US" altLang="en-US" smtClean="0"/>
              <a:t>Nature </a:t>
            </a:r>
            <a:r>
              <a:rPr lang="en-US" altLang="en-US" i="1" smtClean="0"/>
              <a:t>and</a:t>
            </a:r>
            <a:r>
              <a:rPr lang="en-US" altLang="en-US" smtClean="0"/>
              <a:t> Nurture</a:t>
            </a:r>
          </a:p>
        </p:txBody>
      </p:sp>
      <p:sp>
        <p:nvSpPr>
          <p:cNvPr id="18435" name="Content Placeholder 2"/>
          <p:cNvSpPr>
            <a:spLocks noGrp="1"/>
          </p:cNvSpPr>
          <p:nvPr>
            <p:ph idx="1"/>
          </p:nvPr>
        </p:nvSpPr>
        <p:spPr>
          <a:xfrm>
            <a:off x="513008" y="1790163"/>
            <a:ext cx="11165983" cy="4546242"/>
          </a:xfrm>
        </p:spPr>
        <p:txBody>
          <a:bodyPr>
            <a:normAutofit fontScale="92500" lnSpcReduction="20000"/>
          </a:bodyPr>
          <a:lstStyle/>
          <a:p>
            <a:pPr eaLnBrk="1" hangingPunct="1">
              <a:defRPr/>
            </a:pPr>
            <a:r>
              <a:rPr lang="en-US" altLang="en-US" sz="3000" dirty="0"/>
              <a:t>In most cases, mental illness is believed to be caused by </a:t>
            </a:r>
            <a:r>
              <a:rPr lang="en-US" altLang="en-US" sz="3000" b="1" dirty="0"/>
              <a:t>a </a:t>
            </a:r>
            <a:r>
              <a:rPr lang="en-US" altLang="en-US" sz="3000" b="1" i="1" dirty="0"/>
              <a:t>predisposition</a:t>
            </a:r>
            <a:r>
              <a:rPr lang="en-US" altLang="en-US" sz="3000" b="1" dirty="0"/>
              <a:t> to mental illness which is </a:t>
            </a:r>
            <a:r>
              <a:rPr lang="en-US" altLang="en-US" sz="3000" b="1" i="1" dirty="0"/>
              <a:t>triggered by </a:t>
            </a:r>
            <a:r>
              <a:rPr lang="en-US" sz="3000" b="1" i="1" dirty="0"/>
              <a:t>your life situation</a:t>
            </a:r>
            <a:r>
              <a:rPr lang="en-US" sz="3000" dirty="0"/>
              <a:t> (stress, traumatic events, etc.)</a:t>
            </a:r>
          </a:p>
          <a:p>
            <a:pPr eaLnBrk="1" hangingPunct="1">
              <a:defRPr/>
            </a:pPr>
            <a:r>
              <a:rPr lang="en-US" sz="3000" dirty="0"/>
              <a:t>A predisposition </a:t>
            </a:r>
            <a:r>
              <a:rPr lang="en-US" sz="3000" b="1" i="1" dirty="0"/>
              <a:t>does not mean </a:t>
            </a:r>
            <a:r>
              <a:rPr lang="en-US" sz="3000" b="1" dirty="0"/>
              <a:t>that you will automatically develop a mental illness</a:t>
            </a:r>
            <a:r>
              <a:rPr lang="en-US" sz="3000" dirty="0"/>
              <a:t>, but rather that you are </a:t>
            </a:r>
            <a:r>
              <a:rPr lang="en-US" sz="3000" i="1" dirty="0"/>
              <a:t>more susceptible </a:t>
            </a:r>
            <a:r>
              <a:rPr lang="en-US" sz="3000" dirty="0"/>
              <a:t>because it runs in your family.</a:t>
            </a:r>
          </a:p>
          <a:p>
            <a:pPr eaLnBrk="1" hangingPunct="1">
              <a:defRPr/>
            </a:pPr>
            <a:r>
              <a:rPr lang="en-US" sz="3000" dirty="0"/>
              <a:t>For example, depression </a:t>
            </a:r>
          </a:p>
          <a:p>
            <a:pPr marL="0" indent="0">
              <a:buNone/>
              <a:defRPr/>
            </a:pPr>
            <a:r>
              <a:rPr lang="en-US" sz="3000" dirty="0"/>
              <a:t>    - you have a </a:t>
            </a:r>
            <a:r>
              <a:rPr lang="en-US" sz="3000" i="1" dirty="0"/>
              <a:t>20% chance </a:t>
            </a:r>
            <a:r>
              <a:rPr lang="en-US" sz="3000" dirty="0"/>
              <a:t>of</a:t>
            </a:r>
          </a:p>
          <a:p>
            <a:pPr marL="0" indent="0">
              <a:buNone/>
              <a:defRPr/>
            </a:pPr>
            <a:r>
              <a:rPr lang="en-US" sz="3000" dirty="0"/>
              <a:t>    developing it if it runs in your </a:t>
            </a:r>
          </a:p>
          <a:p>
            <a:pPr marL="0" indent="0">
              <a:buNone/>
              <a:defRPr/>
            </a:pPr>
            <a:r>
              <a:rPr lang="en-US" sz="3000" dirty="0"/>
              <a:t>    family instead of only a </a:t>
            </a:r>
            <a:r>
              <a:rPr lang="en-US" sz="3000" i="1" dirty="0"/>
              <a:t>5%</a:t>
            </a:r>
          </a:p>
          <a:p>
            <a:pPr marL="0" indent="0">
              <a:buNone/>
              <a:defRPr/>
            </a:pPr>
            <a:r>
              <a:rPr lang="en-US" altLang="en-US" sz="3000" i="1" dirty="0"/>
              <a:t>    chance</a:t>
            </a:r>
            <a:r>
              <a:rPr lang="en-US" altLang="en-US" sz="3000" dirty="0"/>
              <a:t> if it does not</a:t>
            </a:r>
            <a:endParaRPr lang="en-US" altLang="en-US" sz="3000" dirty="0" smtClean="0"/>
          </a:p>
          <a:p>
            <a:pPr marL="0" indent="0">
              <a:buNone/>
              <a:defRPr/>
            </a:pPr>
            <a:endParaRPr lang="en-US" altLang="en-US" dirty="0" smtClean="0"/>
          </a:p>
        </p:txBody>
      </p:sp>
      <p:pic>
        <p:nvPicPr>
          <p:cNvPr id="2355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7972" y="3694805"/>
            <a:ext cx="26416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446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dirty="0" smtClean="0"/>
              <a:t>Who is at risk?</a:t>
            </a:r>
          </a:p>
        </p:txBody>
      </p:sp>
      <p:sp>
        <p:nvSpPr>
          <p:cNvPr id="31747" name="Content Placeholder 2"/>
          <p:cNvSpPr>
            <a:spLocks noGrp="1"/>
          </p:cNvSpPr>
          <p:nvPr>
            <p:ph idx="1"/>
          </p:nvPr>
        </p:nvSpPr>
        <p:spPr/>
        <p:txBody>
          <a:bodyPr/>
          <a:lstStyle/>
          <a:p>
            <a:pPr eaLnBrk="1" hangingPunct="1"/>
            <a:r>
              <a:rPr lang="en-US" altLang="en-US" sz="2800" dirty="0" smtClean="0"/>
              <a:t>It is important to note that </a:t>
            </a:r>
            <a:r>
              <a:rPr lang="en-US" altLang="en-US" sz="2800" i="1" dirty="0" smtClean="0"/>
              <a:t>no one is immune </a:t>
            </a:r>
            <a:r>
              <a:rPr lang="en-US" altLang="en-US" sz="2800" dirty="0" smtClean="0"/>
              <a:t>from mental illness. </a:t>
            </a:r>
          </a:p>
          <a:p>
            <a:pPr eaLnBrk="1" hangingPunct="1"/>
            <a:r>
              <a:rPr lang="en-US" altLang="en-US" sz="2800" dirty="0" smtClean="0"/>
              <a:t>It doesn’t discriminate – anyone, regardless of wealth, gender, or race is vulnerable</a:t>
            </a:r>
          </a:p>
          <a:p>
            <a:pPr eaLnBrk="1" hangingPunct="1"/>
            <a:endParaRPr lang="en-US" altLang="en-US" dirty="0" smtClean="0"/>
          </a:p>
          <a:p>
            <a:pPr eaLnBrk="1" hangingPunct="1"/>
            <a:endParaRPr lang="en-US" altLang="en-US" dirty="0" smtClean="0"/>
          </a:p>
        </p:txBody>
      </p:sp>
      <p:pic>
        <p:nvPicPr>
          <p:cNvPr id="317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38900" y="3653368"/>
            <a:ext cx="35052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007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981200" y="274639"/>
            <a:ext cx="8229600" cy="1039006"/>
          </a:xfrm>
        </p:spPr>
        <p:txBody>
          <a:bodyPr>
            <a:normAutofit fontScale="90000"/>
          </a:bodyPr>
          <a:lstStyle/>
          <a:p>
            <a:r>
              <a:rPr lang="en-US" altLang="en-US" dirty="0" smtClean="0"/>
              <a:t>But who is more likely to develop a mental illness?</a:t>
            </a:r>
          </a:p>
        </p:txBody>
      </p:sp>
      <p:sp>
        <p:nvSpPr>
          <p:cNvPr id="3" name="Content Placeholder 2"/>
          <p:cNvSpPr>
            <a:spLocks noGrp="1"/>
          </p:cNvSpPr>
          <p:nvPr>
            <p:ph idx="1"/>
          </p:nvPr>
        </p:nvSpPr>
        <p:spPr>
          <a:xfrm>
            <a:off x="193183" y="1751527"/>
            <a:ext cx="10352582" cy="4374637"/>
          </a:xfrm>
        </p:spPr>
        <p:txBody>
          <a:bodyPr>
            <a:normAutofit/>
          </a:bodyPr>
          <a:lstStyle/>
          <a:p>
            <a:pPr marL="0" indent="0">
              <a:buNone/>
              <a:defRPr/>
            </a:pPr>
            <a:r>
              <a:rPr lang="en-US" sz="2800" dirty="0"/>
              <a:t>There are certain groups, however, that possess </a:t>
            </a:r>
            <a:r>
              <a:rPr lang="en-US" sz="2800" i="1" dirty="0"/>
              <a:t>risk factors </a:t>
            </a:r>
            <a:r>
              <a:rPr lang="en-US" sz="2800" dirty="0"/>
              <a:t>making them more prone to develop mental illness</a:t>
            </a:r>
            <a:r>
              <a:rPr lang="en-US" sz="2800" dirty="0" smtClean="0"/>
              <a:t>:</a:t>
            </a:r>
            <a:endParaRPr lang="en-US" sz="2800" dirty="0"/>
          </a:p>
          <a:p>
            <a:pPr>
              <a:defRPr/>
            </a:pPr>
            <a:r>
              <a:rPr lang="en-US" sz="2800" dirty="0"/>
              <a:t>Having a </a:t>
            </a:r>
            <a:r>
              <a:rPr lang="en-US" sz="2800" i="1" dirty="0"/>
              <a:t>biological (blood) relative</a:t>
            </a:r>
            <a:r>
              <a:rPr lang="en-US" sz="2800" dirty="0"/>
              <a:t>, such as a parent or sibling, with a mental illness</a:t>
            </a:r>
          </a:p>
          <a:p>
            <a:pPr>
              <a:defRPr/>
            </a:pPr>
            <a:r>
              <a:rPr lang="en-US" sz="2800" i="1" dirty="0"/>
              <a:t>Experiences in the womb </a:t>
            </a:r>
            <a:r>
              <a:rPr lang="en-US" sz="2800" dirty="0"/>
              <a:t>— for example, having a mother who was exposed to viruses, toxins, drugs or alcohol during pregnancy</a:t>
            </a:r>
          </a:p>
          <a:p>
            <a:pPr>
              <a:defRPr/>
            </a:pPr>
            <a:r>
              <a:rPr lang="en-US" sz="2800" i="1" dirty="0"/>
              <a:t>Stressful life situations</a:t>
            </a:r>
            <a:r>
              <a:rPr lang="en-US" sz="2800" dirty="0"/>
              <a:t>, such as financial problems, a loved one's death or a divorce</a:t>
            </a:r>
          </a:p>
          <a:p>
            <a:pPr>
              <a:defRPr/>
            </a:pPr>
            <a:r>
              <a:rPr lang="en-US" sz="2800" dirty="0"/>
              <a:t>A </a:t>
            </a:r>
            <a:r>
              <a:rPr lang="en-US" sz="2800" i="1" dirty="0"/>
              <a:t>chronic medical condition</a:t>
            </a:r>
            <a:r>
              <a:rPr lang="en-US" sz="2800" dirty="0"/>
              <a:t>, such as cancer</a:t>
            </a:r>
          </a:p>
          <a:p>
            <a:pPr>
              <a:defRPr/>
            </a:pPr>
            <a:endParaRPr lang="en-US" sz="2800" dirty="0"/>
          </a:p>
        </p:txBody>
      </p:sp>
      <p:pic>
        <p:nvPicPr>
          <p:cNvPr id="2" name="Picture 1"/>
          <p:cNvPicPr>
            <a:picLocks noChangeAspect="1"/>
          </p:cNvPicPr>
          <p:nvPr/>
        </p:nvPicPr>
        <p:blipFill>
          <a:blip r:embed="rId2"/>
          <a:stretch>
            <a:fillRect/>
          </a:stretch>
        </p:blipFill>
        <p:spPr>
          <a:xfrm>
            <a:off x="10391909" y="3773489"/>
            <a:ext cx="1943100" cy="2352675"/>
          </a:xfrm>
          <a:prstGeom prst="rect">
            <a:avLst/>
          </a:prstGeom>
        </p:spPr>
      </p:pic>
    </p:spTree>
    <p:extLst>
      <p:ext uri="{BB962C8B-B14F-4D97-AF65-F5344CB8AC3E}">
        <p14:creationId xmlns:p14="http://schemas.microsoft.com/office/powerpoint/2010/main" val="3349947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Who else?</a:t>
            </a:r>
          </a:p>
        </p:txBody>
      </p:sp>
      <p:sp>
        <p:nvSpPr>
          <p:cNvPr id="33795" name="Content Placeholder 2"/>
          <p:cNvSpPr>
            <a:spLocks noGrp="1"/>
          </p:cNvSpPr>
          <p:nvPr>
            <p:ph idx="1"/>
          </p:nvPr>
        </p:nvSpPr>
        <p:spPr>
          <a:xfrm>
            <a:off x="386366" y="2034862"/>
            <a:ext cx="9824435" cy="4091302"/>
          </a:xfrm>
        </p:spPr>
        <p:txBody>
          <a:bodyPr/>
          <a:lstStyle/>
          <a:p>
            <a:r>
              <a:rPr lang="en-US" altLang="en-US" sz="2800" i="1" dirty="0"/>
              <a:t>Brain damage </a:t>
            </a:r>
            <a:r>
              <a:rPr lang="en-US" altLang="en-US" sz="2800" dirty="0"/>
              <a:t>as a result of a serious injury (traumatic brain injury), such as a violent blow to the head</a:t>
            </a:r>
          </a:p>
          <a:p>
            <a:r>
              <a:rPr lang="en-US" altLang="en-US" sz="2800" i="1" dirty="0"/>
              <a:t>Traumatic experiences</a:t>
            </a:r>
            <a:r>
              <a:rPr lang="en-US" altLang="en-US" sz="2800" dirty="0"/>
              <a:t>, such as military combat or being assaulted</a:t>
            </a:r>
          </a:p>
          <a:p>
            <a:r>
              <a:rPr lang="en-US" altLang="en-US" sz="2800" i="1" dirty="0"/>
              <a:t>Use of illegal drugs</a:t>
            </a:r>
          </a:p>
          <a:p>
            <a:r>
              <a:rPr lang="en-US" altLang="en-US" sz="2800" dirty="0"/>
              <a:t>Being </a:t>
            </a:r>
            <a:r>
              <a:rPr lang="en-US" altLang="en-US" sz="2800" i="1" dirty="0"/>
              <a:t>abused or neglected </a:t>
            </a:r>
            <a:r>
              <a:rPr lang="en-US" altLang="en-US" sz="2800" dirty="0"/>
              <a:t>as a child</a:t>
            </a:r>
          </a:p>
          <a:p>
            <a:r>
              <a:rPr lang="en-US" altLang="en-US" sz="2800" dirty="0"/>
              <a:t>Having few friends or </a:t>
            </a:r>
            <a:r>
              <a:rPr lang="en-US" altLang="en-US" sz="2800" i="1" dirty="0"/>
              <a:t>few healthy relationships</a:t>
            </a:r>
          </a:p>
          <a:p>
            <a:r>
              <a:rPr lang="en-US" altLang="en-US" sz="2800" dirty="0"/>
              <a:t>A previous mental illness</a:t>
            </a:r>
          </a:p>
          <a:p>
            <a:endParaRPr lang="en-US" altLang="en-US" sz="2800" dirty="0"/>
          </a:p>
        </p:txBody>
      </p:sp>
      <p:pic>
        <p:nvPicPr>
          <p:cNvPr id="2" name="Picture 1"/>
          <p:cNvPicPr>
            <a:picLocks noChangeAspect="1"/>
          </p:cNvPicPr>
          <p:nvPr/>
        </p:nvPicPr>
        <p:blipFill>
          <a:blip r:embed="rId2"/>
          <a:stretch>
            <a:fillRect/>
          </a:stretch>
        </p:blipFill>
        <p:spPr>
          <a:xfrm>
            <a:off x="8080044" y="3728568"/>
            <a:ext cx="3384729" cy="2217292"/>
          </a:xfrm>
          <a:prstGeom prst="rect">
            <a:avLst/>
          </a:prstGeom>
        </p:spPr>
      </p:pic>
    </p:spTree>
    <p:extLst>
      <p:ext uri="{BB962C8B-B14F-4D97-AF65-F5344CB8AC3E}">
        <p14:creationId xmlns:p14="http://schemas.microsoft.com/office/powerpoint/2010/main" val="1214446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981200" y="0"/>
            <a:ext cx="8229600" cy="1150938"/>
          </a:xfrm>
        </p:spPr>
        <p:txBody>
          <a:bodyPr/>
          <a:lstStyle/>
          <a:p>
            <a:r>
              <a:rPr lang="en-US" altLang="en-US" smtClean="0"/>
              <a:t>What about gender?</a:t>
            </a:r>
          </a:p>
        </p:txBody>
      </p:sp>
      <p:sp>
        <p:nvSpPr>
          <p:cNvPr id="34819" name="Content Placeholder 2"/>
          <p:cNvSpPr>
            <a:spLocks noGrp="1"/>
          </p:cNvSpPr>
          <p:nvPr>
            <p:ph idx="1"/>
          </p:nvPr>
        </p:nvSpPr>
        <p:spPr>
          <a:xfrm>
            <a:off x="941294" y="1748118"/>
            <a:ext cx="9269506" cy="3900208"/>
          </a:xfrm>
        </p:spPr>
        <p:txBody>
          <a:bodyPr/>
          <a:lstStyle/>
          <a:p>
            <a:pPr eaLnBrk="1" hangingPunct="1"/>
            <a:r>
              <a:rPr lang="en-US" altLang="en-US" sz="2800" dirty="0" smtClean="0"/>
              <a:t>Women are more likely to be diagnosed with mood and anxiety disorders than men</a:t>
            </a:r>
          </a:p>
          <a:p>
            <a:pPr eaLnBrk="1" hangingPunct="1"/>
            <a:r>
              <a:rPr lang="en-US" altLang="en-US" sz="2800" dirty="0" smtClean="0"/>
              <a:t>Men are more likely to have substance abuse related disorders and antisocial personality disorder</a:t>
            </a:r>
          </a:p>
          <a:p>
            <a:endParaRPr lang="en-US" altLang="en-US" dirty="0" smtClean="0"/>
          </a:p>
        </p:txBody>
      </p:sp>
      <p:pic>
        <p:nvPicPr>
          <p:cNvPr id="3482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5538" y="3399632"/>
            <a:ext cx="3289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158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t>Can mental illness be treated?</a:t>
            </a:r>
          </a:p>
        </p:txBody>
      </p:sp>
      <p:sp>
        <p:nvSpPr>
          <p:cNvPr id="25603" name="Content Placeholder 2"/>
          <p:cNvSpPr>
            <a:spLocks noGrp="1"/>
          </p:cNvSpPr>
          <p:nvPr>
            <p:ph idx="1"/>
          </p:nvPr>
        </p:nvSpPr>
        <p:spPr/>
        <p:txBody>
          <a:bodyPr/>
          <a:lstStyle/>
          <a:p>
            <a:pPr eaLnBrk="1" hangingPunct="1"/>
            <a:r>
              <a:rPr lang="en-US" altLang="en-US" sz="2800" dirty="0" smtClean="0"/>
              <a:t>Yes, it can be </a:t>
            </a:r>
            <a:r>
              <a:rPr lang="en-US" altLang="en-US" sz="2800" i="1" dirty="0" smtClean="0"/>
              <a:t>treated</a:t>
            </a:r>
          </a:p>
          <a:p>
            <a:pPr eaLnBrk="1" hangingPunct="1"/>
            <a:endParaRPr lang="en-US" altLang="en-US" sz="2800" dirty="0" smtClean="0"/>
          </a:p>
          <a:p>
            <a:pPr eaLnBrk="1" hangingPunct="1"/>
            <a:r>
              <a:rPr lang="en-US" altLang="en-US" sz="2800" dirty="0" smtClean="0"/>
              <a:t>There is no cure</a:t>
            </a:r>
          </a:p>
          <a:p>
            <a:pPr eaLnBrk="1" hangingPunct="1"/>
            <a:endParaRPr lang="en-US" altLang="en-US" sz="2800" dirty="0" smtClean="0"/>
          </a:p>
          <a:p>
            <a:pPr eaLnBrk="1" hangingPunct="1"/>
            <a:endParaRPr lang="en-US" altLang="en-US" sz="2800" dirty="0" smtClean="0"/>
          </a:p>
          <a:p>
            <a:pPr eaLnBrk="1" hangingPunct="1"/>
            <a:r>
              <a:rPr lang="en-US" altLang="en-US" sz="2800" b="1" dirty="0" smtClean="0"/>
              <a:t>However, people can live very normal, productive lives with treatment</a:t>
            </a:r>
          </a:p>
          <a:p>
            <a:pPr eaLnBrk="1" hangingPunct="1"/>
            <a:endParaRPr lang="en-US" altLang="en-US" dirty="0" smtClean="0"/>
          </a:p>
          <a:p>
            <a:pPr eaLnBrk="1" hangingPunct="1"/>
            <a:endParaRPr lang="en-US" altLang="en-US" dirty="0" smtClean="0"/>
          </a:p>
        </p:txBody>
      </p:sp>
      <p:pic>
        <p:nvPicPr>
          <p:cNvPr id="256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5982" y="1963270"/>
            <a:ext cx="33655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585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81200" y="274639"/>
            <a:ext cx="8229600" cy="974612"/>
          </a:xfrm>
        </p:spPr>
        <p:txBody>
          <a:bodyPr>
            <a:normAutofit/>
          </a:bodyPr>
          <a:lstStyle/>
          <a:p>
            <a:r>
              <a:rPr lang="en-US" altLang="en-US" dirty="0" smtClean="0"/>
              <a:t>We don’t know all the answers.</a:t>
            </a:r>
          </a:p>
        </p:txBody>
      </p:sp>
      <p:sp>
        <p:nvSpPr>
          <p:cNvPr id="4099" name="Content Placeholder 2"/>
          <p:cNvSpPr>
            <a:spLocks noGrp="1"/>
          </p:cNvSpPr>
          <p:nvPr>
            <p:ph idx="1"/>
          </p:nvPr>
        </p:nvSpPr>
        <p:spPr>
          <a:xfrm>
            <a:off x="244699" y="1777284"/>
            <a:ext cx="9966101" cy="4803819"/>
          </a:xfrm>
        </p:spPr>
        <p:txBody>
          <a:bodyPr>
            <a:noAutofit/>
          </a:bodyPr>
          <a:lstStyle/>
          <a:p>
            <a:r>
              <a:rPr lang="en-US" altLang="en-US" sz="2800" dirty="0"/>
              <a:t>These are the questions that we will be looking at and trying to answer this semester.</a:t>
            </a:r>
          </a:p>
          <a:p>
            <a:r>
              <a:rPr lang="en-US" altLang="en-US" sz="2800" dirty="0"/>
              <a:t>However, there are not always clear cut answers and while </a:t>
            </a:r>
            <a:r>
              <a:rPr lang="en-US" altLang="en-US" sz="2800" i="1" dirty="0"/>
              <a:t>we know a lot more </a:t>
            </a:r>
            <a:r>
              <a:rPr lang="en-US" altLang="en-US" sz="2800" dirty="0"/>
              <a:t>about mental illness today than we did fifty years ago, </a:t>
            </a:r>
            <a:r>
              <a:rPr lang="en-US" altLang="en-US" sz="2800" i="1" dirty="0"/>
              <a:t>there is still much that we do not know . </a:t>
            </a:r>
          </a:p>
          <a:p>
            <a:r>
              <a:rPr lang="en-US" altLang="en-US" sz="2800" dirty="0"/>
              <a:t>The study of psychology, and particularly, abnormal psychology, is a relatively new field.</a:t>
            </a:r>
          </a:p>
          <a:p>
            <a:r>
              <a:rPr lang="en-US" altLang="en-US" sz="2800" dirty="0"/>
              <a:t>Mental illness has been around for hundreds of years, but an accurate understanding of it has only just begun to take shape in the last several decades and continues to evolve to this day.</a:t>
            </a:r>
          </a:p>
        </p:txBody>
      </p:sp>
    </p:spTree>
    <p:extLst>
      <p:ext uri="{BB962C8B-B14F-4D97-AF65-F5344CB8AC3E}">
        <p14:creationId xmlns:p14="http://schemas.microsoft.com/office/powerpoint/2010/main" val="64213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981200" y="274639"/>
            <a:ext cx="8229600" cy="694353"/>
          </a:xfrm>
        </p:spPr>
        <p:txBody>
          <a:bodyPr>
            <a:normAutofit fontScale="90000"/>
          </a:bodyPr>
          <a:lstStyle/>
          <a:p>
            <a:pPr eaLnBrk="1" hangingPunct="1"/>
            <a:r>
              <a:rPr lang="en-US" altLang="en-US" dirty="0" smtClean="0"/>
              <a:t>Historical Treatment</a:t>
            </a:r>
          </a:p>
        </p:txBody>
      </p:sp>
      <p:sp>
        <p:nvSpPr>
          <p:cNvPr id="26627" name="Content Placeholder 2"/>
          <p:cNvSpPr>
            <a:spLocks noGrp="1"/>
          </p:cNvSpPr>
          <p:nvPr>
            <p:ph idx="1"/>
          </p:nvPr>
        </p:nvSpPr>
        <p:spPr>
          <a:xfrm>
            <a:off x="1661375" y="1828800"/>
            <a:ext cx="8549425" cy="4297364"/>
          </a:xfrm>
        </p:spPr>
        <p:txBody>
          <a:bodyPr/>
          <a:lstStyle/>
          <a:p>
            <a:pPr eaLnBrk="1" hangingPunct="1"/>
            <a:r>
              <a:rPr lang="en-US" altLang="en-US" sz="2800" dirty="0"/>
              <a:t>Historically the mentally ill have been </a:t>
            </a:r>
            <a:r>
              <a:rPr lang="en-US" altLang="en-US" sz="2800" b="1" dirty="0"/>
              <a:t>treated very </a:t>
            </a:r>
            <a:r>
              <a:rPr lang="en-US" altLang="en-US" sz="2800" b="1" dirty="0" smtClean="0"/>
              <a:t>poorly</a:t>
            </a:r>
            <a:endParaRPr lang="en-US" altLang="en-US" sz="2800" b="1" dirty="0"/>
          </a:p>
          <a:p>
            <a:pPr eaLnBrk="1" hangingPunct="1"/>
            <a:r>
              <a:rPr lang="en-US" altLang="en-US" sz="2800" dirty="0"/>
              <a:t>They were </a:t>
            </a:r>
            <a:r>
              <a:rPr lang="en-US" altLang="en-US" sz="2800" b="1" dirty="0"/>
              <a:t>beaten, locked up in institutions</a:t>
            </a:r>
            <a:r>
              <a:rPr lang="en-US" altLang="en-US" sz="2800" dirty="0"/>
              <a:t>, and viewed as incapable of being productive and participating members of society</a:t>
            </a:r>
          </a:p>
        </p:txBody>
      </p:sp>
      <p:pic>
        <p:nvPicPr>
          <p:cNvPr id="266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813155"/>
            <a:ext cx="33782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598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873457"/>
          </a:xfrm>
        </p:spPr>
        <p:txBody>
          <a:bodyPr/>
          <a:lstStyle/>
          <a:p>
            <a:r>
              <a:rPr lang="en-US" dirty="0" smtClean="0"/>
              <a:t>Today’s Treatment</a:t>
            </a:r>
            <a:endParaRPr lang="en-US" dirty="0"/>
          </a:p>
        </p:txBody>
      </p:sp>
      <p:sp>
        <p:nvSpPr>
          <p:cNvPr id="3" name="Content Placeholder 2"/>
          <p:cNvSpPr>
            <a:spLocks noGrp="1"/>
          </p:cNvSpPr>
          <p:nvPr>
            <p:ph idx="1"/>
          </p:nvPr>
        </p:nvSpPr>
        <p:spPr>
          <a:xfrm>
            <a:off x="283335" y="1855694"/>
            <a:ext cx="9927465" cy="4370294"/>
          </a:xfrm>
        </p:spPr>
        <p:txBody>
          <a:bodyPr>
            <a:normAutofit/>
          </a:bodyPr>
          <a:lstStyle/>
          <a:p>
            <a:r>
              <a:rPr lang="en-US" sz="2800" dirty="0"/>
              <a:t>We have </a:t>
            </a:r>
            <a:r>
              <a:rPr lang="en-US" sz="2800" b="1" i="1" dirty="0"/>
              <a:t>come a long way </a:t>
            </a:r>
            <a:r>
              <a:rPr lang="en-US" sz="2800" dirty="0"/>
              <a:t>in our treatment of the mentally ill in this country, though we </a:t>
            </a:r>
            <a:r>
              <a:rPr lang="en-US" sz="2800" b="1" dirty="0"/>
              <a:t>still have a long way to go</a:t>
            </a:r>
            <a:r>
              <a:rPr lang="en-US" sz="2800" dirty="0"/>
              <a:t>.</a:t>
            </a:r>
          </a:p>
          <a:p>
            <a:r>
              <a:rPr lang="en-US" sz="2800" dirty="0"/>
              <a:t>Your treatment today </a:t>
            </a:r>
            <a:r>
              <a:rPr lang="en-US" sz="2800" i="1" dirty="0"/>
              <a:t>depends on the type of mental illness you have, its severity and what works best for you</a:t>
            </a:r>
            <a:r>
              <a:rPr lang="en-US" sz="2800" dirty="0"/>
              <a:t>. In many cases, a combination of treatments works best.</a:t>
            </a:r>
          </a:p>
          <a:p>
            <a:endParaRPr lang="en-US" sz="2800" dirty="0"/>
          </a:p>
        </p:txBody>
      </p:sp>
      <p:pic>
        <p:nvPicPr>
          <p:cNvPr id="4" name="Picture 3"/>
          <p:cNvPicPr>
            <a:picLocks noChangeAspect="1"/>
          </p:cNvPicPr>
          <p:nvPr/>
        </p:nvPicPr>
        <p:blipFill>
          <a:blip r:embed="rId2"/>
          <a:stretch>
            <a:fillRect/>
          </a:stretch>
        </p:blipFill>
        <p:spPr>
          <a:xfrm>
            <a:off x="6641206" y="3855947"/>
            <a:ext cx="2889160" cy="2222881"/>
          </a:xfrm>
          <a:prstGeom prst="rect">
            <a:avLst/>
          </a:prstGeom>
        </p:spPr>
      </p:pic>
    </p:spTree>
    <p:extLst>
      <p:ext uri="{BB962C8B-B14F-4D97-AF65-F5344CB8AC3E}">
        <p14:creationId xmlns:p14="http://schemas.microsoft.com/office/powerpoint/2010/main" val="3791719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12466"/>
          </a:xfrm>
        </p:spPr>
        <p:txBody>
          <a:bodyPr>
            <a:normAutofit fontScale="90000"/>
          </a:bodyPr>
          <a:lstStyle/>
          <a:p>
            <a:r>
              <a:rPr lang="en-US" dirty="0" smtClean="0"/>
              <a:t>Your Treatment Team</a:t>
            </a:r>
            <a:endParaRPr lang="en-US" dirty="0"/>
          </a:p>
        </p:txBody>
      </p:sp>
      <p:sp>
        <p:nvSpPr>
          <p:cNvPr id="3" name="Content Placeholder 2"/>
          <p:cNvSpPr>
            <a:spLocks noGrp="1"/>
          </p:cNvSpPr>
          <p:nvPr>
            <p:ph idx="1"/>
          </p:nvPr>
        </p:nvSpPr>
        <p:spPr>
          <a:xfrm>
            <a:off x="347730" y="1680881"/>
            <a:ext cx="9863071" cy="4814047"/>
          </a:xfrm>
        </p:spPr>
        <p:txBody>
          <a:bodyPr>
            <a:normAutofit/>
          </a:bodyPr>
          <a:lstStyle/>
          <a:p>
            <a:r>
              <a:rPr lang="en-US" sz="2800" i="1" dirty="0"/>
              <a:t>Your treatment team may include your</a:t>
            </a:r>
            <a:r>
              <a:rPr lang="en-US" sz="2800" dirty="0" smtClean="0"/>
              <a:t>:</a:t>
            </a:r>
            <a:endParaRPr lang="en-US" sz="2800" dirty="0"/>
          </a:p>
          <a:p>
            <a:r>
              <a:rPr lang="en-US" sz="2800" dirty="0"/>
              <a:t>Family or </a:t>
            </a:r>
            <a:r>
              <a:rPr lang="en-US" sz="2800" i="1" dirty="0"/>
              <a:t>primary care doctor</a:t>
            </a:r>
          </a:p>
          <a:p>
            <a:r>
              <a:rPr lang="en-US" sz="2800" i="1" dirty="0"/>
              <a:t>Psychiatrist</a:t>
            </a:r>
            <a:r>
              <a:rPr lang="en-US" sz="2800" dirty="0"/>
              <a:t>, a medical doctor who diagnoses and treats mental illnesses</a:t>
            </a:r>
          </a:p>
          <a:p>
            <a:r>
              <a:rPr lang="en-US" sz="2800" i="1" dirty="0"/>
              <a:t>Psychotherapist</a:t>
            </a:r>
            <a:r>
              <a:rPr lang="en-US" sz="2800" dirty="0"/>
              <a:t>, such as a psychologist or a licensed counselor</a:t>
            </a:r>
          </a:p>
          <a:p>
            <a:r>
              <a:rPr lang="en-US" sz="2800" dirty="0"/>
              <a:t>Pharmacist</a:t>
            </a:r>
          </a:p>
          <a:p>
            <a:r>
              <a:rPr lang="en-US" sz="2800" dirty="0"/>
              <a:t>Social worker</a:t>
            </a:r>
          </a:p>
          <a:p>
            <a:r>
              <a:rPr lang="en-US" sz="2800" dirty="0"/>
              <a:t>Family members</a:t>
            </a:r>
          </a:p>
        </p:txBody>
      </p:sp>
      <p:pic>
        <p:nvPicPr>
          <p:cNvPr id="4" name="Picture 3"/>
          <p:cNvPicPr>
            <a:picLocks noChangeAspect="1"/>
          </p:cNvPicPr>
          <p:nvPr/>
        </p:nvPicPr>
        <p:blipFill>
          <a:blip r:embed="rId2"/>
          <a:stretch>
            <a:fillRect/>
          </a:stretch>
        </p:blipFill>
        <p:spPr>
          <a:xfrm>
            <a:off x="9062097" y="4244594"/>
            <a:ext cx="2850861" cy="1898629"/>
          </a:xfrm>
          <a:prstGeom prst="rect">
            <a:avLst/>
          </a:prstGeom>
        </p:spPr>
      </p:pic>
    </p:spTree>
    <p:extLst>
      <p:ext uri="{BB962C8B-B14F-4D97-AF65-F5344CB8AC3E}">
        <p14:creationId xmlns:p14="http://schemas.microsoft.com/office/powerpoint/2010/main" val="4194241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9" y="274639"/>
            <a:ext cx="7147775" cy="806947"/>
          </a:xfrm>
        </p:spPr>
        <p:txBody>
          <a:bodyPr/>
          <a:lstStyle/>
          <a:p>
            <a:r>
              <a:rPr lang="en-US" dirty="0" smtClean="0"/>
              <a:t>Psychotherapy</a:t>
            </a:r>
            <a:endParaRPr lang="en-US" dirty="0"/>
          </a:p>
        </p:txBody>
      </p:sp>
      <p:sp>
        <p:nvSpPr>
          <p:cNvPr id="3" name="Content Placeholder 2"/>
          <p:cNvSpPr>
            <a:spLocks noGrp="1"/>
          </p:cNvSpPr>
          <p:nvPr>
            <p:ph idx="1"/>
          </p:nvPr>
        </p:nvSpPr>
        <p:spPr>
          <a:xfrm>
            <a:off x="450761" y="2150772"/>
            <a:ext cx="10586433" cy="3967640"/>
          </a:xfrm>
        </p:spPr>
        <p:txBody>
          <a:bodyPr>
            <a:normAutofit lnSpcReduction="10000"/>
          </a:bodyPr>
          <a:lstStyle/>
          <a:p>
            <a:r>
              <a:rPr lang="en-US" sz="2800" dirty="0"/>
              <a:t>Treatment for many disorders often involves either therapy, medication, or a combination of the two.</a:t>
            </a:r>
          </a:p>
          <a:p>
            <a:endParaRPr lang="en-US" sz="2800" dirty="0"/>
          </a:p>
          <a:p>
            <a:r>
              <a:rPr lang="en-US" sz="2800" b="1" dirty="0"/>
              <a:t>Psychotherapy</a:t>
            </a:r>
            <a:r>
              <a:rPr lang="en-US" sz="2800" dirty="0"/>
              <a:t>, sometimes just called </a:t>
            </a:r>
            <a:r>
              <a:rPr lang="en-US" sz="2800" b="1" i="1" dirty="0"/>
              <a:t>therapy</a:t>
            </a:r>
            <a:r>
              <a:rPr lang="en-US" sz="2800" b="1" dirty="0"/>
              <a:t> or </a:t>
            </a:r>
            <a:r>
              <a:rPr lang="en-US" sz="2800" b="1" i="1" dirty="0"/>
              <a:t>counseling</a:t>
            </a:r>
            <a:r>
              <a:rPr lang="en-US" sz="2800" dirty="0"/>
              <a:t>, involves talking about your condition and related issues with a mental health provider.</a:t>
            </a:r>
          </a:p>
          <a:p>
            <a:r>
              <a:rPr lang="en-US" sz="2800" dirty="0"/>
              <a:t>During psychotherapy, you learn about your condition and your moods, feelings, thoughts and behavior. With the insights and knowledge you gain, you </a:t>
            </a:r>
            <a:r>
              <a:rPr lang="en-US" sz="2800" b="1" dirty="0"/>
              <a:t>can learn coping and stress management skills</a:t>
            </a:r>
            <a:r>
              <a:rPr lang="en-US" sz="2800" dirty="0"/>
              <a:t>.</a:t>
            </a:r>
          </a:p>
        </p:txBody>
      </p:sp>
      <p:pic>
        <p:nvPicPr>
          <p:cNvPr id="4" name="Picture 3"/>
          <p:cNvPicPr>
            <a:picLocks noChangeAspect="1"/>
          </p:cNvPicPr>
          <p:nvPr/>
        </p:nvPicPr>
        <p:blipFill>
          <a:blip r:embed="rId2"/>
          <a:stretch>
            <a:fillRect/>
          </a:stretch>
        </p:blipFill>
        <p:spPr>
          <a:xfrm>
            <a:off x="180304" y="139214"/>
            <a:ext cx="2943157" cy="1884743"/>
          </a:xfrm>
          <a:prstGeom prst="rect">
            <a:avLst/>
          </a:prstGeom>
        </p:spPr>
      </p:pic>
    </p:spTree>
    <p:extLst>
      <p:ext uri="{BB962C8B-B14F-4D97-AF65-F5344CB8AC3E}">
        <p14:creationId xmlns:p14="http://schemas.microsoft.com/office/powerpoint/2010/main" val="1856217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Kinds of Therapy</a:t>
            </a:r>
            <a:endParaRPr lang="en-US" dirty="0"/>
          </a:p>
        </p:txBody>
      </p:sp>
      <p:sp>
        <p:nvSpPr>
          <p:cNvPr id="3" name="Content Placeholder 2"/>
          <p:cNvSpPr>
            <a:spLocks noGrp="1"/>
          </p:cNvSpPr>
          <p:nvPr>
            <p:ph idx="1"/>
          </p:nvPr>
        </p:nvSpPr>
        <p:spPr>
          <a:xfrm>
            <a:off x="1097280" y="1737360"/>
            <a:ext cx="9113520" cy="4388804"/>
          </a:xfrm>
        </p:spPr>
        <p:txBody>
          <a:bodyPr/>
          <a:lstStyle/>
          <a:p>
            <a:r>
              <a:rPr lang="en-US" sz="2800" dirty="0"/>
              <a:t>There are many types of psychotherapy, each with its own approach to improving your mental well-being. Psychotherapy often can be successfully completed in a few months, but in some cases, </a:t>
            </a:r>
            <a:r>
              <a:rPr lang="en-US" sz="2800" b="1" dirty="0"/>
              <a:t>long-term treatment may be needed</a:t>
            </a:r>
            <a:r>
              <a:rPr lang="en-US" sz="2800" dirty="0"/>
              <a:t>. It can take place one-on-one, in a group or with family members.</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1673" y="3987801"/>
            <a:ext cx="3260725"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203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621" y="95533"/>
            <a:ext cx="8229600" cy="1007125"/>
          </a:xfrm>
        </p:spPr>
        <p:txBody>
          <a:bodyPr/>
          <a:lstStyle/>
          <a:p>
            <a:r>
              <a:rPr lang="en-US" dirty="0" smtClean="0"/>
              <a:t>Psychiatric Medication</a:t>
            </a:r>
            <a:endParaRPr lang="en-US" dirty="0"/>
          </a:p>
        </p:txBody>
      </p:sp>
      <p:sp>
        <p:nvSpPr>
          <p:cNvPr id="3" name="Content Placeholder 2"/>
          <p:cNvSpPr>
            <a:spLocks noGrp="1"/>
          </p:cNvSpPr>
          <p:nvPr>
            <p:ph idx="1"/>
          </p:nvPr>
        </p:nvSpPr>
        <p:spPr>
          <a:xfrm>
            <a:off x="231820" y="1748117"/>
            <a:ext cx="9978981" cy="4518212"/>
          </a:xfrm>
        </p:spPr>
        <p:txBody>
          <a:bodyPr>
            <a:normAutofit/>
          </a:bodyPr>
          <a:lstStyle/>
          <a:p>
            <a:r>
              <a:rPr lang="en-US" sz="2800" dirty="0"/>
              <a:t>The use of medication to treat mental illness is known as </a:t>
            </a:r>
            <a:r>
              <a:rPr lang="en-US" sz="2800" b="1" dirty="0"/>
              <a:t>psychopharmacology</a:t>
            </a:r>
          </a:p>
          <a:p>
            <a:pPr marL="0" indent="0">
              <a:buNone/>
            </a:pPr>
            <a:endParaRPr lang="en-US" sz="2800" b="1" dirty="0"/>
          </a:p>
          <a:p>
            <a:r>
              <a:rPr lang="en-US" sz="2800" dirty="0"/>
              <a:t>Although psychiatric medications </a:t>
            </a:r>
            <a:r>
              <a:rPr lang="en-US" sz="2800" b="1" i="1" dirty="0"/>
              <a:t>don't cure </a:t>
            </a:r>
            <a:r>
              <a:rPr lang="en-US" sz="2800" b="1" dirty="0"/>
              <a:t>mental illness</a:t>
            </a:r>
            <a:r>
              <a:rPr lang="en-US" sz="2800" dirty="0"/>
              <a:t>, they can often </a:t>
            </a:r>
            <a:r>
              <a:rPr lang="en-US" sz="2800" b="1" i="1" dirty="0"/>
              <a:t>significantly improve symptoms</a:t>
            </a:r>
            <a:r>
              <a:rPr lang="en-US" sz="2800" dirty="0"/>
              <a:t>.</a:t>
            </a:r>
          </a:p>
          <a:p>
            <a:r>
              <a:rPr lang="en-US" sz="2800" dirty="0"/>
              <a:t>Psychiatric medications can also help make other treatments, such as psychotherapy, more effective.</a:t>
            </a:r>
          </a:p>
          <a:p>
            <a:r>
              <a:rPr lang="en-US" sz="2800" dirty="0"/>
              <a:t>The best medications for you will depend on your particular situation and how your body responds to the medication.</a:t>
            </a:r>
          </a:p>
        </p:txBody>
      </p:sp>
      <p:pic>
        <p:nvPicPr>
          <p:cNvPr id="4" name="Picture 3"/>
          <p:cNvPicPr>
            <a:picLocks noChangeAspect="1"/>
          </p:cNvPicPr>
          <p:nvPr/>
        </p:nvPicPr>
        <p:blipFill>
          <a:blip r:embed="rId2"/>
          <a:stretch>
            <a:fillRect/>
          </a:stretch>
        </p:blipFill>
        <p:spPr>
          <a:xfrm>
            <a:off x="9073771" y="406690"/>
            <a:ext cx="2916460" cy="1988780"/>
          </a:xfrm>
          <a:prstGeom prst="rect">
            <a:avLst/>
          </a:prstGeom>
        </p:spPr>
      </p:pic>
    </p:spTree>
    <p:extLst>
      <p:ext uri="{BB962C8B-B14F-4D97-AF65-F5344CB8AC3E}">
        <p14:creationId xmlns:p14="http://schemas.microsoft.com/office/powerpoint/2010/main" val="2211450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19468"/>
          </a:xfrm>
        </p:spPr>
        <p:txBody>
          <a:bodyPr/>
          <a:lstStyle/>
          <a:p>
            <a:r>
              <a:rPr lang="en-US" dirty="0" smtClean="0"/>
              <a:t>Classes of Psychiatric Medication</a:t>
            </a:r>
            <a:endParaRPr lang="en-US" dirty="0"/>
          </a:p>
        </p:txBody>
      </p:sp>
      <p:sp>
        <p:nvSpPr>
          <p:cNvPr id="3" name="Content Placeholder 2"/>
          <p:cNvSpPr>
            <a:spLocks noGrp="1"/>
          </p:cNvSpPr>
          <p:nvPr>
            <p:ph idx="1"/>
          </p:nvPr>
        </p:nvSpPr>
        <p:spPr>
          <a:xfrm>
            <a:off x="1619534" y="1737360"/>
            <a:ext cx="8591266" cy="4388804"/>
          </a:xfrm>
        </p:spPr>
        <p:txBody>
          <a:bodyPr/>
          <a:lstStyle/>
          <a:p>
            <a:r>
              <a:rPr lang="en-US" sz="2800" dirty="0"/>
              <a:t>The </a:t>
            </a:r>
            <a:r>
              <a:rPr lang="en-US" sz="2800" b="1" dirty="0"/>
              <a:t>4 main types </a:t>
            </a:r>
            <a:r>
              <a:rPr lang="en-US" sz="2800" dirty="0"/>
              <a:t>of psychiatric meds are </a:t>
            </a:r>
            <a:r>
              <a:rPr lang="en-US" sz="2800" b="1" i="1" dirty="0"/>
              <a:t>antidepressants, anti-anxiety, mood-stabilizing, and antipsychotic medications</a:t>
            </a:r>
            <a:r>
              <a:rPr lang="en-US" sz="2800" dirty="0"/>
              <a:t>. Each is designed to treat specific types of disorders and will be talked about later in the semester.</a:t>
            </a:r>
          </a:p>
          <a:p>
            <a:endParaRPr lang="en-US" sz="2800"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2673" y="3916363"/>
            <a:ext cx="3683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158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981200" y="136478"/>
            <a:ext cx="8229600" cy="920147"/>
          </a:xfrm>
        </p:spPr>
        <p:txBody>
          <a:bodyPr>
            <a:normAutofit/>
          </a:bodyPr>
          <a:lstStyle/>
          <a:p>
            <a:r>
              <a:rPr lang="en-US" altLang="en-US" dirty="0" smtClean="0"/>
              <a:t>Combination of the Two</a:t>
            </a:r>
          </a:p>
        </p:txBody>
      </p:sp>
      <p:sp>
        <p:nvSpPr>
          <p:cNvPr id="28675" name="Content Placeholder 2"/>
          <p:cNvSpPr>
            <a:spLocks noGrp="1"/>
          </p:cNvSpPr>
          <p:nvPr>
            <p:ph idx="1"/>
          </p:nvPr>
        </p:nvSpPr>
        <p:spPr>
          <a:xfrm>
            <a:off x="510988" y="1761566"/>
            <a:ext cx="10260106" cy="4391494"/>
          </a:xfrm>
        </p:spPr>
        <p:txBody>
          <a:bodyPr/>
          <a:lstStyle/>
          <a:p>
            <a:pPr eaLnBrk="1" hangingPunct="1"/>
            <a:r>
              <a:rPr lang="en-US" altLang="en-US" sz="2800" dirty="0"/>
              <a:t>The reality is that therapy </a:t>
            </a:r>
            <a:r>
              <a:rPr lang="en-US" altLang="en-US" sz="2800" b="1" dirty="0"/>
              <a:t>can be a time consuming process </a:t>
            </a:r>
            <a:r>
              <a:rPr lang="en-US" altLang="en-US" sz="2800" dirty="0"/>
              <a:t>and many people don’t want to put in the effort.</a:t>
            </a:r>
          </a:p>
          <a:p>
            <a:pPr eaLnBrk="1" hangingPunct="1"/>
            <a:r>
              <a:rPr lang="en-US" altLang="en-US" sz="2800" dirty="0"/>
              <a:t>In today’s quick-fix society, </a:t>
            </a:r>
            <a:r>
              <a:rPr lang="en-US" altLang="en-US" sz="2800" b="1" dirty="0"/>
              <a:t>many people want to simply pop a pill </a:t>
            </a:r>
            <a:r>
              <a:rPr lang="en-US" altLang="en-US" sz="2800" dirty="0"/>
              <a:t>to make all their problems go away. </a:t>
            </a:r>
          </a:p>
          <a:p>
            <a:pPr eaLnBrk="1" hangingPunct="1"/>
            <a:r>
              <a:rPr lang="en-US" altLang="en-US" sz="2800" dirty="0"/>
              <a:t>While medication can be extremely beneficial and in some cases, even a life-saver, </a:t>
            </a:r>
            <a:r>
              <a:rPr lang="en-US" altLang="en-US" sz="2800" b="1" dirty="0"/>
              <a:t>medication alone can not usually “fix” your problems</a:t>
            </a:r>
            <a:r>
              <a:rPr lang="en-US" altLang="en-US" sz="2800" dirty="0"/>
              <a:t>.</a:t>
            </a:r>
          </a:p>
          <a:p>
            <a:pPr eaLnBrk="1" hangingPunct="1"/>
            <a:r>
              <a:rPr lang="en-US" altLang="en-US" sz="2800" dirty="0"/>
              <a:t>Medication will treat the symptoms, but </a:t>
            </a:r>
            <a:r>
              <a:rPr lang="en-US" altLang="en-US" sz="2800" b="1" dirty="0"/>
              <a:t>only with therapy can you address the bigger issues.</a:t>
            </a:r>
          </a:p>
          <a:p>
            <a:endParaRPr lang="en-US" altLang="en-US" dirty="0" smtClean="0"/>
          </a:p>
        </p:txBody>
      </p:sp>
      <p:pic>
        <p:nvPicPr>
          <p:cNvPr id="2867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067300"/>
            <a:ext cx="24384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65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when therapy and medication aren’t enough?</a:t>
            </a:r>
            <a:endParaRPr lang="en-US" dirty="0"/>
          </a:p>
        </p:txBody>
      </p:sp>
      <p:sp>
        <p:nvSpPr>
          <p:cNvPr id="3" name="Content Placeholder 2"/>
          <p:cNvSpPr>
            <a:spLocks noGrp="1"/>
          </p:cNvSpPr>
          <p:nvPr>
            <p:ph idx="1"/>
          </p:nvPr>
        </p:nvSpPr>
        <p:spPr>
          <a:xfrm>
            <a:off x="360608" y="1976718"/>
            <a:ext cx="9850193" cy="4652682"/>
          </a:xfrm>
        </p:spPr>
        <p:txBody>
          <a:bodyPr/>
          <a:lstStyle/>
          <a:p>
            <a:r>
              <a:rPr lang="en-US" sz="2800" dirty="0"/>
              <a:t>The vast majority of people dealing with mental health issues respond well to medication and/or therapy. </a:t>
            </a:r>
          </a:p>
          <a:p>
            <a:r>
              <a:rPr lang="en-US" sz="2800" dirty="0"/>
              <a:t>However, some people, do not respond positively to medication, even after trying several different medications.</a:t>
            </a:r>
          </a:p>
          <a:p>
            <a:r>
              <a:rPr lang="en-US" sz="2800" dirty="0"/>
              <a:t>For a small number of people, their symptoms persist, get worse, or may even lead to suicidal thoughts. </a:t>
            </a:r>
          </a:p>
          <a:p>
            <a:r>
              <a:rPr lang="en-US" sz="2800" dirty="0"/>
              <a:t>These people may require </a:t>
            </a:r>
            <a:r>
              <a:rPr lang="en-US" sz="2800" i="1" dirty="0"/>
              <a:t>inpatient treatment</a:t>
            </a:r>
            <a:r>
              <a:rPr lang="en-US" sz="2800" dirty="0"/>
              <a:t>. </a:t>
            </a:r>
          </a:p>
        </p:txBody>
      </p:sp>
      <p:pic>
        <p:nvPicPr>
          <p:cNvPr id="4" name="Picture 3"/>
          <p:cNvPicPr>
            <a:picLocks noChangeAspect="1"/>
          </p:cNvPicPr>
          <p:nvPr/>
        </p:nvPicPr>
        <p:blipFill>
          <a:blip r:embed="rId2"/>
          <a:stretch>
            <a:fillRect/>
          </a:stretch>
        </p:blipFill>
        <p:spPr>
          <a:xfrm>
            <a:off x="7954514" y="4476414"/>
            <a:ext cx="2619375" cy="1743075"/>
          </a:xfrm>
          <a:prstGeom prst="rect">
            <a:avLst/>
          </a:prstGeom>
        </p:spPr>
      </p:pic>
    </p:spTree>
    <p:extLst>
      <p:ext uri="{BB962C8B-B14F-4D97-AF65-F5344CB8AC3E}">
        <p14:creationId xmlns:p14="http://schemas.microsoft.com/office/powerpoint/2010/main" val="2946504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981200" y="1"/>
            <a:ext cx="8229600" cy="1317811"/>
          </a:xfrm>
        </p:spPr>
        <p:txBody>
          <a:bodyPr>
            <a:normAutofit/>
          </a:bodyPr>
          <a:lstStyle/>
          <a:p>
            <a:pPr eaLnBrk="1" hangingPunct="1"/>
            <a:r>
              <a:rPr lang="en-US" altLang="en-US" dirty="0" smtClean="0"/>
              <a:t>Inpatient vs. </a:t>
            </a:r>
            <a:r>
              <a:rPr lang="en-US" altLang="en-US" dirty="0"/>
              <a:t>O</a:t>
            </a:r>
            <a:r>
              <a:rPr lang="en-US" altLang="en-US" dirty="0" smtClean="0"/>
              <a:t>utpatient</a:t>
            </a:r>
          </a:p>
        </p:txBody>
      </p:sp>
      <p:sp>
        <p:nvSpPr>
          <p:cNvPr id="30723" name="Content Placeholder 2"/>
          <p:cNvSpPr>
            <a:spLocks noGrp="1"/>
          </p:cNvSpPr>
          <p:nvPr>
            <p:ph idx="1"/>
          </p:nvPr>
        </p:nvSpPr>
        <p:spPr>
          <a:xfrm>
            <a:off x="578224" y="1748117"/>
            <a:ext cx="9898707" cy="4378045"/>
          </a:xfrm>
        </p:spPr>
        <p:txBody>
          <a:bodyPr/>
          <a:lstStyle/>
          <a:p>
            <a:pPr eaLnBrk="1" hangingPunct="1"/>
            <a:r>
              <a:rPr lang="en-US" altLang="en-US" sz="2800" dirty="0"/>
              <a:t>The vast majority of people receiving services for mental health issues are receiving them on an </a:t>
            </a:r>
            <a:r>
              <a:rPr lang="en-US" altLang="en-US" sz="2800" b="1" dirty="0"/>
              <a:t>outpatient basis</a:t>
            </a:r>
            <a:r>
              <a:rPr lang="en-US" altLang="en-US" sz="2800" dirty="0"/>
              <a:t>. </a:t>
            </a:r>
          </a:p>
          <a:p>
            <a:pPr eaLnBrk="1" hangingPunct="1"/>
            <a:r>
              <a:rPr lang="en-US" altLang="en-US" sz="2800" dirty="0"/>
              <a:t>The term outpatient is just what it sounds like. </a:t>
            </a:r>
            <a:r>
              <a:rPr lang="en-US" altLang="en-US" sz="2800" b="1" i="1" dirty="0"/>
              <a:t>You receive treatment out of the hospital</a:t>
            </a:r>
            <a:r>
              <a:rPr lang="en-US" altLang="en-US" sz="2800" dirty="0"/>
              <a:t>. Outpatient services involve going somewhere for therapy or medication.</a:t>
            </a:r>
          </a:p>
          <a:p>
            <a:pPr eaLnBrk="1" hangingPunct="1"/>
            <a:r>
              <a:rPr lang="en-US" altLang="en-US" sz="2800" b="1" dirty="0"/>
              <a:t>More serious cases </a:t>
            </a:r>
            <a:r>
              <a:rPr lang="en-US" altLang="en-US" sz="2800" dirty="0"/>
              <a:t>need to be treated on an </a:t>
            </a:r>
            <a:r>
              <a:rPr lang="en-US" altLang="en-US" sz="2800" b="1" dirty="0"/>
              <a:t>inpatient basis</a:t>
            </a:r>
            <a:r>
              <a:rPr lang="en-US" altLang="en-US" sz="2800" dirty="0"/>
              <a:t>. This means that you will be </a:t>
            </a:r>
            <a:r>
              <a:rPr lang="en-US" altLang="en-US" sz="2800" i="1" dirty="0"/>
              <a:t>hospitalized</a:t>
            </a:r>
            <a:r>
              <a:rPr lang="en-US" altLang="en-US" sz="2800" dirty="0"/>
              <a:t>. </a:t>
            </a:r>
            <a:endParaRPr lang="en-US" altLang="en-US" dirty="0" smtClean="0"/>
          </a:p>
        </p:txBody>
      </p:sp>
      <p:pic>
        <p:nvPicPr>
          <p:cNvPr id="3072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724400"/>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519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40913" y="0"/>
            <a:ext cx="9669887" cy="1184856"/>
          </a:xfrm>
        </p:spPr>
        <p:txBody>
          <a:bodyPr/>
          <a:lstStyle/>
          <a:p>
            <a:pPr eaLnBrk="1" hangingPunct="1"/>
            <a:r>
              <a:rPr lang="en-US" altLang="en-US" dirty="0" smtClean="0"/>
              <a:t>So what is mental illness?</a:t>
            </a:r>
          </a:p>
        </p:txBody>
      </p:sp>
      <p:sp>
        <p:nvSpPr>
          <p:cNvPr id="5123" name="Content Placeholder 2"/>
          <p:cNvSpPr>
            <a:spLocks noGrp="1"/>
          </p:cNvSpPr>
          <p:nvPr>
            <p:ph idx="1"/>
          </p:nvPr>
        </p:nvSpPr>
        <p:spPr>
          <a:xfrm>
            <a:off x="0" y="2485622"/>
            <a:ext cx="10210800" cy="3640541"/>
          </a:xfrm>
        </p:spPr>
        <p:txBody>
          <a:bodyPr>
            <a:normAutofit/>
          </a:bodyPr>
          <a:lstStyle/>
          <a:p>
            <a:pPr eaLnBrk="1" hangingPunct="1">
              <a:defRPr/>
            </a:pPr>
            <a:r>
              <a:rPr lang="en-US" altLang="en-US" sz="2800" dirty="0" smtClean="0"/>
              <a:t>Most simply put, </a:t>
            </a:r>
            <a:r>
              <a:rPr lang="en-US" altLang="en-US" sz="2800" b="1" dirty="0" smtClean="0"/>
              <a:t>mental illness is a disorder of the brain</a:t>
            </a:r>
          </a:p>
          <a:p>
            <a:pPr eaLnBrk="1" hangingPunct="1">
              <a:defRPr/>
            </a:pPr>
            <a:endParaRPr lang="en-US" altLang="en-US" sz="2800" b="1" dirty="0" smtClean="0"/>
          </a:p>
          <a:p>
            <a:pPr eaLnBrk="1" hangingPunct="1">
              <a:defRPr/>
            </a:pPr>
            <a:r>
              <a:rPr lang="en-US" altLang="en-US" sz="2800" dirty="0" smtClean="0"/>
              <a:t>Just as cancer or diabetes is a disease of the body, </a:t>
            </a:r>
            <a:r>
              <a:rPr lang="en-US" altLang="en-US" sz="2800" b="1" dirty="0" smtClean="0"/>
              <a:t>mental illness is a disease of the </a:t>
            </a:r>
            <a:r>
              <a:rPr lang="en-US" altLang="en-US" sz="2800" b="1" i="1" dirty="0" smtClean="0"/>
              <a:t>brain</a:t>
            </a:r>
          </a:p>
          <a:p>
            <a:pPr marL="0" indent="0">
              <a:buNone/>
              <a:defRPr/>
            </a:pPr>
            <a:endParaRPr lang="en-US" altLang="en-US" sz="2800" i="1" dirty="0"/>
          </a:p>
          <a:p>
            <a:pPr marL="0" indent="0">
              <a:buNone/>
              <a:defRPr/>
            </a:pPr>
            <a:r>
              <a:rPr lang="en-US" altLang="en-US" sz="2800" dirty="0" smtClean="0"/>
              <a:t>Unfortunately, in our society, most people </a:t>
            </a:r>
            <a:r>
              <a:rPr lang="en-US" altLang="en-US" sz="2800" b="1" dirty="0" smtClean="0"/>
              <a:t>don’t look at diseases of the brain and of the body in the same way. </a:t>
            </a:r>
          </a:p>
        </p:txBody>
      </p:sp>
      <p:pic>
        <p:nvPicPr>
          <p:cNvPr id="2" name="Picture 1"/>
          <p:cNvPicPr>
            <a:picLocks noChangeAspect="1"/>
          </p:cNvPicPr>
          <p:nvPr/>
        </p:nvPicPr>
        <p:blipFill>
          <a:blip r:embed="rId2"/>
          <a:stretch>
            <a:fillRect/>
          </a:stretch>
        </p:blipFill>
        <p:spPr>
          <a:xfrm>
            <a:off x="8679085" y="669029"/>
            <a:ext cx="3027811" cy="2061291"/>
          </a:xfrm>
          <a:prstGeom prst="rect">
            <a:avLst/>
          </a:prstGeom>
        </p:spPr>
      </p:pic>
    </p:spTree>
    <p:extLst>
      <p:ext uri="{BB962C8B-B14F-4D97-AF65-F5344CB8AC3E}">
        <p14:creationId xmlns:p14="http://schemas.microsoft.com/office/powerpoint/2010/main" val="141367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506" y="1"/>
            <a:ext cx="9780494" cy="1173707"/>
          </a:xfrm>
        </p:spPr>
        <p:txBody>
          <a:bodyPr>
            <a:normAutofit fontScale="90000"/>
          </a:bodyPr>
          <a:lstStyle/>
          <a:p>
            <a:r>
              <a:rPr lang="en-US" dirty="0" smtClean="0"/>
              <a:t>Hospital and Residential Treatment Programs</a:t>
            </a:r>
            <a:endParaRPr lang="en-US" dirty="0"/>
          </a:p>
        </p:txBody>
      </p:sp>
      <p:sp>
        <p:nvSpPr>
          <p:cNvPr id="3" name="Content Placeholder 2"/>
          <p:cNvSpPr>
            <a:spLocks noGrp="1"/>
          </p:cNvSpPr>
          <p:nvPr>
            <p:ph idx="1"/>
          </p:nvPr>
        </p:nvSpPr>
        <p:spPr>
          <a:xfrm>
            <a:off x="321972" y="1761565"/>
            <a:ext cx="10346028" cy="4364599"/>
          </a:xfrm>
        </p:spPr>
        <p:txBody>
          <a:bodyPr/>
          <a:lstStyle/>
          <a:p>
            <a:r>
              <a:rPr lang="en-US" sz="2800" dirty="0"/>
              <a:t>Sometimes mental illness becomes so severe that you need care in a psychiatric hospital. This is generally recommended </a:t>
            </a:r>
            <a:r>
              <a:rPr lang="en-US" sz="2800" b="1" i="1" dirty="0"/>
              <a:t>when you can't care for yourself properly or when you're in immediate danger of harming yourself or someone else</a:t>
            </a:r>
            <a:r>
              <a:rPr lang="en-US" sz="2800" b="1" dirty="0"/>
              <a:t>.</a:t>
            </a:r>
          </a:p>
          <a:p>
            <a:endParaRPr lang="en-US" sz="2800" dirty="0"/>
          </a:p>
        </p:txBody>
      </p:sp>
      <p:pic>
        <p:nvPicPr>
          <p:cNvPr id="4" name="Picture 3"/>
          <p:cNvPicPr>
            <a:picLocks noChangeAspect="1"/>
          </p:cNvPicPr>
          <p:nvPr/>
        </p:nvPicPr>
        <p:blipFill>
          <a:blip r:embed="rId2"/>
          <a:stretch>
            <a:fillRect/>
          </a:stretch>
        </p:blipFill>
        <p:spPr>
          <a:xfrm>
            <a:off x="5066494" y="3633452"/>
            <a:ext cx="3807049" cy="2290830"/>
          </a:xfrm>
          <a:prstGeom prst="rect">
            <a:avLst/>
          </a:prstGeom>
        </p:spPr>
      </p:pic>
    </p:spTree>
    <p:extLst>
      <p:ext uri="{BB962C8B-B14F-4D97-AF65-F5344CB8AC3E}">
        <p14:creationId xmlns:p14="http://schemas.microsoft.com/office/powerpoint/2010/main" val="2300451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3039034"/>
            <a:ext cx="10058400" cy="2830059"/>
          </a:xfrm>
        </p:spPr>
        <p:txBody>
          <a:bodyPr>
            <a:normAutofit/>
          </a:bodyPr>
          <a:lstStyle/>
          <a:p>
            <a:pPr lvl="0">
              <a:buClr>
                <a:srgbClr val="99CB38"/>
              </a:buClr>
            </a:pPr>
            <a:r>
              <a:rPr lang="en-US" altLang="en-US" sz="2800" dirty="0">
                <a:solidFill>
                  <a:prstClr val="black">
                    <a:lumMod val="75000"/>
                    <a:lumOff val="25000"/>
                  </a:prstClr>
                </a:solidFill>
              </a:rPr>
              <a:t>Inpatient treatment makes up a very small % of people and most are </a:t>
            </a:r>
            <a:r>
              <a:rPr lang="en-US" altLang="en-US" sz="2800" b="1" dirty="0">
                <a:solidFill>
                  <a:prstClr val="black">
                    <a:lumMod val="75000"/>
                    <a:lumOff val="25000"/>
                  </a:prstClr>
                </a:solidFill>
              </a:rPr>
              <a:t>usually just held for 72 hours to be evaluated</a:t>
            </a:r>
            <a:r>
              <a:rPr lang="en-US" altLang="en-US" sz="2800" dirty="0">
                <a:solidFill>
                  <a:prstClr val="black">
                    <a:lumMod val="75000"/>
                    <a:lumOff val="25000"/>
                  </a:prstClr>
                </a:solidFill>
              </a:rPr>
              <a:t>. </a:t>
            </a:r>
            <a:endParaRPr lang="en-US" sz="2800" dirty="0">
              <a:solidFill>
                <a:prstClr val="black">
                  <a:lumMod val="75000"/>
                  <a:lumOff val="25000"/>
                </a:prstClr>
              </a:solidFill>
            </a:endParaRPr>
          </a:p>
          <a:p>
            <a:pPr lvl="0">
              <a:buClr>
                <a:srgbClr val="99CB38"/>
              </a:buClr>
            </a:pPr>
            <a:r>
              <a:rPr lang="en-US" sz="2800" dirty="0">
                <a:solidFill>
                  <a:prstClr val="black">
                    <a:lumMod val="75000"/>
                    <a:lumOff val="25000"/>
                  </a:prstClr>
                </a:solidFill>
              </a:rPr>
              <a:t>Options include 24-hour inpatient care, partial or day hospitalization, or residential treatment, which offers a temporary supportive place to live. Another option may be intensive outpatient treatment.</a:t>
            </a:r>
          </a:p>
          <a:p>
            <a:endParaRPr lang="en-US" sz="2800" dirty="0"/>
          </a:p>
        </p:txBody>
      </p:sp>
      <p:pic>
        <p:nvPicPr>
          <p:cNvPr id="4" name="Picture 3"/>
          <p:cNvPicPr>
            <a:picLocks noChangeAspect="1"/>
          </p:cNvPicPr>
          <p:nvPr/>
        </p:nvPicPr>
        <p:blipFill>
          <a:blip r:embed="rId2"/>
          <a:stretch>
            <a:fillRect/>
          </a:stretch>
        </p:blipFill>
        <p:spPr>
          <a:xfrm>
            <a:off x="3536575" y="286603"/>
            <a:ext cx="4370293" cy="2389560"/>
          </a:xfrm>
          <a:prstGeom prst="rect">
            <a:avLst/>
          </a:prstGeom>
        </p:spPr>
      </p:pic>
    </p:spTree>
    <p:extLst>
      <p:ext uri="{BB962C8B-B14F-4D97-AF65-F5344CB8AC3E}">
        <p14:creationId xmlns:p14="http://schemas.microsoft.com/office/powerpoint/2010/main" val="2053964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a:t>
            </a:r>
            <a:endParaRPr lang="en-US" dirty="0"/>
          </a:p>
        </p:txBody>
      </p:sp>
      <p:sp>
        <p:nvSpPr>
          <p:cNvPr id="3" name="Content Placeholder 2"/>
          <p:cNvSpPr>
            <a:spLocks noGrp="1"/>
          </p:cNvSpPr>
          <p:nvPr>
            <p:ph idx="1"/>
          </p:nvPr>
        </p:nvSpPr>
        <p:spPr>
          <a:xfrm>
            <a:off x="1097280" y="2253802"/>
            <a:ext cx="10058400" cy="3615291"/>
          </a:xfrm>
        </p:spPr>
        <p:txBody>
          <a:bodyPr/>
          <a:lstStyle/>
          <a:p>
            <a:r>
              <a:rPr lang="en-US" sz="3200" dirty="0" smtClean="0"/>
              <a:t>Tomorrow we will talk about how </a:t>
            </a:r>
            <a:r>
              <a:rPr lang="en-US" sz="3200" i="1" dirty="0" smtClean="0"/>
              <a:t>common</a:t>
            </a:r>
            <a:r>
              <a:rPr lang="en-US" sz="3200" dirty="0" smtClean="0"/>
              <a:t> mental illness is (you might be surprised!) and how despite this, there is still a lot of </a:t>
            </a:r>
            <a:r>
              <a:rPr lang="en-US" sz="3200" i="1" dirty="0" smtClean="0"/>
              <a:t>prejudice</a:t>
            </a:r>
            <a:r>
              <a:rPr lang="en-US" sz="3200" dirty="0" smtClean="0"/>
              <a:t> and </a:t>
            </a:r>
            <a:r>
              <a:rPr lang="en-US" sz="3200" i="1" dirty="0" smtClean="0"/>
              <a:t>discrimination</a:t>
            </a:r>
            <a:r>
              <a:rPr lang="en-US" sz="3200" dirty="0" smtClean="0"/>
              <a:t> against those who struggle with it daily</a:t>
            </a:r>
            <a:endParaRPr lang="en-US" sz="3200" dirty="0"/>
          </a:p>
        </p:txBody>
      </p:sp>
    </p:spTree>
    <p:extLst>
      <p:ext uri="{BB962C8B-B14F-4D97-AF65-F5344CB8AC3E}">
        <p14:creationId xmlns:p14="http://schemas.microsoft.com/office/powerpoint/2010/main" val="1711404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sz="6000"/>
              <a:t>The End</a:t>
            </a:r>
          </a:p>
        </p:txBody>
      </p:sp>
      <p:sp>
        <p:nvSpPr>
          <p:cNvPr id="40963" name="Content Placeholder 2"/>
          <p:cNvSpPr>
            <a:spLocks noGrp="1"/>
          </p:cNvSpPr>
          <p:nvPr>
            <p:ph idx="1"/>
          </p:nvPr>
        </p:nvSpPr>
        <p:spPr/>
        <p:txBody>
          <a:bodyPr/>
          <a:lstStyle/>
          <a:p>
            <a:pPr eaLnBrk="1" hangingPunct="1"/>
            <a:endParaRPr lang="en-US" altLang="en-US" smtClean="0"/>
          </a:p>
        </p:txBody>
      </p:sp>
    </p:spTree>
    <p:extLst>
      <p:ext uri="{BB962C8B-B14F-4D97-AF65-F5344CB8AC3E}">
        <p14:creationId xmlns:p14="http://schemas.microsoft.com/office/powerpoint/2010/main" val="1248874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81200" y="274639"/>
            <a:ext cx="8229600" cy="885825"/>
          </a:xfrm>
        </p:spPr>
        <p:txBody>
          <a:bodyPr/>
          <a:lstStyle/>
          <a:p>
            <a:r>
              <a:rPr lang="en-US" altLang="en-US" smtClean="0"/>
              <a:t>Definition of mental illness</a:t>
            </a:r>
          </a:p>
        </p:txBody>
      </p:sp>
      <p:sp>
        <p:nvSpPr>
          <p:cNvPr id="3" name="Content Placeholder 2"/>
          <p:cNvSpPr>
            <a:spLocks noGrp="1"/>
          </p:cNvSpPr>
          <p:nvPr>
            <p:ph idx="1"/>
          </p:nvPr>
        </p:nvSpPr>
        <p:spPr>
          <a:xfrm>
            <a:off x="115910" y="1854558"/>
            <a:ext cx="10921283" cy="4271606"/>
          </a:xfrm>
        </p:spPr>
        <p:txBody>
          <a:bodyPr/>
          <a:lstStyle/>
          <a:p>
            <a:pPr>
              <a:defRPr/>
            </a:pPr>
            <a:r>
              <a:rPr lang="en-US" sz="2800" dirty="0"/>
              <a:t>Mental illness refers to a wide range of mental health conditions — </a:t>
            </a:r>
            <a:r>
              <a:rPr lang="en-US" sz="2800" b="1" i="1" dirty="0"/>
              <a:t>disorders that affect your mood, thinking and behavior</a:t>
            </a:r>
            <a:r>
              <a:rPr lang="en-US" sz="2800" dirty="0"/>
              <a:t>. Examples of mental illness that we will be talking about it this class include depression, anxiety disorders, schizophrenia, eating disorders and addictive behaviors.</a:t>
            </a:r>
          </a:p>
          <a:p>
            <a:pPr marL="0" indent="0">
              <a:buNone/>
              <a:defRPr/>
            </a:pPr>
            <a:r>
              <a:rPr lang="en-US" sz="2800" dirty="0"/>
              <a:t/>
            </a:r>
            <a:br>
              <a:rPr lang="en-US" sz="2800" dirty="0"/>
            </a:br>
            <a:endParaRPr lang="en-US" sz="2800" dirty="0"/>
          </a:p>
        </p:txBody>
      </p:sp>
      <p:pic>
        <p:nvPicPr>
          <p:cNvPr id="614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1949" y="3554568"/>
            <a:ext cx="2754312" cy="26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717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Don’t we all have issues that affect our mood, thinking &amp; behavior?</a:t>
            </a:r>
          </a:p>
        </p:txBody>
      </p:sp>
      <p:sp>
        <p:nvSpPr>
          <p:cNvPr id="7171" name="Content Placeholder 2"/>
          <p:cNvSpPr>
            <a:spLocks noGrp="1"/>
          </p:cNvSpPr>
          <p:nvPr>
            <p:ph idx="1"/>
          </p:nvPr>
        </p:nvSpPr>
        <p:spPr>
          <a:xfrm>
            <a:off x="953037" y="1931831"/>
            <a:ext cx="9257763" cy="4194333"/>
          </a:xfrm>
        </p:spPr>
        <p:txBody>
          <a:bodyPr/>
          <a:lstStyle/>
          <a:p>
            <a:r>
              <a:rPr lang="en-US" altLang="en-US" sz="2800" dirty="0"/>
              <a:t>Many people have mental health </a:t>
            </a:r>
            <a:r>
              <a:rPr lang="en-US" altLang="en-US" sz="2800" i="1" dirty="0"/>
              <a:t>concerns from time to time</a:t>
            </a:r>
            <a:r>
              <a:rPr lang="en-US" altLang="en-US" sz="2800" dirty="0"/>
              <a:t>. But a mental health concern </a:t>
            </a:r>
            <a:r>
              <a:rPr lang="en-US" altLang="en-US" sz="2800" b="1" dirty="0"/>
              <a:t>becomes a mental illness when </a:t>
            </a:r>
            <a:r>
              <a:rPr lang="en-US" altLang="en-US" sz="2800" dirty="0"/>
              <a:t>ongoing signs and </a:t>
            </a:r>
            <a:r>
              <a:rPr lang="en-US" altLang="en-US" sz="2800" b="1" dirty="0"/>
              <a:t>symptoms cause frequent stress and affect your ability to function</a:t>
            </a:r>
            <a:r>
              <a:rPr lang="en-US" altLang="en-US" sz="2800" dirty="0"/>
              <a:t>.</a:t>
            </a:r>
          </a:p>
        </p:txBody>
      </p:sp>
      <p:pic>
        <p:nvPicPr>
          <p:cNvPr id="717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2780" y="3306764"/>
            <a:ext cx="28829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397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360488" y="274638"/>
            <a:ext cx="9212263" cy="1143000"/>
          </a:xfrm>
        </p:spPr>
        <p:txBody>
          <a:bodyPr>
            <a:normAutofit fontScale="90000"/>
          </a:bodyPr>
          <a:lstStyle/>
          <a:p>
            <a:r>
              <a:rPr lang="en-US" altLang="en-US" smtClean="0"/>
              <a:t>How can mental illness affect your life?</a:t>
            </a:r>
          </a:p>
        </p:txBody>
      </p:sp>
      <p:sp>
        <p:nvSpPr>
          <p:cNvPr id="8195" name="Content Placeholder 2"/>
          <p:cNvSpPr>
            <a:spLocks noGrp="1"/>
          </p:cNvSpPr>
          <p:nvPr>
            <p:ph idx="1"/>
          </p:nvPr>
        </p:nvSpPr>
        <p:spPr>
          <a:xfrm>
            <a:off x="1755776" y="1738648"/>
            <a:ext cx="8455025" cy="4387516"/>
          </a:xfrm>
        </p:spPr>
        <p:txBody>
          <a:bodyPr/>
          <a:lstStyle/>
          <a:p>
            <a:r>
              <a:rPr lang="en-US" altLang="en-US" sz="2800" dirty="0"/>
              <a:t>A mental illness can make you miserable and </a:t>
            </a:r>
            <a:r>
              <a:rPr lang="en-US" altLang="en-US" sz="2800" b="1" dirty="0"/>
              <a:t>can cause problems in your daily life</a:t>
            </a:r>
            <a:r>
              <a:rPr lang="en-US" altLang="en-US" sz="2800" dirty="0"/>
              <a:t>, such as at work or in relationships. </a:t>
            </a:r>
          </a:p>
          <a:p>
            <a:r>
              <a:rPr lang="en-US" altLang="en-US" sz="2800" dirty="0"/>
              <a:t>However, in most cases, symptoms can be managed with a combination of medications and counseling (psychotherapy).</a:t>
            </a:r>
          </a:p>
        </p:txBody>
      </p:sp>
      <p:pic>
        <p:nvPicPr>
          <p:cNvPr id="2" name="Picture 1"/>
          <p:cNvPicPr>
            <a:picLocks noChangeAspect="1"/>
          </p:cNvPicPr>
          <p:nvPr/>
        </p:nvPicPr>
        <p:blipFill>
          <a:blip r:embed="rId2"/>
          <a:stretch>
            <a:fillRect/>
          </a:stretch>
        </p:blipFill>
        <p:spPr>
          <a:xfrm>
            <a:off x="7212302" y="4082602"/>
            <a:ext cx="3232463" cy="2043561"/>
          </a:xfrm>
          <a:prstGeom prst="rect">
            <a:avLst/>
          </a:prstGeom>
        </p:spPr>
      </p:pic>
    </p:spTree>
    <p:extLst>
      <p:ext uri="{BB962C8B-B14F-4D97-AF65-F5344CB8AC3E}">
        <p14:creationId xmlns:p14="http://schemas.microsoft.com/office/powerpoint/2010/main" val="61968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81200" y="274639"/>
            <a:ext cx="8229600" cy="790575"/>
          </a:xfrm>
        </p:spPr>
        <p:txBody>
          <a:bodyPr/>
          <a:lstStyle/>
          <a:p>
            <a:r>
              <a:rPr lang="en-US" altLang="en-US" smtClean="0"/>
              <a:t>Warning Signs</a:t>
            </a:r>
          </a:p>
        </p:txBody>
      </p:sp>
      <p:sp>
        <p:nvSpPr>
          <p:cNvPr id="3" name="Content Placeholder 2"/>
          <p:cNvSpPr>
            <a:spLocks noGrp="1"/>
          </p:cNvSpPr>
          <p:nvPr>
            <p:ph idx="1"/>
          </p:nvPr>
        </p:nvSpPr>
        <p:spPr>
          <a:xfrm>
            <a:off x="257578" y="1738647"/>
            <a:ext cx="10137374" cy="4387515"/>
          </a:xfrm>
        </p:spPr>
        <p:txBody>
          <a:bodyPr>
            <a:normAutofit fontScale="92500" lnSpcReduction="10000"/>
          </a:bodyPr>
          <a:lstStyle/>
          <a:p>
            <a:pPr>
              <a:defRPr/>
            </a:pPr>
            <a:r>
              <a:rPr lang="en-US" sz="3000" b="1" dirty="0"/>
              <a:t>Signs and symptoms of mental illness can </a:t>
            </a:r>
            <a:r>
              <a:rPr lang="en-US" sz="3000" b="1" i="1" dirty="0"/>
              <a:t>vary</a:t>
            </a:r>
            <a:r>
              <a:rPr lang="en-US" sz="3000" dirty="0"/>
              <a:t>, depending on the particular disorder, circumstances and other factors. Mental illness symptoms can affect emotions, thoughts and behaviors</a:t>
            </a:r>
            <a:r>
              <a:rPr lang="en-US" sz="3000" dirty="0" smtClean="0"/>
              <a:t>.</a:t>
            </a:r>
            <a:endParaRPr lang="en-US" sz="3000" dirty="0"/>
          </a:p>
          <a:p>
            <a:pPr>
              <a:defRPr/>
            </a:pPr>
            <a:r>
              <a:rPr lang="en-US" sz="3000" i="1" dirty="0"/>
              <a:t>Examples of signs and symptoms include</a:t>
            </a:r>
            <a:r>
              <a:rPr lang="en-US" sz="3000" dirty="0"/>
              <a:t>:</a:t>
            </a:r>
          </a:p>
          <a:p>
            <a:pPr marL="0" indent="0">
              <a:buNone/>
              <a:defRPr/>
            </a:pPr>
            <a:endParaRPr lang="en-US" sz="3000" dirty="0"/>
          </a:p>
          <a:p>
            <a:pPr>
              <a:defRPr/>
            </a:pPr>
            <a:r>
              <a:rPr lang="en-US" sz="3000" dirty="0"/>
              <a:t>Feeling sad or down</a:t>
            </a:r>
          </a:p>
          <a:p>
            <a:pPr>
              <a:defRPr/>
            </a:pPr>
            <a:r>
              <a:rPr lang="en-US" sz="3000" dirty="0"/>
              <a:t>Confused thinking or reduced ability to concentrate</a:t>
            </a:r>
          </a:p>
          <a:p>
            <a:pPr>
              <a:defRPr/>
            </a:pPr>
            <a:r>
              <a:rPr lang="en-US" sz="3000" dirty="0"/>
              <a:t>Excessive fears or worries, or extreme feelings of guilt</a:t>
            </a:r>
          </a:p>
          <a:p>
            <a:pPr>
              <a:defRPr/>
            </a:pPr>
            <a:r>
              <a:rPr lang="en-US" sz="3000" dirty="0"/>
              <a:t>Extreme mood changes of highs and lows</a:t>
            </a:r>
          </a:p>
          <a:p>
            <a:pPr>
              <a:defRPr/>
            </a:pPr>
            <a:endParaRPr lang="en-US" sz="2800" dirty="0"/>
          </a:p>
        </p:txBody>
      </p:sp>
      <p:pic>
        <p:nvPicPr>
          <p:cNvPr id="2" name="Picture 1"/>
          <p:cNvPicPr>
            <a:picLocks noChangeAspect="1"/>
          </p:cNvPicPr>
          <p:nvPr/>
        </p:nvPicPr>
        <p:blipFill>
          <a:blip r:embed="rId2"/>
          <a:stretch>
            <a:fillRect/>
          </a:stretch>
        </p:blipFill>
        <p:spPr>
          <a:xfrm>
            <a:off x="8566529" y="3096148"/>
            <a:ext cx="2998699" cy="1952370"/>
          </a:xfrm>
          <a:prstGeom prst="rect">
            <a:avLst/>
          </a:prstGeom>
        </p:spPr>
      </p:pic>
    </p:spTree>
    <p:extLst>
      <p:ext uri="{BB962C8B-B14F-4D97-AF65-F5344CB8AC3E}">
        <p14:creationId xmlns:p14="http://schemas.microsoft.com/office/powerpoint/2010/main" val="3851596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81200" y="274638"/>
            <a:ext cx="8229600" cy="830262"/>
          </a:xfrm>
        </p:spPr>
        <p:txBody>
          <a:bodyPr/>
          <a:lstStyle/>
          <a:p>
            <a:r>
              <a:rPr lang="en-US" altLang="en-US" smtClean="0"/>
              <a:t>Symptoms of Mental Illness</a:t>
            </a:r>
          </a:p>
        </p:txBody>
      </p:sp>
      <p:sp>
        <p:nvSpPr>
          <p:cNvPr id="3" name="Content Placeholder 2"/>
          <p:cNvSpPr>
            <a:spLocks noGrp="1"/>
          </p:cNvSpPr>
          <p:nvPr>
            <p:ph idx="1"/>
          </p:nvPr>
        </p:nvSpPr>
        <p:spPr>
          <a:xfrm>
            <a:off x="360608" y="1918952"/>
            <a:ext cx="9850193" cy="4713668"/>
          </a:xfrm>
        </p:spPr>
        <p:txBody>
          <a:bodyPr>
            <a:normAutofit fontScale="70000" lnSpcReduction="20000"/>
          </a:bodyPr>
          <a:lstStyle/>
          <a:p>
            <a:pPr>
              <a:defRPr/>
            </a:pPr>
            <a:r>
              <a:rPr lang="en-US" sz="4000" dirty="0"/>
              <a:t>Withdrawal from friends and activities</a:t>
            </a:r>
          </a:p>
          <a:p>
            <a:pPr>
              <a:defRPr/>
            </a:pPr>
            <a:r>
              <a:rPr lang="en-US" sz="4000" dirty="0"/>
              <a:t>Significant tiredness, low energy or problems sleeping</a:t>
            </a:r>
          </a:p>
          <a:p>
            <a:pPr>
              <a:defRPr/>
            </a:pPr>
            <a:r>
              <a:rPr lang="en-US" sz="4000" dirty="0"/>
              <a:t>Detachment from reality (delusions), paranoia or hallucinations</a:t>
            </a:r>
          </a:p>
          <a:p>
            <a:pPr>
              <a:defRPr/>
            </a:pPr>
            <a:r>
              <a:rPr lang="en-US" sz="4000" dirty="0"/>
              <a:t>Inability to cope with daily problems or stress</a:t>
            </a:r>
          </a:p>
          <a:p>
            <a:pPr>
              <a:defRPr/>
            </a:pPr>
            <a:r>
              <a:rPr lang="en-US" sz="4000" dirty="0"/>
              <a:t>Trouble understanding and relating to situations and to people</a:t>
            </a:r>
          </a:p>
          <a:p>
            <a:r>
              <a:rPr lang="en-US" altLang="en-US" sz="4000" dirty="0"/>
              <a:t>Alcohol or drug abuse</a:t>
            </a:r>
          </a:p>
          <a:p>
            <a:r>
              <a:rPr lang="en-US" altLang="en-US" sz="4000" dirty="0"/>
              <a:t>Major changes in eating habits</a:t>
            </a:r>
          </a:p>
          <a:p>
            <a:r>
              <a:rPr lang="en-US" altLang="en-US" sz="4000" dirty="0"/>
              <a:t>Excessive anger, hostility or violence</a:t>
            </a:r>
          </a:p>
          <a:p>
            <a:r>
              <a:rPr lang="en-US" altLang="en-US" sz="4000" dirty="0"/>
              <a:t>Suicidal thinking</a:t>
            </a:r>
          </a:p>
          <a:p>
            <a:pPr marL="0" indent="0">
              <a:buNone/>
            </a:pPr>
            <a:endParaRPr lang="en-US" altLang="en-US" sz="2800" dirty="0"/>
          </a:p>
          <a:p>
            <a:pPr>
              <a:defRPr/>
            </a:pPr>
            <a:endParaRPr lang="en-US" sz="2800" dirty="0"/>
          </a:p>
        </p:txBody>
      </p:sp>
      <p:pic>
        <p:nvPicPr>
          <p:cNvPr id="2" name="Picture 1"/>
          <p:cNvPicPr>
            <a:picLocks noChangeAspect="1"/>
          </p:cNvPicPr>
          <p:nvPr/>
        </p:nvPicPr>
        <p:blipFill>
          <a:blip r:embed="rId2"/>
          <a:stretch>
            <a:fillRect/>
          </a:stretch>
        </p:blipFill>
        <p:spPr>
          <a:xfrm>
            <a:off x="9586375" y="3904848"/>
            <a:ext cx="2085975" cy="2190750"/>
          </a:xfrm>
          <a:prstGeom prst="rect">
            <a:avLst/>
          </a:prstGeom>
        </p:spPr>
      </p:pic>
    </p:spTree>
    <p:extLst>
      <p:ext uri="{BB962C8B-B14F-4D97-AF65-F5344CB8AC3E}">
        <p14:creationId xmlns:p14="http://schemas.microsoft.com/office/powerpoint/2010/main" val="1155944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451</TotalTime>
  <Words>2275</Words>
  <Application>Microsoft Office PowerPoint</Application>
  <PresentationFormat>Widescreen</PresentationFormat>
  <Paragraphs>182</Paragraphs>
  <Slides>43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Calibri</vt:lpstr>
      <vt:lpstr>Calibri Light</vt:lpstr>
      <vt:lpstr>Retrospect</vt:lpstr>
      <vt:lpstr>Intro to Abnormal Psych</vt:lpstr>
      <vt:lpstr>What is this class about?</vt:lpstr>
      <vt:lpstr>We don’t know all the answers.</vt:lpstr>
      <vt:lpstr>So what is mental illness?</vt:lpstr>
      <vt:lpstr>Definition of mental illness</vt:lpstr>
      <vt:lpstr>Don’t we all have issues that affect our mood, thinking &amp; behavior?</vt:lpstr>
      <vt:lpstr>How can mental illness affect your life?</vt:lpstr>
      <vt:lpstr>Warning Signs</vt:lpstr>
      <vt:lpstr>Symptoms of Mental Illness</vt:lpstr>
      <vt:lpstr>Physical Symptoms</vt:lpstr>
      <vt:lpstr>When to see a doctor</vt:lpstr>
      <vt:lpstr>If you have suicidal thoughts</vt:lpstr>
      <vt:lpstr>Get Help</vt:lpstr>
      <vt:lpstr>Helping a friend or loved one</vt:lpstr>
      <vt:lpstr>Warning</vt:lpstr>
      <vt:lpstr>So what causes mental illness?</vt:lpstr>
      <vt:lpstr>Nature vs Nurture?</vt:lpstr>
      <vt:lpstr>Biological explanation</vt:lpstr>
      <vt:lpstr>Biological Causes</vt:lpstr>
      <vt:lpstr>Neurons</vt:lpstr>
      <vt:lpstr>Neurotransmitters</vt:lpstr>
      <vt:lpstr>Neurotransmitters</vt:lpstr>
      <vt:lpstr>Environmental Causes</vt:lpstr>
      <vt:lpstr>Nature and Nurture</vt:lpstr>
      <vt:lpstr>Who is at risk?</vt:lpstr>
      <vt:lpstr>But who is more likely to develop a mental illness?</vt:lpstr>
      <vt:lpstr>Who else?</vt:lpstr>
      <vt:lpstr>What about gender?</vt:lpstr>
      <vt:lpstr>Can mental illness be treated?</vt:lpstr>
      <vt:lpstr>Historical Treatment</vt:lpstr>
      <vt:lpstr>Today’s Treatment</vt:lpstr>
      <vt:lpstr>Your Treatment Team</vt:lpstr>
      <vt:lpstr>Psychotherapy</vt:lpstr>
      <vt:lpstr>Different Kinds of Therapy</vt:lpstr>
      <vt:lpstr>Psychiatric Medication</vt:lpstr>
      <vt:lpstr>Classes of Psychiatric Medication</vt:lpstr>
      <vt:lpstr>Combination of the Two</vt:lpstr>
      <vt:lpstr>What happens when therapy and medication aren’t enough?</vt:lpstr>
      <vt:lpstr>Inpatient vs. Outpatient</vt:lpstr>
      <vt:lpstr>Hospital and Residential Treatment Programs</vt:lpstr>
      <vt:lpstr>PowerPoint Presentation</vt:lpstr>
      <vt:lpstr>Next Time</vt:lpstr>
      <vt:lpstr>The End</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Abnormal Psych</dc:title>
  <dc:creator>Erik Ljungberg</dc:creator>
  <cp:lastModifiedBy>Erik Ljungberg</cp:lastModifiedBy>
  <cp:revision>25</cp:revision>
  <dcterms:created xsi:type="dcterms:W3CDTF">2015-08-20T00:44:33Z</dcterms:created>
  <dcterms:modified xsi:type="dcterms:W3CDTF">2016-08-19T19:20:21Z</dcterms:modified>
</cp:coreProperties>
</file>