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59"/>
  </p:notesMasterIdLst>
  <p:handoutMasterIdLst>
    <p:handoutMasterId r:id="rId60"/>
  </p:handoutMasterIdLst>
  <p:sldIdLst>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5" r:id="rId57"/>
    <p:sldId id="35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8/29/2015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8/29/2015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dirty="0"/>
          </a:p>
        </p:txBody>
      </p:sp>
    </p:spTree>
    <p:extLst>
      <p:ext uri="{BB962C8B-B14F-4D97-AF65-F5344CB8AC3E}">
        <p14:creationId xmlns:p14="http://schemas.microsoft.com/office/powerpoint/2010/main" val="63138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16</a:t>
            </a:fld>
            <a:endParaRPr lang="en-US" dirty="0"/>
          </a:p>
        </p:txBody>
      </p:sp>
    </p:spTree>
    <p:extLst>
      <p:ext uri="{BB962C8B-B14F-4D97-AF65-F5344CB8AC3E}">
        <p14:creationId xmlns:p14="http://schemas.microsoft.com/office/powerpoint/2010/main" val="2985927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50</a:t>
            </a:fld>
            <a:endParaRPr lang="en-US" dirty="0"/>
          </a:p>
        </p:txBody>
      </p:sp>
    </p:spTree>
    <p:extLst>
      <p:ext uri="{BB962C8B-B14F-4D97-AF65-F5344CB8AC3E}">
        <p14:creationId xmlns:p14="http://schemas.microsoft.com/office/powerpoint/2010/main" val="3746542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8/29/2015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A044C-D33A-4646-9F43-140BF7C29466}"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1104900" y="914402"/>
            <a:ext cx="6121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8761A-AF70-4876-A6F0-1286775C4F08}"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3C1596B4-361F-43A8-B168-DA893180BFB8}"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8/29/2015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1122546" y="1920085"/>
            <a:ext cx="4389120" cy="4434840"/>
          </a:xfrm>
        </p:spPr>
        <p:txBody>
          <a:bodyPr/>
          <a:lstStyle>
            <a:lvl1pPr>
              <a:defRPr sz="24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5783580" y="1920085"/>
            <a:ext cx="43891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290691E0-6248-44D5-A750-839F2D339198}" type="datetime1">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144848"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769260"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E1F8FECA-DDCC-464F-B9A8-47361C66BB75}" type="datetime1">
              <a:rPr lang="en-US" smtClean="0"/>
              <a:t>8/29/2015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8/29/2015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8/29/2015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84956" y="1676400"/>
            <a:ext cx="5087744" cy="4572000"/>
          </a:xfrm>
        </p:spPr>
        <p:txBody>
          <a:bodyPr tIns="0">
            <a:normAutofit/>
          </a:bodyPr>
          <a:lstStyle>
            <a:lvl1pPr>
              <a:defRPr sz="2400"/>
            </a:lvl1pPr>
            <a:lvl2pPr>
              <a:defRPr sz="2400"/>
            </a:lvl2pPr>
            <a:lvl3pPr>
              <a:defRPr sz="20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D9FAE372-5FD4-4FFB-A5DD-C7C4DBD88187}" type="datetime1">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8/29/2015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8ACC58-83F3-4B99-B532-0249FFBF33C7}" type="datetime1">
              <a:rPr lang="en-US" smtClean="0"/>
              <a:t>8/29/2015</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Obsessive Compulsive  Disorder (OCD)</a:t>
            </a:r>
            <a:endParaRPr lang="en-US" dirty="0"/>
          </a:p>
        </p:txBody>
      </p:sp>
      <p:sp>
        <p:nvSpPr>
          <p:cNvPr id="3" name="Subtitle 2"/>
          <p:cNvSpPr>
            <a:spLocks noGrp="1"/>
          </p:cNvSpPr>
          <p:nvPr>
            <p:ph type="subTitle" idx="1"/>
          </p:nvPr>
        </p:nvSpPr>
        <p:spPr/>
        <p:txBody>
          <a:bodyPr>
            <a:normAutofit/>
          </a:bodyPr>
          <a:lstStyle/>
          <a:p>
            <a:r>
              <a:rPr lang="en-US" sz="4000" smtClean="0"/>
              <a:t>And </a:t>
            </a:r>
            <a:r>
              <a:rPr lang="en-US" sz="4000" smtClean="0"/>
              <a:t>Hoarding Disorder</a:t>
            </a:r>
            <a:endParaRPr lang="en-US" sz="4000" dirty="0"/>
          </a:p>
        </p:txBody>
      </p:sp>
    </p:spTree>
    <p:extLst>
      <p:ext uri="{BB962C8B-B14F-4D97-AF65-F5344CB8AC3E}">
        <p14:creationId xmlns:p14="http://schemas.microsoft.com/office/powerpoint/2010/main" val="22154160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28789"/>
            <a:ext cx="9067800" cy="875763"/>
          </a:xfrm>
        </p:spPr>
        <p:txBody>
          <a:bodyPr/>
          <a:lstStyle/>
          <a:p>
            <a:r>
              <a:rPr lang="en-US" dirty="0" smtClean="0"/>
              <a:t>Fearful Doubts</a:t>
            </a:r>
            <a:endParaRPr lang="en-US" dirty="0"/>
          </a:p>
        </p:txBody>
      </p:sp>
      <p:sp>
        <p:nvSpPr>
          <p:cNvPr id="3" name="Content Placeholder 2"/>
          <p:cNvSpPr>
            <a:spLocks noGrp="1"/>
          </p:cNvSpPr>
          <p:nvPr>
            <p:ph idx="1"/>
          </p:nvPr>
        </p:nvSpPr>
        <p:spPr>
          <a:xfrm>
            <a:off x="1104900" y="1094704"/>
            <a:ext cx="9067800" cy="5229896"/>
          </a:xfrm>
        </p:spPr>
        <p:txBody>
          <a:bodyPr>
            <a:normAutofit/>
          </a:bodyPr>
          <a:lstStyle/>
          <a:p>
            <a:r>
              <a:rPr lang="en-US" sz="2800" dirty="0"/>
              <a:t>Doubts that you've locked the door or turned off the </a:t>
            </a:r>
            <a:r>
              <a:rPr lang="en-US" sz="2800" dirty="0" smtClean="0"/>
              <a:t>stove</a:t>
            </a:r>
          </a:p>
          <a:p>
            <a:r>
              <a:rPr lang="en-US" sz="2800" dirty="0" smtClean="0"/>
              <a:t>Can lead to fears that you’ll be robbed or your house will burn down</a:t>
            </a:r>
          </a:p>
          <a:p>
            <a:r>
              <a:rPr lang="en-US" sz="2800" dirty="0" smtClean="0"/>
              <a:t>No matter how much someone reassures you, the doubts never fully go away</a:t>
            </a:r>
            <a:endParaRPr lang="en-US" sz="2800" dirty="0"/>
          </a:p>
          <a:p>
            <a:pPr marL="0" indent="0">
              <a:buNone/>
            </a:pPr>
            <a:endParaRPr lang="en-US" sz="2800" dirty="0"/>
          </a:p>
        </p:txBody>
      </p:sp>
      <p:pic>
        <p:nvPicPr>
          <p:cNvPr id="4" name="Picture 3"/>
          <p:cNvPicPr>
            <a:picLocks noChangeAspect="1"/>
          </p:cNvPicPr>
          <p:nvPr/>
        </p:nvPicPr>
        <p:blipFill>
          <a:blip r:embed="rId2"/>
          <a:stretch>
            <a:fillRect/>
          </a:stretch>
        </p:blipFill>
        <p:spPr>
          <a:xfrm>
            <a:off x="4855546" y="3217602"/>
            <a:ext cx="3701600" cy="3538040"/>
          </a:xfrm>
          <a:prstGeom prst="rect">
            <a:avLst/>
          </a:prstGeom>
        </p:spPr>
      </p:pic>
    </p:spTree>
    <p:extLst>
      <p:ext uri="{BB962C8B-B14F-4D97-AF65-F5344CB8AC3E}">
        <p14:creationId xmlns:p14="http://schemas.microsoft.com/office/powerpoint/2010/main" val="1954076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70456"/>
            <a:ext cx="9067800" cy="901522"/>
          </a:xfrm>
        </p:spPr>
        <p:txBody>
          <a:bodyPr>
            <a:normAutofit/>
          </a:bodyPr>
          <a:lstStyle/>
          <a:p>
            <a:r>
              <a:rPr lang="en-US" dirty="0" smtClean="0"/>
              <a:t>Order and Symmetry</a:t>
            </a:r>
            <a:endParaRPr lang="en-US" dirty="0"/>
          </a:p>
        </p:txBody>
      </p:sp>
      <p:sp>
        <p:nvSpPr>
          <p:cNvPr id="3" name="Content Placeholder 2"/>
          <p:cNvSpPr>
            <a:spLocks noGrp="1"/>
          </p:cNvSpPr>
          <p:nvPr>
            <p:ph idx="1"/>
          </p:nvPr>
        </p:nvSpPr>
        <p:spPr/>
        <p:txBody>
          <a:bodyPr>
            <a:normAutofit/>
          </a:bodyPr>
          <a:lstStyle/>
          <a:p>
            <a:r>
              <a:rPr lang="en-US" sz="2800" dirty="0" smtClean="0"/>
              <a:t>Experiencing intense </a:t>
            </a:r>
            <a:r>
              <a:rPr lang="en-US" sz="2800" dirty="0"/>
              <a:t>stress when objects aren't orderly or facing a certain </a:t>
            </a:r>
            <a:r>
              <a:rPr lang="en-US" sz="2800" dirty="0" smtClean="0"/>
              <a:t>way (i.e., marker is upside down in the box)</a:t>
            </a:r>
            <a:endParaRPr lang="en-US" sz="2800" dirty="0"/>
          </a:p>
          <a:p>
            <a:endParaRPr lang="en-US" sz="2800" dirty="0"/>
          </a:p>
        </p:txBody>
      </p:sp>
      <p:pic>
        <p:nvPicPr>
          <p:cNvPr id="4" name="Picture 3"/>
          <p:cNvPicPr>
            <a:picLocks noChangeAspect="1"/>
          </p:cNvPicPr>
          <p:nvPr/>
        </p:nvPicPr>
        <p:blipFill>
          <a:blip r:embed="rId2"/>
          <a:stretch>
            <a:fillRect/>
          </a:stretch>
        </p:blipFill>
        <p:spPr>
          <a:xfrm>
            <a:off x="3480179" y="3571405"/>
            <a:ext cx="4626591" cy="2753195"/>
          </a:xfrm>
          <a:prstGeom prst="rect">
            <a:avLst/>
          </a:prstGeom>
        </p:spPr>
      </p:pic>
    </p:spTree>
    <p:extLst>
      <p:ext uri="{BB962C8B-B14F-4D97-AF65-F5344CB8AC3E}">
        <p14:creationId xmlns:p14="http://schemas.microsoft.com/office/powerpoint/2010/main" val="3681677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15910"/>
            <a:ext cx="9067800" cy="784842"/>
          </a:xfrm>
        </p:spPr>
        <p:txBody>
          <a:bodyPr/>
          <a:lstStyle/>
          <a:p>
            <a:r>
              <a:rPr lang="en-US" dirty="0" smtClean="0"/>
              <a:t>Aggressive Thoughts or Images</a:t>
            </a:r>
            <a:endParaRPr lang="en-US" dirty="0"/>
          </a:p>
        </p:txBody>
      </p:sp>
      <p:sp>
        <p:nvSpPr>
          <p:cNvPr id="3" name="Content Placeholder 2"/>
          <p:cNvSpPr>
            <a:spLocks noGrp="1"/>
          </p:cNvSpPr>
          <p:nvPr>
            <p:ph idx="1"/>
          </p:nvPr>
        </p:nvSpPr>
        <p:spPr>
          <a:xfrm>
            <a:off x="991673" y="1050878"/>
            <a:ext cx="9181027" cy="5273722"/>
          </a:xfrm>
        </p:spPr>
        <p:txBody>
          <a:bodyPr>
            <a:normAutofit/>
          </a:bodyPr>
          <a:lstStyle/>
          <a:p>
            <a:r>
              <a:rPr lang="en-US" sz="2800" dirty="0" smtClean="0"/>
              <a:t>Though you know you would never act them out, you can’t rid your mind of images </a:t>
            </a:r>
            <a:r>
              <a:rPr lang="en-US" sz="2800" dirty="0"/>
              <a:t>of hurting yourself or someone else</a:t>
            </a:r>
          </a:p>
          <a:p>
            <a:pPr marL="0" indent="0">
              <a:buNone/>
            </a:pPr>
            <a:endParaRPr lang="en-US" sz="2800" dirty="0"/>
          </a:p>
        </p:txBody>
      </p:sp>
      <p:pic>
        <p:nvPicPr>
          <p:cNvPr id="5" name="Picture 4"/>
          <p:cNvPicPr>
            <a:picLocks noChangeAspect="1"/>
          </p:cNvPicPr>
          <p:nvPr/>
        </p:nvPicPr>
        <p:blipFill>
          <a:blip r:embed="rId2"/>
          <a:stretch>
            <a:fillRect/>
          </a:stretch>
        </p:blipFill>
        <p:spPr>
          <a:xfrm>
            <a:off x="3940080" y="2274200"/>
            <a:ext cx="3028950" cy="4438650"/>
          </a:xfrm>
          <a:prstGeom prst="rect">
            <a:avLst/>
          </a:prstGeom>
        </p:spPr>
      </p:pic>
    </p:spTree>
    <p:extLst>
      <p:ext uri="{BB962C8B-B14F-4D97-AF65-F5344CB8AC3E}">
        <p14:creationId xmlns:p14="http://schemas.microsoft.com/office/powerpoint/2010/main" val="244941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09093"/>
            <a:ext cx="9067800" cy="1081825"/>
          </a:xfrm>
        </p:spPr>
        <p:txBody>
          <a:bodyPr/>
          <a:lstStyle/>
          <a:p>
            <a:r>
              <a:rPr lang="en-US" dirty="0" smtClean="0"/>
              <a:t>Obscene Thoughts or Images</a:t>
            </a:r>
            <a:endParaRPr lang="en-US" dirty="0"/>
          </a:p>
        </p:txBody>
      </p:sp>
      <p:sp>
        <p:nvSpPr>
          <p:cNvPr id="3" name="Content Placeholder 2"/>
          <p:cNvSpPr>
            <a:spLocks noGrp="1"/>
          </p:cNvSpPr>
          <p:nvPr>
            <p:ph idx="1"/>
          </p:nvPr>
        </p:nvSpPr>
        <p:spPr>
          <a:xfrm>
            <a:off x="837127" y="1596980"/>
            <a:ext cx="9839459" cy="4727620"/>
          </a:xfrm>
        </p:spPr>
        <p:txBody>
          <a:bodyPr>
            <a:normAutofit/>
          </a:bodyPr>
          <a:lstStyle/>
          <a:p>
            <a:r>
              <a:rPr lang="en-US" sz="2800" dirty="0"/>
              <a:t>Thoughts about shouting obscenities or acting </a:t>
            </a:r>
            <a:r>
              <a:rPr lang="en-US" sz="2800" dirty="0" smtClean="0"/>
              <a:t>inappropriately or</a:t>
            </a:r>
          </a:p>
          <a:p>
            <a:r>
              <a:rPr lang="en-US" sz="2800" dirty="0"/>
              <a:t>Distress about unpleasant sexual images repeating in your </a:t>
            </a:r>
            <a:r>
              <a:rPr lang="en-US" sz="2800" dirty="0" smtClean="0"/>
              <a:t>mind</a:t>
            </a:r>
            <a:endParaRPr lang="en-US" sz="2800" dirty="0"/>
          </a:p>
          <a:p>
            <a:r>
              <a:rPr lang="en-US" sz="2800" dirty="0" smtClean="0"/>
              <a:t>Again, the person would never do it, but knowing the thought is terrible, is what keeps it in your head</a:t>
            </a:r>
            <a:endParaRPr lang="en-US" sz="2800" dirty="0"/>
          </a:p>
        </p:txBody>
      </p:sp>
      <p:pic>
        <p:nvPicPr>
          <p:cNvPr id="4" name="Picture 3"/>
          <p:cNvPicPr>
            <a:picLocks noChangeAspect="1"/>
          </p:cNvPicPr>
          <p:nvPr/>
        </p:nvPicPr>
        <p:blipFill>
          <a:blip r:embed="rId2"/>
          <a:stretch>
            <a:fillRect/>
          </a:stretch>
        </p:blipFill>
        <p:spPr>
          <a:xfrm>
            <a:off x="3932565" y="3686767"/>
            <a:ext cx="3999323" cy="3005588"/>
          </a:xfrm>
          <a:prstGeom prst="rect">
            <a:avLst/>
          </a:prstGeom>
        </p:spPr>
      </p:pic>
    </p:spTree>
    <p:extLst>
      <p:ext uri="{BB962C8B-B14F-4D97-AF65-F5344CB8AC3E}">
        <p14:creationId xmlns:p14="http://schemas.microsoft.com/office/powerpoint/2010/main" val="1523991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83336"/>
            <a:ext cx="9067800" cy="888642"/>
          </a:xfrm>
        </p:spPr>
        <p:txBody>
          <a:bodyPr/>
          <a:lstStyle/>
          <a:p>
            <a:r>
              <a:rPr lang="en-US" dirty="0" smtClean="0"/>
              <a:t>What are Compulsions?</a:t>
            </a:r>
            <a:endParaRPr lang="en-US" dirty="0"/>
          </a:p>
        </p:txBody>
      </p:sp>
      <p:sp>
        <p:nvSpPr>
          <p:cNvPr id="3" name="Content Placeholder 2"/>
          <p:cNvSpPr>
            <a:spLocks noGrp="1"/>
          </p:cNvSpPr>
          <p:nvPr>
            <p:ph idx="1"/>
          </p:nvPr>
        </p:nvSpPr>
        <p:spPr>
          <a:xfrm>
            <a:off x="1104900" y="1326524"/>
            <a:ext cx="9067800" cy="4998076"/>
          </a:xfrm>
        </p:spPr>
        <p:txBody>
          <a:bodyPr>
            <a:normAutofit/>
          </a:bodyPr>
          <a:lstStyle/>
          <a:p>
            <a:r>
              <a:rPr lang="en-US" sz="2800" b="1" dirty="0" smtClean="0"/>
              <a:t>Compulsions</a:t>
            </a:r>
            <a:r>
              <a:rPr lang="en-US" sz="2800" dirty="0" smtClean="0"/>
              <a:t> (also called rituals) are </a:t>
            </a:r>
            <a:r>
              <a:rPr lang="en-US" sz="2800" i="1" dirty="0" smtClean="0"/>
              <a:t>actions </a:t>
            </a:r>
            <a:r>
              <a:rPr lang="en-US" sz="2800" dirty="0"/>
              <a:t>that are done to try to stop the </a:t>
            </a:r>
            <a:r>
              <a:rPr lang="en-US" sz="2800" dirty="0" smtClean="0"/>
              <a:t>obsessions</a:t>
            </a:r>
          </a:p>
          <a:p>
            <a:r>
              <a:rPr lang="en-US" sz="2800" dirty="0" smtClean="0"/>
              <a:t>– for example, repetitive </a:t>
            </a:r>
            <a:r>
              <a:rPr lang="en-US" sz="2800" dirty="0"/>
              <a:t>washing/cleaning, checking/seeking reassurance, precisely arranging </a:t>
            </a:r>
            <a:r>
              <a:rPr lang="en-US" sz="2800" dirty="0" smtClean="0"/>
              <a:t>things</a:t>
            </a:r>
            <a:endParaRPr lang="en-US" sz="2800" dirty="0"/>
          </a:p>
        </p:txBody>
      </p:sp>
      <p:pic>
        <p:nvPicPr>
          <p:cNvPr id="4" name="Picture 3"/>
          <p:cNvPicPr>
            <a:picLocks noChangeAspect="1"/>
          </p:cNvPicPr>
          <p:nvPr/>
        </p:nvPicPr>
        <p:blipFill>
          <a:blip r:embed="rId2"/>
          <a:stretch>
            <a:fillRect/>
          </a:stretch>
        </p:blipFill>
        <p:spPr>
          <a:xfrm>
            <a:off x="3569245" y="3825562"/>
            <a:ext cx="4139110" cy="2221102"/>
          </a:xfrm>
          <a:prstGeom prst="rect">
            <a:avLst/>
          </a:prstGeom>
        </p:spPr>
      </p:pic>
    </p:spTree>
    <p:extLst>
      <p:ext uri="{BB962C8B-B14F-4D97-AF65-F5344CB8AC3E}">
        <p14:creationId xmlns:p14="http://schemas.microsoft.com/office/powerpoint/2010/main" val="234329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58400"/>
            <a:ext cx="9067800" cy="645210"/>
          </a:xfrm>
        </p:spPr>
        <p:txBody>
          <a:bodyPr>
            <a:normAutofit fontScale="90000"/>
          </a:bodyPr>
          <a:lstStyle/>
          <a:p>
            <a:r>
              <a:rPr lang="en-US" dirty="0" smtClean="0"/>
              <a:t>They Don’t Work</a:t>
            </a:r>
            <a:endParaRPr lang="en-US" dirty="0"/>
          </a:p>
        </p:txBody>
      </p:sp>
      <p:sp>
        <p:nvSpPr>
          <p:cNvPr id="3" name="Content Placeholder 2"/>
          <p:cNvSpPr>
            <a:spLocks noGrp="1"/>
          </p:cNvSpPr>
          <p:nvPr>
            <p:ph idx="1"/>
          </p:nvPr>
        </p:nvSpPr>
        <p:spPr>
          <a:xfrm>
            <a:off x="1104900" y="1315844"/>
            <a:ext cx="9067800" cy="5008756"/>
          </a:xfrm>
        </p:spPr>
        <p:txBody>
          <a:bodyPr>
            <a:normAutofit/>
          </a:bodyPr>
          <a:lstStyle/>
          <a:p>
            <a:r>
              <a:rPr lang="en-US" sz="2800" dirty="0" smtClean="0"/>
              <a:t>These </a:t>
            </a:r>
            <a:r>
              <a:rPr lang="en-US" sz="2800" dirty="0"/>
              <a:t>repetitive behaviors are meant to prevent or reduce anxiety related to your obsessions or prevent something bad from happening. </a:t>
            </a:r>
            <a:endParaRPr lang="en-US" sz="2800" dirty="0" smtClean="0"/>
          </a:p>
          <a:p>
            <a:r>
              <a:rPr lang="en-US" sz="2800" dirty="0" smtClean="0"/>
              <a:t>However</a:t>
            </a:r>
            <a:r>
              <a:rPr lang="en-US" sz="2800" dirty="0"/>
              <a:t>, engaging in the compulsions brings no pleasure and may offer only a temporary relief from anxiety.</a:t>
            </a:r>
          </a:p>
        </p:txBody>
      </p:sp>
      <p:pic>
        <p:nvPicPr>
          <p:cNvPr id="4" name="Picture 3"/>
          <p:cNvPicPr>
            <a:picLocks noChangeAspect="1"/>
          </p:cNvPicPr>
          <p:nvPr/>
        </p:nvPicPr>
        <p:blipFill>
          <a:blip r:embed="rId2"/>
          <a:stretch>
            <a:fillRect/>
          </a:stretch>
        </p:blipFill>
        <p:spPr>
          <a:xfrm>
            <a:off x="4082743" y="3777302"/>
            <a:ext cx="2686548" cy="3080698"/>
          </a:xfrm>
          <a:prstGeom prst="rect">
            <a:avLst/>
          </a:prstGeom>
        </p:spPr>
      </p:pic>
    </p:spTree>
    <p:extLst>
      <p:ext uri="{BB962C8B-B14F-4D97-AF65-F5344CB8AC3E}">
        <p14:creationId xmlns:p14="http://schemas.microsoft.com/office/powerpoint/2010/main" val="1319721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You need to Follow </a:t>
            </a:r>
            <a:endParaRPr lang="en-US" dirty="0"/>
          </a:p>
        </p:txBody>
      </p:sp>
      <p:sp>
        <p:nvSpPr>
          <p:cNvPr id="3" name="Content Placeholder 2"/>
          <p:cNvSpPr>
            <a:spLocks noGrp="1"/>
          </p:cNvSpPr>
          <p:nvPr>
            <p:ph idx="1"/>
          </p:nvPr>
        </p:nvSpPr>
        <p:spPr>
          <a:xfrm>
            <a:off x="1104899" y="1935480"/>
            <a:ext cx="9165373" cy="4389120"/>
          </a:xfrm>
        </p:spPr>
        <p:txBody>
          <a:bodyPr>
            <a:normAutofit/>
          </a:bodyPr>
          <a:lstStyle/>
          <a:p>
            <a:r>
              <a:rPr lang="en-US" sz="2800" dirty="0"/>
              <a:t>You may also make up rules or rituals to follow that help control your anxiety when you're having obsessive thoughts. </a:t>
            </a:r>
            <a:endParaRPr lang="en-US" sz="2800" dirty="0" smtClean="0"/>
          </a:p>
          <a:p>
            <a:r>
              <a:rPr lang="en-US" sz="2800" dirty="0" smtClean="0"/>
              <a:t>These </a:t>
            </a:r>
            <a:r>
              <a:rPr lang="en-US" sz="2800" dirty="0"/>
              <a:t>compulsions are often not rationally connected to preventing the feared </a:t>
            </a:r>
            <a:r>
              <a:rPr lang="en-US" sz="2800" dirty="0" smtClean="0"/>
              <a:t>event.</a:t>
            </a:r>
            <a:endParaRPr lang="en-US" sz="2800" dirty="0"/>
          </a:p>
        </p:txBody>
      </p:sp>
      <p:pic>
        <p:nvPicPr>
          <p:cNvPr id="4" name="Picture 3"/>
          <p:cNvPicPr>
            <a:picLocks noChangeAspect="1"/>
          </p:cNvPicPr>
          <p:nvPr/>
        </p:nvPicPr>
        <p:blipFill>
          <a:blip r:embed="rId3"/>
          <a:stretch>
            <a:fillRect/>
          </a:stretch>
        </p:blipFill>
        <p:spPr>
          <a:xfrm>
            <a:off x="6457452" y="3729037"/>
            <a:ext cx="3177867" cy="3019781"/>
          </a:xfrm>
          <a:prstGeom prst="rect">
            <a:avLst/>
          </a:prstGeom>
        </p:spPr>
      </p:pic>
    </p:spTree>
    <p:extLst>
      <p:ext uri="{BB962C8B-B14F-4D97-AF65-F5344CB8AC3E}">
        <p14:creationId xmlns:p14="http://schemas.microsoft.com/office/powerpoint/2010/main" val="150309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with obsessions, compulsions typically have themes, such as:</a:t>
            </a:r>
          </a:p>
        </p:txBody>
      </p:sp>
      <p:sp>
        <p:nvSpPr>
          <p:cNvPr id="3" name="Content Placeholder 2"/>
          <p:cNvSpPr>
            <a:spLocks noGrp="1"/>
          </p:cNvSpPr>
          <p:nvPr>
            <p:ph idx="1"/>
          </p:nvPr>
        </p:nvSpPr>
        <p:spPr/>
        <p:txBody>
          <a:bodyPr>
            <a:normAutofit/>
          </a:bodyPr>
          <a:lstStyle/>
          <a:p>
            <a:r>
              <a:rPr lang="en-US" sz="2800" dirty="0"/>
              <a:t>Washing and cleaning</a:t>
            </a:r>
          </a:p>
          <a:p>
            <a:r>
              <a:rPr lang="en-US" sz="2800" dirty="0"/>
              <a:t>Counting</a:t>
            </a:r>
          </a:p>
          <a:p>
            <a:r>
              <a:rPr lang="en-US" sz="2800" dirty="0"/>
              <a:t>Checking</a:t>
            </a:r>
          </a:p>
          <a:p>
            <a:r>
              <a:rPr lang="en-US" sz="2800" dirty="0"/>
              <a:t>Demanding reassurances</a:t>
            </a:r>
          </a:p>
          <a:p>
            <a:r>
              <a:rPr lang="en-US" sz="2800" dirty="0"/>
              <a:t>Following a strict routine</a:t>
            </a:r>
          </a:p>
          <a:p>
            <a:r>
              <a:rPr lang="en-US" sz="2800" dirty="0"/>
              <a:t>Orderliness</a:t>
            </a:r>
          </a:p>
          <a:p>
            <a:pPr marL="0" indent="0">
              <a:buNone/>
            </a:pPr>
            <a:endParaRPr lang="en-US" sz="2800" dirty="0"/>
          </a:p>
        </p:txBody>
      </p:sp>
      <p:pic>
        <p:nvPicPr>
          <p:cNvPr id="4" name="Picture 3"/>
          <p:cNvPicPr>
            <a:picLocks noChangeAspect="1"/>
          </p:cNvPicPr>
          <p:nvPr/>
        </p:nvPicPr>
        <p:blipFill>
          <a:blip r:embed="rId2"/>
          <a:stretch>
            <a:fillRect/>
          </a:stretch>
        </p:blipFill>
        <p:spPr>
          <a:xfrm>
            <a:off x="5841242" y="3801010"/>
            <a:ext cx="6127987" cy="2611982"/>
          </a:xfrm>
          <a:prstGeom prst="rect">
            <a:avLst/>
          </a:prstGeom>
        </p:spPr>
      </p:pic>
    </p:spTree>
    <p:extLst>
      <p:ext uri="{BB962C8B-B14F-4D97-AF65-F5344CB8AC3E}">
        <p14:creationId xmlns:p14="http://schemas.microsoft.com/office/powerpoint/2010/main" val="823697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 and Cleaning</a:t>
            </a:r>
            <a:endParaRPr lang="en-US" dirty="0"/>
          </a:p>
        </p:txBody>
      </p:sp>
      <p:sp>
        <p:nvSpPr>
          <p:cNvPr id="3" name="Content Placeholder 2"/>
          <p:cNvSpPr>
            <a:spLocks noGrp="1"/>
          </p:cNvSpPr>
          <p:nvPr>
            <p:ph idx="1"/>
          </p:nvPr>
        </p:nvSpPr>
        <p:spPr/>
        <p:txBody>
          <a:bodyPr>
            <a:normAutofit/>
          </a:bodyPr>
          <a:lstStyle/>
          <a:p>
            <a:r>
              <a:rPr lang="en-US" sz="2800" dirty="0" smtClean="0"/>
              <a:t>Hand-washing </a:t>
            </a:r>
            <a:r>
              <a:rPr lang="en-US" sz="2800" dirty="0"/>
              <a:t>until your skin becomes raw</a:t>
            </a:r>
          </a:p>
          <a:p>
            <a:endParaRPr lang="en-US" sz="2800" dirty="0"/>
          </a:p>
        </p:txBody>
      </p:sp>
      <p:pic>
        <p:nvPicPr>
          <p:cNvPr id="4" name="Picture 3"/>
          <p:cNvPicPr>
            <a:picLocks noChangeAspect="1"/>
          </p:cNvPicPr>
          <p:nvPr/>
        </p:nvPicPr>
        <p:blipFill>
          <a:blip r:embed="rId2"/>
          <a:stretch>
            <a:fillRect/>
          </a:stretch>
        </p:blipFill>
        <p:spPr>
          <a:xfrm>
            <a:off x="3650492" y="2977202"/>
            <a:ext cx="3664708" cy="3347398"/>
          </a:xfrm>
          <a:prstGeom prst="rect">
            <a:avLst/>
          </a:prstGeom>
        </p:spPr>
      </p:pic>
    </p:spTree>
    <p:extLst>
      <p:ext uri="{BB962C8B-B14F-4D97-AF65-F5344CB8AC3E}">
        <p14:creationId xmlns:p14="http://schemas.microsoft.com/office/powerpoint/2010/main" val="2419530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01444"/>
            <a:ext cx="9067800" cy="914400"/>
          </a:xfrm>
        </p:spPr>
        <p:txBody>
          <a:bodyPr/>
          <a:lstStyle/>
          <a:p>
            <a:r>
              <a:rPr lang="en-US" dirty="0" smtClean="0"/>
              <a:t>Checking</a:t>
            </a:r>
            <a:endParaRPr lang="en-US" dirty="0"/>
          </a:p>
        </p:txBody>
      </p:sp>
      <p:sp>
        <p:nvSpPr>
          <p:cNvPr id="3" name="Content Placeholder 2"/>
          <p:cNvSpPr>
            <a:spLocks noGrp="1"/>
          </p:cNvSpPr>
          <p:nvPr>
            <p:ph idx="1"/>
          </p:nvPr>
        </p:nvSpPr>
        <p:spPr>
          <a:xfrm>
            <a:off x="1104900" y="1605776"/>
            <a:ext cx="9067800" cy="4718824"/>
          </a:xfrm>
        </p:spPr>
        <p:txBody>
          <a:bodyPr>
            <a:normAutofit/>
          </a:bodyPr>
          <a:lstStyle/>
          <a:p>
            <a:r>
              <a:rPr lang="en-US" sz="2800" dirty="0"/>
              <a:t>Checking doors repeatedly to make sure they're </a:t>
            </a:r>
            <a:r>
              <a:rPr lang="en-US" sz="2800" dirty="0" smtClean="0"/>
              <a:t>locked or  </a:t>
            </a:r>
            <a:r>
              <a:rPr lang="en-US" sz="2800" dirty="0"/>
              <a:t>the stove repeatedly to make sure it's off</a:t>
            </a:r>
          </a:p>
          <a:p>
            <a:pPr marL="0" indent="0">
              <a:buNone/>
            </a:pPr>
            <a:endParaRPr lang="en-US" sz="2800" dirty="0"/>
          </a:p>
        </p:txBody>
      </p:sp>
      <p:pic>
        <p:nvPicPr>
          <p:cNvPr id="4" name="Picture 3"/>
          <p:cNvPicPr>
            <a:picLocks noChangeAspect="1"/>
          </p:cNvPicPr>
          <p:nvPr/>
        </p:nvPicPr>
        <p:blipFill>
          <a:blip r:embed="rId2"/>
          <a:stretch>
            <a:fillRect/>
          </a:stretch>
        </p:blipFill>
        <p:spPr>
          <a:xfrm>
            <a:off x="2797791" y="2882449"/>
            <a:ext cx="4927837" cy="3442151"/>
          </a:xfrm>
          <a:prstGeom prst="rect">
            <a:avLst/>
          </a:prstGeom>
        </p:spPr>
      </p:pic>
    </p:spTree>
    <p:extLst>
      <p:ext uri="{BB962C8B-B14F-4D97-AF65-F5344CB8AC3E}">
        <p14:creationId xmlns:p14="http://schemas.microsoft.com/office/powerpoint/2010/main" val="82718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Obsessive Compulsive Disorder (OCD)?</a:t>
            </a:r>
            <a:endParaRPr lang="en-US" dirty="0"/>
          </a:p>
        </p:txBody>
      </p:sp>
      <p:sp>
        <p:nvSpPr>
          <p:cNvPr id="4" name="Content Placeholder 3"/>
          <p:cNvSpPr>
            <a:spLocks noGrp="1"/>
          </p:cNvSpPr>
          <p:nvPr>
            <p:ph idx="1"/>
          </p:nvPr>
        </p:nvSpPr>
        <p:spPr>
          <a:xfrm>
            <a:off x="579549" y="1905000"/>
            <a:ext cx="10088453" cy="4267200"/>
          </a:xfrm>
        </p:spPr>
        <p:txBody>
          <a:bodyPr>
            <a:normAutofit/>
          </a:bodyPr>
          <a:lstStyle/>
          <a:p>
            <a:r>
              <a:rPr lang="en-US" sz="2800" dirty="0"/>
              <a:t>Obsessive-compulsive disorder (OCD) is characterized by unreasonable thoughts and fears (obsessions) that lead you to do repetitive behaviors (compulsions).  </a:t>
            </a:r>
          </a:p>
        </p:txBody>
      </p:sp>
      <p:pic>
        <p:nvPicPr>
          <p:cNvPr id="5" name="Picture 4"/>
          <p:cNvPicPr>
            <a:picLocks noChangeAspect="1"/>
          </p:cNvPicPr>
          <p:nvPr/>
        </p:nvPicPr>
        <p:blipFill>
          <a:blip r:embed="rId2"/>
          <a:stretch>
            <a:fillRect/>
          </a:stretch>
        </p:blipFill>
        <p:spPr>
          <a:xfrm>
            <a:off x="3657600" y="4038600"/>
            <a:ext cx="4621836" cy="2362904"/>
          </a:xfrm>
          <a:prstGeom prst="rect">
            <a:avLst/>
          </a:prstGeom>
        </p:spPr>
      </p:pic>
    </p:spTree>
    <p:extLst>
      <p:ext uri="{BB962C8B-B14F-4D97-AF65-F5344CB8AC3E}">
        <p14:creationId xmlns:p14="http://schemas.microsoft.com/office/powerpoint/2010/main" val="12562508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Demanding Reassurances</a:t>
            </a:r>
            <a:endParaRPr lang="en-US" dirty="0"/>
          </a:p>
        </p:txBody>
      </p:sp>
      <p:sp>
        <p:nvSpPr>
          <p:cNvPr id="3" name="Content Placeholder 2"/>
          <p:cNvSpPr>
            <a:spLocks noGrp="1"/>
          </p:cNvSpPr>
          <p:nvPr>
            <p:ph idx="1"/>
          </p:nvPr>
        </p:nvSpPr>
        <p:spPr/>
        <p:txBody>
          <a:bodyPr>
            <a:normAutofit/>
          </a:bodyPr>
          <a:lstStyle/>
          <a:p>
            <a:r>
              <a:rPr lang="en-US" sz="2800" dirty="0" smtClean="0"/>
              <a:t>Having to ask the same question over and over again when anxious about something</a:t>
            </a:r>
            <a:endParaRPr lang="en-US" sz="2800" dirty="0"/>
          </a:p>
        </p:txBody>
      </p:sp>
      <p:pic>
        <p:nvPicPr>
          <p:cNvPr id="4" name="Picture 3"/>
          <p:cNvPicPr>
            <a:picLocks noChangeAspect="1"/>
          </p:cNvPicPr>
          <p:nvPr/>
        </p:nvPicPr>
        <p:blipFill>
          <a:blip r:embed="rId2"/>
          <a:stretch>
            <a:fillRect/>
          </a:stretch>
        </p:blipFill>
        <p:spPr>
          <a:xfrm>
            <a:off x="5638800" y="3138985"/>
            <a:ext cx="3331476" cy="3274007"/>
          </a:xfrm>
          <a:prstGeom prst="rect">
            <a:avLst/>
          </a:prstGeom>
        </p:spPr>
      </p:pic>
    </p:spTree>
    <p:extLst>
      <p:ext uri="{BB962C8B-B14F-4D97-AF65-F5344CB8AC3E}">
        <p14:creationId xmlns:p14="http://schemas.microsoft.com/office/powerpoint/2010/main" val="2907357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23746"/>
            <a:ext cx="9067800" cy="992459"/>
          </a:xfrm>
        </p:spPr>
        <p:txBody>
          <a:bodyPr/>
          <a:lstStyle/>
          <a:p>
            <a:r>
              <a:rPr lang="en-US" dirty="0" smtClean="0"/>
              <a:t>Following a Strict Routine</a:t>
            </a:r>
            <a:endParaRPr lang="en-US" dirty="0"/>
          </a:p>
        </p:txBody>
      </p:sp>
      <p:sp>
        <p:nvSpPr>
          <p:cNvPr id="3" name="Content Placeholder 2"/>
          <p:cNvSpPr>
            <a:spLocks noGrp="1"/>
          </p:cNvSpPr>
          <p:nvPr>
            <p:ph idx="1"/>
          </p:nvPr>
        </p:nvSpPr>
        <p:spPr>
          <a:xfrm>
            <a:off x="1104900" y="1594624"/>
            <a:ext cx="9067800" cy="4729976"/>
          </a:xfrm>
        </p:spPr>
        <p:txBody>
          <a:bodyPr>
            <a:normAutofit/>
          </a:bodyPr>
          <a:lstStyle/>
          <a:p>
            <a:r>
              <a:rPr lang="en-US" sz="2800" dirty="0" smtClean="0"/>
              <a:t>Often taking hours to do things because they need to be done in a very particular and meticulous way</a:t>
            </a:r>
          </a:p>
          <a:p>
            <a:r>
              <a:rPr lang="en-US" sz="2800" dirty="0" smtClean="0"/>
              <a:t>For example, showering, getting dressed, cleaning a room, or packing a suitcase </a:t>
            </a:r>
          </a:p>
          <a:p>
            <a:r>
              <a:rPr lang="en-US" sz="2800" dirty="0" smtClean="0"/>
              <a:t>Will experience extreme anxiety if the routine can not be followed precisely</a:t>
            </a:r>
          </a:p>
          <a:p>
            <a:r>
              <a:rPr lang="en-US" sz="2800" dirty="0" smtClean="0"/>
              <a:t>May try to get family to also follow your routines (though they will likely resist because they see them as bizarre and time-consuming)</a:t>
            </a:r>
            <a:endParaRPr lang="en-US" sz="2800" dirty="0"/>
          </a:p>
        </p:txBody>
      </p:sp>
    </p:spTree>
    <p:extLst>
      <p:ext uri="{BB962C8B-B14F-4D97-AF65-F5344CB8AC3E}">
        <p14:creationId xmlns:p14="http://schemas.microsoft.com/office/powerpoint/2010/main" val="217751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32012"/>
            <a:ext cx="9067800" cy="1091821"/>
          </a:xfrm>
        </p:spPr>
        <p:txBody>
          <a:bodyPr/>
          <a:lstStyle/>
          <a:p>
            <a:r>
              <a:rPr lang="en-US" dirty="0" smtClean="0"/>
              <a:t>Orderliness</a:t>
            </a:r>
            <a:endParaRPr lang="en-US" dirty="0"/>
          </a:p>
        </p:txBody>
      </p:sp>
      <p:sp>
        <p:nvSpPr>
          <p:cNvPr id="3" name="Content Placeholder 2"/>
          <p:cNvSpPr>
            <a:spLocks noGrp="1"/>
          </p:cNvSpPr>
          <p:nvPr>
            <p:ph idx="1"/>
          </p:nvPr>
        </p:nvSpPr>
        <p:spPr>
          <a:xfrm>
            <a:off x="1104900" y="1446663"/>
            <a:ext cx="9067800" cy="4877937"/>
          </a:xfrm>
        </p:spPr>
        <p:txBody>
          <a:bodyPr/>
          <a:lstStyle/>
          <a:p>
            <a:r>
              <a:rPr lang="en-US" sz="2800" dirty="0" smtClean="0"/>
              <a:t>Needing to put things in a particular order (“the right way”)</a:t>
            </a:r>
          </a:p>
          <a:p>
            <a:r>
              <a:rPr lang="en-US" sz="2800" dirty="0" smtClean="0"/>
              <a:t>For example, arranging </a:t>
            </a:r>
            <a:r>
              <a:rPr lang="en-US" sz="2800" dirty="0"/>
              <a:t>your canned goods to face the same </a:t>
            </a:r>
            <a:r>
              <a:rPr lang="en-US" sz="2800" dirty="0" smtClean="0"/>
              <a:t>way, books on a shelf may need to be alphabetical, or crayons in the box need to be in order of the rainbow or now upside down.</a:t>
            </a:r>
            <a:endParaRPr lang="en-US" sz="2800" dirty="0"/>
          </a:p>
          <a:p>
            <a:endParaRPr lang="en-US" dirty="0"/>
          </a:p>
        </p:txBody>
      </p:sp>
      <p:pic>
        <p:nvPicPr>
          <p:cNvPr id="4" name="Picture 3"/>
          <p:cNvPicPr>
            <a:picLocks noChangeAspect="1"/>
          </p:cNvPicPr>
          <p:nvPr/>
        </p:nvPicPr>
        <p:blipFill>
          <a:blip r:embed="rId2"/>
          <a:stretch>
            <a:fillRect/>
          </a:stretch>
        </p:blipFill>
        <p:spPr>
          <a:xfrm>
            <a:off x="5223751" y="3338726"/>
            <a:ext cx="2923962" cy="3416916"/>
          </a:xfrm>
          <a:prstGeom prst="rect">
            <a:avLst/>
          </a:prstGeom>
        </p:spPr>
      </p:pic>
    </p:spTree>
    <p:extLst>
      <p:ext uri="{BB962C8B-B14F-4D97-AF65-F5344CB8AC3E}">
        <p14:creationId xmlns:p14="http://schemas.microsoft.com/office/powerpoint/2010/main" val="4103811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Repeating</a:t>
            </a:r>
            <a:endParaRPr lang="en-US" dirty="0"/>
          </a:p>
        </p:txBody>
      </p:sp>
      <p:sp>
        <p:nvSpPr>
          <p:cNvPr id="3" name="Content Placeholder 2"/>
          <p:cNvSpPr>
            <a:spLocks noGrp="1"/>
          </p:cNvSpPr>
          <p:nvPr>
            <p:ph idx="1"/>
          </p:nvPr>
        </p:nvSpPr>
        <p:spPr>
          <a:xfrm>
            <a:off x="914401" y="1935480"/>
            <a:ext cx="9668106" cy="4389120"/>
          </a:xfrm>
        </p:spPr>
        <p:txBody>
          <a:bodyPr/>
          <a:lstStyle/>
          <a:p>
            <a:r>
              <a:rPr lang="en-US" sz="2800" dirty="0"/>
              <a:t>Silently repeating a prayer, word or </a:t>
            </a:r>
            <a:r>
              <a:rPr lang="en-US" sz="2800" dirty="0" smtClean="0"/>
              <a:t>phrase over and over again </a:t>
            </a:r>
            <a:endParaRPr lang="en-US" sz="2800" dirty="0"/>
          </a:p>
          <a:p>
            <a:endParaRPr lang="en-US" dirty="0"/>
          </a:p>
        </p:txBody>
      </p:sp>
      <p:pic>
        <p:nvPicPr>
          <p:cNvPr id="4" name="Picture 3"/>
          <p:cNvPicPr>
            <a:picLocks noChangeAspect="1"/>
          </p:cNvPicPr>
          <p:nvPr/>
        </p:nvPicPr>
        <p:blipFill>
          <a:blip r:embed="rId2"/>
          <a:stretch>
            <a:fillRect/>
          </a:stretch>
        </p:blipFill>
        <p:spPr>
          <a:xfrm>
            <a:off x="5338335" y="2922682"/>
            <a:ext cx="3832960" cy="3401918"/>
          </a:xfrm>
          <a:prstGeom prst="rect">
            <a:avLst/>
          </a:prstGeom>
        </p:spPr>
      </p:pic>
    </p:spTree>
    <p:extLst>
      <p:ext uri="{BB962C8B-B14F-4D97-AF65-F5344CB8AC3E}">
        <p14:creationId xmlns:p14="http://schemas.microsoft.com/office/powerpoint/2010/main" val="279307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45327"/>
            <a:ext cx="9067800" cy="959005"/>
          </a:xfrm>
        </p:spPr>
        <p:txBody>
          <a:bodyPr/>
          <a:lstStyle/>
          <a:p>
            <a:r>
              <a:rPr lang="en-US" dirty="0" smtClean="0"/>
              <a:t>Severity of Symptoms</a:t>
            </a:r>
            <a:endParaRPr lang="en-US" dirty="0"/>
          </a:p>
        </p:txBody>
      </p:sp>
      <p:sp>
        <p:nvSpPr>
          <p:cNvPr id="3" name="Content Placeholder 2"/>
          <p:cNvSpPr>
            <a:spLocks noGrp="1"/>
          </p:cNvSpPr>
          <p:nvPr>
            <p:ph idx="1"/>
          </p:nvPr>
        </p:nvSpPr>
        <p:spPr>
          <a:xfrm>
            <a:off x="1104900" y="1315844"/>
            <a:ext cx="9067800" cy="5008756"/>
          </a:xfrm>
        </p:spPr>
        <p:txBody>
          <a:bodyPr>
            <a:normAutofit/>
          </a:bodyPr>
          <a:lstStyle/>
          <a:p>
            <a:r>
              <a:rPr lang="en-US" sz="2800" dirty="0"/>
              <a:t>Symptoms usually begin gradually and tend to vary in severity throughout your life</a:t>
            </a:r>
            <a:r>
              <a:rPr lang="en-US" sz="2800" dirty="0" smtClean="0"/>
              <a:t>.</a:t>
            </a:r>
          </a:p>
          <a:p>
            <a:r>
              <a:rPr lang="en-US" sz="2800" dirty="0" smtClean="0"/>
              <a:t> </a:t>
            </a:r>
            <a:r>
              <a:rPr lang="en-US" sz="2800" dirty="0"/>
              <a:t>Symptoms generally worsen when you're experiencing more stress. </a:t>
            </a:r>
            <a:endParaRPr lang="en-US" sz="2800" dirty="0" smtClean="0"/>
          </a:p>
          <a:p>
            <a:r>
              <a:rPr lang="en-US" sz="2800" dirty="0" smtClean="0"/>
              <a:t>OCD</a:t>
            </a:r>
            <a:r>
              <a:rPr lang="en-US" sz="2800" dirty="0"/>
              <a:t>, considered a lifelong disorder, can be so severe and time-consuming that it becomes disabling.</a:t>
            </a:r>
          </a:p>
        </p:txBody>
      </p:sp>
      <p:pic>
        <p:nvPicPr>
          <p:cNvPr id="4" name="Picture 3"/>
          <p:cNvPicPr>
            <a:picLocks noChangeAspect="1"/>
          </p:cNvPicPr>
          <p:nvPr/>
        </p:nvPicPr>
        <p:blipFill>
          <a:blip r:embed="rId2"/>
          <a:stretch>
            <a:fillRect/>
          </a:stretch>
        </p:blipFill>
        <p:spPr>
          <a:xfrm>
            <a:off x="4622540" y="4326341"/>
            <a:ext cx="3893663" cy="2361062"/>
          </a:xfrm>
          <a:prstGeom prst="rect">
            <a:avLst/>
          </a:prstGeom>
        </p:spPr>
      </p:pic>
    </p:spTree>
    <p:extLst>
      <p:ext uri="{BB962C8B-B14F-4D97-AF65-F5344CB8AC3E}">
        <p14:creationId xmlns:p14="http://schemas.microsoft.com/office/powerpoint/2010/main" val="2790589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they know it doesn’t make sense?</a:t>
            </a:r>
            <a:endParaRPr lang="en-US" dirty="0"/>
          </a:p>
        </p:txBody>
      </p:sp>
      <p:sp>
        <p:nvSpPr>
          <p:cNvPr id="3" name="Content Placeholder 2"/>
          <p:cNvSpPr>
            <a:spLocks noGrp="1"/>
          </p:cNvSpPr>
          <p:nvPr>
            <p:ph idx="1"/>
          </p:nvPr>
        </p:nvSpPr>
        <p:spPr/>
        <p:txBody>
          <a:bodyPr>
            <a:normAutofit/>
          </a:bodyPr>
          <a:lstStyle/>
          <a:p>
            <a:r>
              <a:rPr lang="en-US" sz="2800" dirty="0"/>
              <a:t>Most adults recognize that their obsessions and compulsions don't make sense, but that's not always the case. </a:t>
            </a:r>
            <a:endParaRPr lang="en-US" sz="2800" dirty="0" smtClean="0"/>
          </a:p>
          <a:p>
            <a:r>
              <a:rPr lang="en-US" sz="2800" dirty="0" smtClean="0"/>
              <a:t>Children </a:t>
            </a:r>
            <a:r>
              <a:rPr lang="en-US" sz="2800" dirty="0"/>
              <a:t>may not understand what's wrong.</a:t>
            </a:r>
          </a:p>
        </p:txBody>
      </p:sp>
      <p:pic>
        <p:nvPicPr>
          <p:cNvPr id="4" name="Picture 3"/>
          <p:cNvPicPr>
            <a:picLocks noChangeAspect="1"/>
          </p:cNvPicPr>
          <p:nvPr/>
        </p:nvPicPr>
        <p:blipFill>
          <a:blip r:embed="rId2"/>
          <a:stretch>
            <a:fillRect/>
          </a:stretch>
        </p:blipFill>
        <p:spPr>
          <a:xfrm>
            <a:off x="4928192" y="4130040"/>
            <a:ext cx="3888262" cy="2464098"/>
          </a:xfrm>
          <a:prstGeom prst="rect">
            <a:avLst/>
          </a:prstGeom>
        </p:spPr>
      </p:pic>
    </p:spTree>
    <p:extLst>
      <p:ext uri="{BB962C8B-B14F-4D97-AF65-F5344CB8AC3E}">
        <p14:creationId xmlns:p14="http://schemas.microsoft.com/office/powerpoint/2010/main" val="1941940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3386"/>
            <a:ext cx="9067800" cy="1126274"/>
          </a:xfrm>
        </p:spPr>
        <p:txBody>
          <a:bodyPr/>
          <a:lstStyle/>
          <a:p>
            <a:r>
              <a:rPr lang="en-US" dirty="0" smtClean="0"/>
              <a:t>Isn’t this just being a perfectionist?</a:t>
            </a:r>
            <a:endParaRPr lang="en-US" dirty="0"/>
          </a:p>
        </p:txBody>
      </p:sp>
      <p:sp>
        <p:nvSpPr>
          <p:cNvPr id="3" name="Content Placeholder 2"/>
          <p:cNvSpPr>
            <a:spLocks noGrp="1"/>
          </p:cNvSpPr>
          <p:nvPr>
            <p:ph idx="1"/>
          </p:nvPr>
        </p:nvSpPr>
        <p:spPr>
          <a:xfrm>
            <a:off x="914399" y="1683834"/>
            <a:ext cx="9355873" cy="4640766"/>
          </a:xfrm>
        </p:spPr>
        <p:txBody>
          <a:bodyPr>
            <a:normAutofit/>
          </a:bodyPr>
          <a:lstStyle/>
          <a:p>
            <a:r>
              <a:rPr lang="en-US" sz="2800" dirty="0"/>
              <a:t>There's a difference between being a perfectionist and having OCD. </a:t>
            </a:r>
            <a:endParaRPr lang="en-US" sz="2800" dirty="0" smtClean="0"/>
          </a:p>
          <a:p>
            <a:r>
              <a:rPr lang="en-US" sz="2800" dirty="0" smtClean="0"/>
              <a:t>OCD </a:t>
            </a:r>
            <a:r>
              <a:rPr lang="en-US" sz="2800" dirty="0"/>
              <a:t>thoughts aren't simply excessive worries about real problems in your life</a:t>
            </a:r>
            <a:r>
              <a:rPr lang="en-US" sz="2800" dirty="0" smtClean="0"/>
              <a:t>.</a:t>
            </a:r>
          </a:p>
          <a:p>
            <a:r>
              <a:rPr lang="en-US" sz="2800" dirty="0" smtClean="0"/>
              <a:t>Perhaps </a:t>
            </a:r>
            <a:r>
              <a:rPr lang="en-US" sz="2800" dirty="0"/>
              <a:t>you keep the floors in your house so clean that you could eat off them. Or you like your knickknacks arranged just so. That doesn't necessarily mean that you have OCD.</a:t>
            </a:r>
          </a:p>
        </p:txBody>
      </p:sp>
      <p:pic>
        <p:nvPicPr>
          <p:cNvPr id="4" name="Picture 3"/>
          <p:cNvPicPr>
            <a:picLocks noChangeAspect="1"/>
          </p:cNvPicPr>
          <p:nvPr/>
        </p:nvPicPr>
        <p:blipFill>
          <a:blip r:embed="rId2"/>
          <a:stretch>
            <a:fillRect/>
          </a:stretch>
        </p:blipFill>
        <p:spPr>
          <a:xfrm>
            <a:off x="4311555" y="5143500"/>
            <a:ext cx="2286000" cy="1714500"/>
          </a:xfrm>
          <a:prstGeom prst="rect">
            <a:avLst/>
          </a:prstGeom>
        </p:spPr>
      </p:pic>
    </p:spTree>
    <p:extLst>
      <p:ext uri="{BB962C8B-B14F-4D97-AF65-F5344CB8AC3E}">
        <p14:creationId xmlns:p14="http://schemas.microsoft.com/office/powerpoint/2010/main" val="1130756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12233"/>
            <a:ext cx="9067800" cy="535259"/>
          </a:xfrm>
        </p:spPr>
        <p:txBody>
          <a:bodyPr>
            <a:normAutofit fontScale="90000"/>
          </a:bodyPr>
          <a:lstStyle/>
          <a:p>
            <a:r>
              <a:rPr lang="en-US" dirty="0" smtClean="0"/>
              <a:t>When does it become OCD?</a:t>
            </a:r>
            <a:endParaRPr lang="en-US" dirty="0"/>
          </a:p>
        </p:txBody>
      </p:sp>
      <p:sp>
        <p:nvSpPr>
          <p:cNvPr id="3" name="Content Placeholder 2"/>
          <p:cNvSpPr>
            <a:spLocks noGrp="1"/>
          </p:cNvSpPr>
          <p:nvPr>
            <p:ph idx="1"/>
          </p:nvPr>
        </p:nvSpPr>
        <p:spPr>
          <a:xfrm>
            <a:off x="1104900" y="1182029"/>
            <a:ext cx="9067800" cy="5142571"/>
          </a:xfrm>
        </p:spPr>
        <p:txBody>
          <a:bodyPr>
            <a:normAutofit/>
          </a:bodyPr>
          <a:lstStyle/>
          <a:p>
            <a:r>
              <a:rPr lang="en-US" sz="2800" dirty="0"/>
              <a:t>If your obsessions and compulsions are affecting your quality of life, </a:t>
            </a:r>
            <a:r>
              <a:rPr lang="en-US" sz="2800" dirty="0" smtClean="0"/>
              <a:t>then it is time to see </a:t>
            </a:r>
            <a:r>
              <a:rPr lang="en-US" sz="2800" dirty="0"/>
              <a:t>your </a:t>
            </a:r>
            <a:r>
              <a:rPr lang="en-US" sz="2800" dirty="0" smtClean="0"/>
              <a:t>doctor. </a:t>
            </a:r>
          </a:p>
          <a:p>
            <a:r>
              <a:rPr lang="en-US" sz="2800" dirty="0" smtClean="0"/>
              <a:t>Unfortunately, people </a:t>
            </a:r>
            <a:r>
              <a:rPr lang="en-US" sz="2800" dirty="0"/>
              <a:t>with OCD may be ashamed and embarrassed about the condition, </a:t>
            </a:r>
            <a:r>
              <a:rPr lang="en-US" sz="2800" dirty="0" smtClean="0"/>
              <a:t>so often don’t seek out </a:t>
            </a:r>
            <a:r>
              <a:rPr lang="en-US" sz="2800" dirty="0"/>
              <a:t>treatment </a:t>
            </a:r>
            <a:r>
              <a:rPr lang="en-US" sz="2800" dirty="0" smtClean="0"/>
              <a:t>even though it can </a:t>
            </a:r>
            <a:r>
              <a:rPr lang="en-US" sz="2800" dirty="0"/>
              <a:t>help.</a:t>
            </a:r>
          </a:p>
        </p:txBody>
      </p:sp>
      <p:pic>
        <p:nvPicPr>
          <p:cNvPr id="4" name="Picture 3"/>
          <p:cNvPicPr>
            <a:picLocks noChangeAspect="1"/>
          </p:cNvPicPr>
          <p:nvPr/>
        </p:nvPicPr>
        <p:blipFill>
          <a:blip r:embed="rId2"/>
          <a:stretch>
            <a:fillRect/>
          </a:stretch>
        </p:blipFill>
        <p:spPr>
          <a:xfrm>
            <a:off x="4213106" y="4140602"/>
            <a:ext cx="3825425" cy="2355732"/>
          </a:xfrm>
          <a:prstGeom prst="rect">
            <a:avLst/>
          </a:prstGeom>
        </p:spPr>
      </p:pic>
    </p:spTree>
    <p:extLst>
      <p:ext uri="{BB962C8B-B14F-4D97-AF65-F5344CB8AC3E}">
        <p14:creationId xmlns:p14="http://schemas.microsoft.com/office/powerpoint/2010/main" val="3482758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91440"/>
            <a:ext cx="9067800" cy="845820"/>
          </a:xfrm>
        </p:spPr>
        <p:txBody>
          <a:bodyPr/>
          <a:lstStyle/>
          <a:p>
            <a:r>
              <a:rPr lang="en-US" dirty="0" smtClean="0"/>
              <a:t>What causes OCD?  </a:t>
            </a:r>
            <a:endParaRPr lang="en-US" dirty="0"/>
          </a:p>
        </p:txBody>
      </p:sp>
      <p:sp>
        <p:nvSpPr>
          <p:cNvPr id="3" name="Content Placeholder 2"/>
          <p:cNvSpPr>
            <a:spLocks noGrp="1"/>
          </p:cNvSpPr>
          <p:nvPr>
            <p:ph idx="1"/>
          </p:nvPr>
        </p:nvSpPr>
        <p:spPr>
          <a:xfrm>
            <a:off x="845820" y="1120140"/>
            <a:ext cx="9726930" cy="5215611"/>
          </a:xfrm>
        </p:spPr>
        <p:txBody>
          <a:bodyPr>
            <a:normAutofit/>
          </a:bodyPr>
          <a:lstStyle/>
          <a:p>
            <a:r>
              <a:rPr lang="en-US" sz="2800" dirty="0"/>
              <a:t>The cause of obsessive-compulsive disorder </a:t>
            </a:r>
            <a:r>
              <a:rPr lang="en-US" sz="2800" i="1" dirty="0"/>
              <a:t>isn't fully understood</a:t>
            </a:r>
            <a:r>
              <a:rPr lang="en-US" sz="2800" dirty="0"/>
              <a:t>. Main theories include:</a:t>
            </a:r>
          </a:p>
          <a:p>
            <a:r>
              <a:rPr lang="en-US" sz="2800" b="1" dirty="0"/>
              <a:t>Biology.</a:t>
            </a:r>
            <a:r>
              <a:rPr lang="en-US" sz="2800" dirty="0"/>
              <a:t> OCD may be a result of changes in your body's own natural </a:t>
            </a:r>
            <a:r>
              <a:rPr lang="en-US" sz="2800" i="1" dirty="0"/>
              <a:t>chemistry</a:t>
            </a:r>
            <a:r>
              <a:rPr lang="en-US" sz="2800" dirty="0"/>
              <a:t> or </a:t>
            </a:r>
            <a:r>
              <a:rPr lang="en-US" sz="2800" i="1" dirty="0"/>
              <a:t>brain functions</a:t>
            </a:r>
            <a:r>
              <a:rPr lang="en-US" sz="2800" dirty="0"/>
              <a:t>. OCD may also have a </a:t>
            </a:r>
            <a:r>
              <a:rPr lang="en-US" sz="2800" i="1" dirty="0"/>
              <a:t>genetic</a:t>
            </a:r>
            <a:r>
              <a:rPr lang="en-US" sz="2800" dirty="0"/>
              <a:t> component, but specific genes have yet to be identified.</a:t>
            </a:r>
          </a:p>
          <a:p>
            <a:r>
              <a:rPr lang="en-US" sz="2800" dirty="0" smtClean="0"/>
              <a:t>Having </a:t>
            </a:r>
            <a:r>
              <a:rPr lang="en-US" sz="2800" dirty="0"/>
              <a:t>parents or other family members with the disorder can increase your risk of developing </a:t>
            </a:r>
            <a:r>
              <a:rPr lang="en-US" sz="2800" dirty="0" smtClean="0"/>
              <a:t>OCD</a:t>
            </a:r>
            <a:r>
              <a:rPr lang="en-US" sz="2800" dirty="0"/>
              <a:t> </a:t>
            </a:r>
            <a:r>
              <a:rPr lang="en-US" sz="2800" dirty="0" smtClean="0"/>
              <a:t>(predisposition)</a:t>
            </a:r>
            <a:endParaRPr lang="en-US" sz="2800" dirty="0"/>
          </a:p>
        </p:txBody>
      </p:sp>
      <p:pic>
        <p:nvPicPr>
          <p:cNvPr id="4" name="Picture 3"/>
          <p:cNvPicPr>
            <a:picLocks noChangeAspect="1"/>
          </p:cNvPicPr>
          <p:nvPr/>
        </p:nvPicPr>
        <p:blipFill>
          <a:blip r:embed="rId2"/>
          <a:stretch>
            <a:fillRect/>
          </a:stretch>
        </p:blipFill>
        <p:spPr>
          <a:xfrm>
            <a:off x="5044056" y="4640238"/>
            <a:ext cx="3199192" cy="2069461"/>
          </a:xfrm>
          <a:prstGeom prst="rect">
            <a:avLst/>
          </a:prstGeom>
        </p:spPr>
      </p:pic>
    </p:spTree>
    <p:extLst>
      <p:ext uri="{BB962C8B-B14F-4D97-AF65-F5344CB8AC3E}">
        <p14:creationId xmlns:p14="http://schemas.microsoft.com/office/powerpoint/2010/main" val="2416473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56117"/>
            <a:ext cx="9067800" cy="903249"/>
          </a:xfrm>
        </p:spPr>
        <p:txBody>
          <a:bodyPr/>
          <a:lstStyle/>
          <a:p>
            <a:r>
              <a:rPr lang="en-US" dirty="0" smtClean="0"/>
              <a:t>Other causes or triggers?</a:t>
            </a:r>
            <a:endParaRPr lang="en-US" dirty="0"/>
          </a:p>
        </p:txBody>
      </p:sp>
      <p:sp>
        <p:nvSpPr>
          <p:cNvPr id="3" name="Content Placeholder 2"/>
          <p:cNvSpPr>
            <a:spLocks noGrp="1"/>
          </p:cNvSpPr>
          <p:nvPr>
            <p:ph idx="1"/>
          </p:nvPr>
        </p:nvSpPr>
        <p:spPr>
          <a:xfrm>
            <a:off x="947854" y="1059367"/>
            <a:ext cx="9224846" cy="5265234"/>
          </a:xfrm>
        </p:spPr>
        <p:txBody>
          <a:bodyPr>
            <a:normAutofit/>
          </a:bodyPr>
          <a:lstStyle/>
          <a:p>
            <a:r>
              <a:rPr lang="en-US" sz="2800" b="1" dirty="0"/>
              <a:t>Stressful life events.</a:t>
            </a:r>
            <a:r>
              <a:rPr lang="en-US" sz="2800" dirty="0"/>
              <a:t> If you've experienced traumatic or stressful events or you tend to react strongly to stress, your risk may increase. This reaction may, for some reason, trigger the intrusive thoughts, rituals and emotional distress characteristic of OCD.</a:t>
            </a:r>
          </a:p>
          <a:p>
            <a:r>
              <a:rPr lang="en-US" sz="2800" b="1" dirty="0"/>
              <a:t>Environment.</a:t>
            </a:r>
            <a:r>
              <a:rPr lang="en-US" sz="2800" dirty="0"/>
              <a:t> Some environmental factors such as </a:t>
            </a:r>
            <a:r>
              <a:rPr lang="en-US" sz="2800" i="1" dirty="0"/>
              <a:t>infections</a:t>
            </a:r>
            <a:r>
              <a:rPr lang="en-US" sz="2800" dirty="0"/>
              <a:t> are suggested as a trigger for OCD, but more research is needed to be sure (there has been suggestion of a link to strep throat)</a:t>
            </a:r>
          </a:p>
          <a:p>
            <a:pPr marL="0" indent="0">
              <a:buNone/>
            </a:pPr>
            <a:r>
              <a:rPr lang="en-US" sz="2800" dirty="0"/>
              <a:t/>
            </a:r>
            <a:br>
              <a:rPr lang="en-US" sz="2800" dirty="0"/>
            </a:br>
            <a:endParaRPr lang="en-US" sz="2800" dirty="0"/>
          </a:p>
          <a:p>
            <a:endParaRPr lang="en-US" sz="2800" dirty="0"/>
          </a:p>
        </p:txBody>
      </p:sp>
      <p:pic>
        <p:nvPicPr>
          <p:cNvPr id="4" name="Picture 3"/>
          <p:cNvPicPr>
            <a:picLocks noChangeAspect="1"/>
          </p:cNvPicPr>
          <p:nvPr/>
        </p:nvPicPr>
        <p:blipFill>
          <a:blip r:embed="rId2"/>
          <a:stretch>
            <a:fillRect/>
          </a:stretch>
        </p:blipFill>
        <p:spPr>
          <a:xfrm>
            <a:off x="10099201" y="4040166"/>
            <a:ext cx="2092799" cy="2809874"/>
          </a:xfrm>
          <a:prstGeom prst="rect">
            <a:avLst/>
          </a:prstGeom>
        </p:spPr>
      </p:pic>
    </p:spTree>
    <p:extLst>
      <p:ext uri="{BB962C8B-B14F-4D97-AF65-F5344CB8AC3E}">
        <p14:creationId xmlns:p14="http://schemas.microsoft.com/office/powerpoint/2010/main" val="592219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115" y="274638"/>
            <a:ext cx="11114314" cy="1020762"/>
          </a:xfrm>
        </p:spPr>
        <p:txBody>
          <a:bodyPr>
            <a:normAutofit/>
          </a:bodyPr>
          <a:lstStyle/>
          <a:p>
            <a:r>
              <a:rPr lang="en-US" sz="4000" dirty="0" smtClean="0"/>
              <a:t>They know it doesn’t make sense, but can’t stop.</a:t>
            </a:r>
            <a:endParaRPr lang="en-US" sz="4000" dirty="0"/>
          </a:p>
        </p:txBody>
      </p:sp>
      <p:sp>
        <p:nvSpPr>
          <p:cNvPr id="3" name="Content Placeholder 2"/>
          <p:cNvSpPr>
            <a:spLocks noGrp="1"/>
          </p:cNvSpPr>
          <p:nvPr>
            <p:ph idx="1"/>
          </p:nvPr>
        </p:nvSpPr>
        <p:spPr>
          <a:xfrm>
            <a:off x="1104900" y="1524000"/>
            <a:ext cx="9067800" cy="4800600"/>
          </a:xfrm>
        </p:spPr>
        <p:txBody>
          <a:bodyPr>
            <a:normAutofit/>
          </a:bodyPr>
          <a:lstStyle/>
          <a:p>
            <a:pPr marL="0" indent="0">
              <a:buNone/>
            </a:pPr>
            <a:r>
              <a:rPr lang="en-US" sz="2800" dirty="0"/>
              <a:t>With OCD, you may or may not realize that your obsessions aren't reasonable, and you may try to ignore them or stop them. </a:t>
            </a:r>
            <a:endParaRPr lang="en-US" sz="2800" dirty="0" smtClean="0"/>
          </a:p>
          <a:p>
            <a:pPr marL="0" indent="0">
              <a:buNone/>
            </a:pPr>
            <a:r>
              <a:rPr lang="en-US" sz="2800" dirty="0" smtClean="0"/>
              <a:t>But </a:t>
            </a:r>
            <a:r>
              <a:rPr lang="en-US" sz="2800" dirty="0"/>
              <a:t>that only increases your distress and anxiety. Ultimately, you feel driven to perform compulsive acts in an effort to ease your stressful feelings.</a:t>
            </a:r>
            <a:br>
              <a:rPr lang="en-US" sz="2800" dirty="0"/>
            </a:br>
            <a:endParaRPr lang="en-US" sz="2800" dirty="0"/>
          </a:p>
          <a:p>
            <a:endParaRPr lang="en-US" sz="2800" dirty="0"/>
          </a:p>
        </p:txBody>
      </p:sp>
      <p:pic>
        <p:nvPicPr>
          <p:cNvPr id="4" name="Picture 3"/>
          <p:cNvPicPr>
            <a:picLocks noChangeAspect="1"/>
          </p:cNvPicPr>
          <p:nvPr/>
        </p:nvPicPr>
        <p:blipFill>
          <a:blip r:embed="rId2"/>
          <a:stretch>
            <a:fillRect/>
          </a:stretch>
        </p:blipFill>
        <p:spPr>
          <a:xfrm>
            <a:off x="5734334" y="4038600"/>
            <a:ext cx="3990975" cy="2286000"/>
          </a:xfrm>
          <a:prstGeom prst="rect">
            <a:avLst/>
          </a:prstGeom>
        </p:spPr>
      </p:pic>
    </p:spTree>
    <p:extLst>
      <p:ext uri="{BB962C8B-B14F-4D97-AF65-F5344CB8AC3E}">
        <p14:creationId xmlns:p14="http://schemas.microsoft.com/office/powerpoint/2010/main" val="797353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23025"/>
            <a:ext cx="9067800" cy="903248"/>
          </a:xfrm>
        </p:spPr>
        <p:txBody>
          <a:bodyPr>
            <a:normAutofit fontScale="90000"/>
          </a:bodyPr>
          <a:lstStyle/>
          <a:p>
            <a:r>
              <a:rPr lang="en-US" dirty="0" smtClean="0"/>
              <a:t>What additional problems might you have?</a:t>
            </a:r>
            <a:endParaRPr lang="en-US" dirty="0"/>
          </a:p>
        </p:txBody>
      </p:sp>
      <p:sp>
        <p:nvSpPr>
          <p:cNvPr id="3" name="Content Placeholder 2"/>
          <p:cNvSpPr>
            <a:spLocks noGrp="1"/>
          </p:cNvSpPr>
          <p:nvPr>
            <p:ph idx="1"/>
          </p:nvPr>
        </p:nvSpPr>
        <p:spPr>
          <a:xfrm>
            <a:off x="881874" y="1226635"/>
            <a:ext cx="9290825" cy="5820936"/>
          </a:xfrm>
        </p:spPr>
        <p:txBody>
          <a:bodyPr>
            <a:normAutofit fontScale="77500" lnSpcReduction="20000"/>
          </a:bodyPr>
          <a:lstStyle/>
          <a:p>
            <a:r>
              <a:rPr lang="en-US" sz="3600" dirty="0"/>
              <a:t>Some of the problems below may be associated with OCD — others may exist in addition to OCD but not be caused by it</a:t>
            </a:r>
            <a:r>
              <a:rPr lang="en-US" sz="3600" dirty="0" smtClean="0"/>
              <a:t>.</a:t>
            </a:r>
          </a:p>
          <a:p>
            <a:pPr marL="0" indent="0">
              <a:buNone/>
            </a:pPr>
            <a:endParaRPr lang="en-US" sz="3600" dirty="0"/>
          </a:p>
          <a:p>
            <a:r>
              <a:rPr lang="en-US" sz="3600" dirty="0"/>
              <a:t>Inability to attend work, school or social activities</a:t>
            </a:r>
          </a:p>
          <a:p>
            <a:r>
              <a:rPr lang="en-US" sz="3600" dirty="0"/>
              <a:t>Troubled relationships</a:t>
            </a:r>
          </a:p>
          <a:p>
            <a:r>
              <a:rPr lang="en-US" sz="3600" dirty="0"/>
              <a:t>Overall poor quality of life</a:t>
            </a:r>
          </a:p>
          <a:p>
            <a:r>
              <a:rPr lang="en-US" sz="3600" dirty="0"/>
              <a:t>Anxiety disorders</a:t>
            </a:r>
          </a:p>
          <a:p>
            <a:r>
              <a:rPr lang="en-US" sz="3600" dirty="0"/>
              <a:t>Depression</a:t>
            </a:r>
          </a:p>
          <a:p>
            <a:r>
              <a:rPr lang="en-US" sz="3600" dirty="0"/>
              <a:t>Eating disorders</a:t>
            </a:r>
          </a:p>
          <a:p>
            <a:r>
              <a:rPr lang="en-US" sz="3600" dirty="0"/>
              <a:t>Suicidal thoughts and behavior</a:t>
            </a:r>
          </a:p>
          <a:p>
            <a:r>
              <a:rPr lang="en-US" sz="3600" dirty="0"/>
              <a:t>Alcohol or other substance abuse</a:t>
            </a:r>
          </a:p>
          <a:p>
            <a:r>
              <a:rPr lang="en-US" sz="3600" dirty="0"/>
              <a:t>Contact dermatitis from frequent hand-washing</a:t>
            </a:r>
          </a:p>
          <a:p>
            <a:endParaRPr lang="en-US" dirty="0"/>
          </a:p>
        </p:txBody>
      </p:sp>
      <p:pic>
        <p:nvPicPr>
          <p:cNvPr id="4" name="Picture 3"/>
          <p:cNvPicPr>
            <a:picLocks noChangeAspect="1"/>
          </p:cNvPicPr>
          <p:nvPr/>
        </p:nvPicPr>
        <p:blipFill>
          <a:blip r:embed="rId2"/>
          <a:stretch>
            <a:fillRect/>
          </a:stretch>
        </p:blipFill>
        <p:spPr>
          <a:xfrm>
            <a:off x="6032311" y="3043451"/>
            <a:ext cx="3046933" cy="1795248"/>
          </a:xfrm>
          <a:prstGeom prst="rect">
            <a:avLst/>
          </a:prstGeom>
        </p:spPr>
      </p:pic>
    </p:spTree>
    <p:extLst>
      <p:ext uri="{BB962C8B-B14F-4D97-AF65-F5344CB8AC3E}">
        <p14:creationId xmlns:p14="http://schemas.microsoft.com/office/powerpoint/2010/main" val="149876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14300"/>
            <a:ext cx="9067800" cy="876300"/>
          </a:xfrm>
        </p:spPr>
        <p:txBody>
          <a:bodyPr/>
          <a:lstStyle/>
          <a:p>
            <a:r>
              <a:rPr lang="en-US" dirty="0" smtClean="0"/>
              <a:t>Treatment for OCD</a:t>
            </a:r>
            <a:endParaRPr lang="en-US" dirty="0"/>
          </a:p>
        </p:txBody>
      </p:sp>
      <p:sp>
        <p:nvSpPr>
          <p:cNvPr id="3" name="Content Placeholder 2"/>
          <p:cNvSpPr>
            <a:spLocks noGrp="1"/>
          </p:cNvSpPr>
          <p:nvPr>
            <p:ph idx="1"/>
          </p:nvPr>
        </p:nvSpPr>
        <p:spPr>
          <a:xfrm>
            <a:off x="901700" y="1117600"/>
            <a:ext cx="9398000" cy="5207000"/>
          </a:xfrm>
        </p:spPr>
        <p:txBody>
          <a:bodyPr>
            <a:normAutofit/>
          </a:bodyPr>
          <a:lstStyle/>
          <a:p>
            <a:r>
              <a:rPr lang="en-US" sz="2800" dirty="0"/>
              <a:t>Obsessive-compulsive disorder treatment may not result in a cure, but it can help you </a:t>
            </a:r>
            <a:r>
              <a:rPr lang="en-US" sz="2800" i="1" dirty="0"/>
              <a:t>bring symptoms under control </a:t>
            </a:r>
            <a:r>
              <a:rPr lang="en-US" sz="2800" dirty="0"/>
              <a:t>so they don't rule your daily life. Some people need treatment for the rest of their lives.</a:t>
            </a:r>
          </a:p>
          <a:p>
            <a:r>
              <a:rPr lang="en-US" sz="2800" dirty="0"/>
              <a:t>The two main treatments for OCD are </a:t>
            </a:r>
            <a:r>
              <a:rPr lang="en-US" sz="2800" i="1" dirty="0"/>
              <a:t>psychotherapy</a:t>
            </a:r>
            <a:r>
              <a:rPr lang="en-US" sz="2800" dirty="0"/>
              <a:t> and </a:t>
            </a:r>
            <a:r>
              <a:rPr lang="en-US" sz="2800" i="1" dirty="0"/>
              <a:t>medications</a:t>
            </a:r>
            <a:r>
              <a:rPr lang="en-US" sz="2800" dirty="0"/>
              <a:t>. Often, treatment is most effective with a combination of these.</a:t>
            </a:r>
          </a:p>
          <a:p>
            <a:endParaRPr lang="en-US" sz="2800" dirty="0"/>
          </a:p>
        </p:txBody>
      </p:sp>
      <p:pic>
        <p:nvPicPr>
          <p:cNvPr id="4" name="Picture 3"/>
          <p:cNvPicPr>
            <a:picLocks noChangeAspect="1"/>
          </p:cNvPicPr>
          <p:nvPr/>
        </p:nvPicPr>
        <p:blipFill>
          <a:blip r:embed="rId2"/>
          <a:stretch>
            <a:fillRect/>
          </a:stretch>
        </p:blipFill>
        <p:spPr>
          <a:xfrm>
            <a:off x="5031902" y="4118425"/>
            <a:ext cx="4125746" cy="2206175"/>
          </a:xfrm>
          <a:prstGeom prst="rect">
            <a:avLst/>
          </a:prstGeom>
        </p:spPr>
      </p:pic>
    </p:spTree>
    <p:extLst>
      <p:ext uri="{BB962C8B-B14F-4D97-AF65-F5344CB8AC3E}">
        <p14:creationId xmlns:p14="http://schemas.microsoft.com/office/powerpoint/2010/main" val="1542028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42900"/>
            <a:ext cx="9067800" cy="762000"/>
          </a:xfrm>
        </p:spPr>
        <p:txBody>
          <a:bodyPr>
            <a:normAutofit/>
          </a:bodyPr>
          <a:lstStyle/>
          <a:p>
            <a:r>
              <a:rPr lang="en-US" dirty="0" smtClean="0"/>
              <a:t>Exposure Therapy</a:t>
            </a:r>
            <a:endParaRPr lang="en-US" dirty="0"/>
          </a:p>
        </p:txBody>
      </p:sp>
      <p:sp>
        <p:nvSpPr>
          <p:cNvPr id="3" name="Content Placeholder 2"/>
          <p:cNvSpPr>
            <a:spLocks noGrp="1"/>
          </p:cNvSpPr>
          <p:nvPr>
            <p:ph idx="1"/>
          </p:nvPr>
        </p:nvSpPr>
        <p:spPr>
          <a:xfrm>
            <a:off x="1104900" y="1193800"/>
            <a:ext cx="9067800" cy="5130800"/>
          </a:xfrm>
        </p:spPr>
        <p:txBody>
          <a:bodyPr>
            <a:normAutofit/>
          </a:bodyPr>
          <a:lstStyle/>
          <a:p>
            <a:r>
              <a:rPr lang="en-US" sz="2800" dirty="0" smtClean="0"/>
              <a:t>This </a:t>
            </a:r>
            <a:r>
              <a:rPr lang="en-US" sz="2800" dirty="0"/>
              <a:t>therapy involves </a:t>
            </a:r>
            <a:r>
              <a:rPr lang="en-US" sz="2800" i="1" dirty="0"/>
              <a:t>gradually exposing </a:t>
            </a:r>
            <a:r>
              <a:rPr lang="en-US" sz="2800" dirty="0"/>
              <a:t>you to a feared object or obsession, such as dirt, and having you learn healthy ways to cope with your anxiety. </a:t>
            </a:r>
            <a:endParaRPr lang="en-US" sz="2800" dirty="0" smtClean="0"/>
          </a:p>
          <a:p>
            <a:r>
              <a:rPr lang="en-US" sz="2800" dirty="0" smtClean="0"/>
              <a:t>Exposure </a:t>
            </a:r>
            <a:r>
              <a:rPr lang="en-US" sz="2800" dirty="0"/>
              <a:t>therapy takes effort and practice, but you may enjoy a better quality of life once you learn to manage your obsessions and compulsions.</a:t>
            </a:r>
          </a:p>
        </p:txBody>
      </p:sp>
      <p:pic>
        <p:nvPicPr>
          <p:cNvPr id="4" name="Picture 3"/>
          <p:cNvPicPr>
            <a:picLocks noChangeAspect="1"/>
          </p:cNvPicPr>
          <p:nvPr/>
        </p:nvPicPr>
        <p:blipFill>
          <a:blip r:embed="rId2"/>
          <a:stretch>
            <a:fillRect/>
          </a:stretch>
        </p:blipFill>
        <p:spPr>
          <a:xfrm>
            <a:off x="5324901" y="4080681"/>
            <a:ext cx="4542430" cy="2634017"/>
          </a:xfrm>
          <a:prstGeom prst="rect">
            <a:avLst/>
          </a:prstGeom>
        </p:spPr>
      </p:pic>
    </p:spTree>
    <p:extLst>
      <p:ext uri="{BB962C8B-B14F-4D97-AF65-F5344CB8AC3E}">
        <p14:creationId xmlns:p14="http://schemas.microsoft.com/office/powerpoint/2010/main" val="31656623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55600"/>
            <a:ext cx="9067800" cy="647700"/>
          </a:xfrm>
        </p:spPr>
        <p:txBody>
          <a:bodyPr>
            <a:normAutofit fontScale="90000"/>
          </a:bodyPr>
          <a:lstStyle/>
          <a:p>
            <a:r>
              <a:rPr lang="en-US" dirty="0" smtClean="0"/>
              <a:t>Do Medications work?</a:t>
            </a:r>
            <a:endParaRPr lang="en-US" dirty="0"/>
          </a:p>
        </p:txBody>
      </p:sp>
      <p:sp>
        <p:nvSpPr>
          <p:cNvPr id="3" name="Content Placeholder 2"/>
          <p:cNvSpPr>
            <a:spLocks noGrp="1"/>
          </p:cNvSpPr>
          <p:nvPr>
            <p:ph idx="1"/>
          </p:nvPr>
        </p:nvSpPr>
        <p:spPr>
          <a:xfrm>
            <a:off x="1104900" y="1003300"/>
            <a:ext cx="9194800" cy="5321300"/>
          </a:xfrm>
        </p:spPr>
        <p:txBody>
          <a:bodyPr>
            <a:normAutofit/>
          </a:bodyPr>
          <a:lstStyle/>
          <a:p>
            <a:r>
              <a:rPr lang="en-US" sz="2800" dirty="0"/>
              <a:t>Certain psychiatric medications can help control the obsessions and compulsions of OCD. Most commonly, </a:t>
            </a:r>
            <a:r>
              <a:rPr lang="en-US" sz="2800" i="1" dirty="0"/>
              <a:t>antidepressants</a:t>
            </a:r>
            <a:r>
              <a:rPr lang="en-US" sz="2800" dirty="0"/>
              <a:t> are tried first.</a:t>
            </a:r>
          </a:p>
          <a:p>
            <a:r>
              <a:rPr lang="en-US" sz="2800" dirty="0"/>
              <a:t>Antidepressants that have been approved by the Food and Drug Administration (FDA) to treat OCD </a:t>
            </a:r>
            <a:r>
              <a:rPr lang="en-US" sz="2800" dirty="0" smtClean="0"/>
              <a:t>include Prozac, Paxil, and Zoloft.</a:t>
            </a:r>
            <a:endParaRPr lang="en-US" sz="2800" dirty="0"/>
          </a:p>
          <a:p>
            <a:endParaRPr lang="en-US" sz="2800" dirty="0"/>
          </a:p>
        </p:txBody>
      </p:sp>
      <p:pic>
        <p:nvPicPr>
          <p:cNvPr id="4" name="Picture 3"/>
          <p:cNvPicPr>
            <a:picLocks noChangeAspect="1"/>
          </p:cNvPicPr>
          <p:nvPr/>
        </p:nvPicPr>
        <p:blipFill>
          <a:blip r:embed="rId2"/>
          <a:stretch>
            <a:fillRect/>
          </a:stretch>
        </p:blipFill>
        <p:spPr>
          <a:xfrm>
            <a:off x="5009084" y="3977848"/>
            <a:ext cx="3534415" cy="2122701"/>
          </a:xfrm>
          <a:prstGeom prst="rect">
            <a:avLst/>
          </a:prstGeom>
        </p:spPr>
      </p:pic>
    </p:spTree>
    <p:extLst>
      <p:ext uri="{BB962C8B-B14F-4D97-AF65-F5344CB8AC3E}">
        <p14:creationId xmlns:p14="http://schemas.microsoft.com/office/powerpoint/2010/main" val="2136791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4900" y="342900"/>
            <a:ext cx="9067800" cy="5981700"/>
          </a:xfrm>
        </p:spPr>
        <p:txBody>
          <a:bodyPr>
            <a:normAutofit/>
          </a:bodyPr>
          <a:lstStyle/>
          <a:p>
            <a:r>
              <a:rPr lang="en-US" sz="2800" dirty="0"/>
              <a:t>With OCD, it's not unusual to have to try several medications before finding one that works well to control your symptoms</a:t>
            </a:r>
            <a:r>
              <a:rPr lang="en-US" sz="2800" dirty="0" smtClean="0"/>
              <a:t>.</a:t>
            </a:r>
          </a:p>
          <a:p>
            <a:r>
              <a:rPr lang="en-US" sz="2800" dirty="0" smtClean="0"/>
              <a:t> </a:t>
            </a:r>
            <a:r>
              <a:rPr lang="en-US" sz="2800" dirty="0"/>
              <a:t>It can take weeks to months after starting a medication to notice an improvement in your symptoms. Your doctor also might recommend combining </a:t>
            </a:r>
            <a:r>
              <a:rPr lang="en-US" sz="2800" dirty="0" smtClean="0"/>
              <a:t>medications to </a:t>
            </a:r>
            <a:r>
              <a:rPr lang="en-US" sz="2800" dirty="0"/>
              <a:t>make them more effective in controlling your symptoms.</a:t>
            </a:r>
          </a:p>
          <a:p>
            <a:r>
              <a:rPr lang="en-US" sz="2800" dirty="0"/>
              <a:t>Don't stop taking your medication without talking to your doctor, even if you're feeling better — you may have a relapse of OCD symptoms</a:t>
            </a:r>
            <a:r>
              <a:rPr lang="en-US" sz="2800" dirty="0" smtClean="0"/>
              <a:t>.</a:t>
            </a:r>
          </a:p>
          <a:p>
            <a:r>
              <a:rPr lang="en-US" sz="2800" dirty="0" smtClean="0"/>
              <a:t>As always, there could be side effects from these drugs.</a:t>
            </a:r>
            <a:r>
              <a:rPr lang="en-US" sz="2800" dirty="0"/>
              <a:t> </a:t>
            </a:r>
          </a:p>
          <a:p>
            <a:endParaRPr lang="en-US" sz="2800" dirty="0"/>
          </a:p>
        </p:txBody>
      </p:sp>
    </p:spTree>
    <p:extLst>
      <p:ext uri="{BB962C8B-B14F-4D97-AF65-F5344CB8AC3E}">
        <p14:creationId xmlns:p14="http://schemas.microsoft.com/office/powerpoint/2010/main" val="260283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067800" cy="1003300"/>
          </a:xfrm>
        </p:spPr>
        <p:txBody>
          <a:bodyPr/>
          <a:lstStyle/>
          <a:p>
            <a:r>
              <a:rPr lang="en-US" dirty="0" smtClean="0"/>
              <a:t>What if those don’t work?</a:t>
            </a:r>
            <a:endParaRPr lang="en-US" dirty="0"/>
          </a:p>
        </p:txBody>
      </p:sp>
      <p:sp>
        <p:nvSpPr>
          <p:cNvPr id="3" name="Content Placeholder 2"/>
          <p:cNvSpPr>
            <a:spLocks noGrp="1"/>
          </p:cNvSpPr>
          <p:nvPr>
            <p:ph idx="1"/>
          </p:nvPr>
        </p:nvSpPr>
        <p:spPr>
          <a:xfrm>
            <a:off x="1104900" y="1016948"/>
            <a:ext cx="9067800" cy="5321300"/>
          </a:xfrm>
        </p:spPr>
        <p:txBody>
          <a:bodyPr>
            <a:normAutofit/>
          </a:bodyPr>
          <a:lstStyle/>
          <a:p>
            <a:r>
              <a:rPr lang="en-US" sz="2800" dirty="0"/>
              <a:t>Sometimes, medications and psychotherapy aren't effective enough to control OCD symptoms. </a:t>
            </a:r>
            <a:endParaRPr lang="en-US" sz="2800" dirty="0" smtClean="0"/>
          </a:p>
          <a:p>
            <a:r>
              <a:rPr lang="en-US" sz="2800" dirty="0" smtClean="0"/>
              <a:t>Research </a:t>
            </a:r>
            <a:r>
              <a:rPr lang="en-US" sz="2800" dirty="0"/>
              <a:t>continues on the potential effectiveness of </a:t>
            </a:r>
            <a:r>
              <a:rPr lang="en-US" sz="2800" i="1" dirty="0"/>
              <a:t>deep brain stimulation (DBS)</a:t>
            </a:r>
            <a:r>
              <a:rPr lang="en-US" sz="2800" dirty="0"/>
              <a:t> for treating OCD that doesn't respond to traditional treatment approaches.</a:t>
            </a:r>
          </a:p>
          <a:p>
            <a:r>
              <a:rPr lang="en-US" sz="2800" dirty="0"/>
              <a:t>Because DBS hasn't been thoroughly tested for use in treating OCD, make sure you understand all the pros and cons and possible health risks.</a:t>
            </a:r>
          </a:p>
          <a:p>
            <a:pPr marL="0" indent="0">
              <a:buNone/>
            </a:pPr>
            <a:r>
              <a:rPr lang="en-US" sz="2800" dirty="0"/>
              <a:t/>
            </a:r>
            <a:br>
              <a:rPr lang="en-US" sz="2800" dirty="0"/>
            </a:br>
            <a:endParaRPr lang="en-US" sz="2800" dirty="0"/>
          </a:p>
        </p:txBody>
      </p:sp>
      <p:pic>
        <p:nvPicPr>
          <p:cNvPr id="4" name="Picture 3"/>
          <p:cNvPicPr>
            <a:picLocks noChangeAspect="1"/>
          </p:cNvPicPr>
          <p:nvPr/>
        </p:nvPicPr>
        <p:blipFill>
          <a:blip r:embed="rId2"/>
          <a:stretch>
            <a:fillRect/>
          </a:stretch>
        </p:blipFill>
        <p:spPr>
          <a:xfrm>
            <a:off x="9784876" y="4176215"/>
            <a:ext cx="2407124" cy="2681785"/>
          </a:xfrm>
          <a:prstGeom prst="rect">
            <a:avLst/>
          </a:prstGeom>
        </p:spPr>
      </p:pic>
    </p:spTree>
    <p:extLst>
      <p:ext uri="{BB962C8B-B14F-4D97-AF65-F5344CB8AC3E}">
        <p14:creationId xmlns:p14="http://schemas.microsoft.com/office/powerpoint/2010/main" val="3702752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54000"/>
            <a:ext cx="9067800" cy="1104900"/>
          </a:xfrm>
        </p:spPr>
        <p:txBody>
          <a:bodyPr/>
          <a:lstStyle/>
          <a:p>
            <a:r>
              <a:rPr lang="en-US" dirty="0" smtClean="0"/>
              <a:t>What is hoarding disorder?</a:t>
            </a:r>
            <a:endParaRPr lang="en-US" dirty="0"/>
          </a:p>
        </p:txBody>
      </p:sp>
      <p:sp>
        <p:nvSpPr>
          <p:cNvPr id="3" name="Content Placeholder 2"/>
          <p:cNvSpPr>
            <a:spLocks noGrp="1"/>
          </p:cNvSpPr>
          <p:nvPr>
            <p:ph idx="1"/>
          </p:nvPr>
        </p:nvSpPr>
        <p:spPr>
          <a:xfrm>
            <a:off x="1104900" y="1574800"/>
            <a:ext cx="9067800" cy="4749800"/>
          </a:xfrm>
        </p:spPr>
        <p:txBody>
          <a:bodyPr>
            <a:normAutofit/>
          </a:bodyPr>
          <a:lstStyle/>
          <a:p>
            <a:r>
              <a:rPr lang="en-US" sz="2800" dirty="0"/>
              <a:t>Hoarding disorder is a </a:t>
            </a:r>
            <a:r>
              <a:rPr lang="en-US" sz="2800" i="1" dirty="0"/>
              <a:t>persistent difficulty discarding or parting with possessions because of a perceived need to save them. </a:t>
            </a:r>
            <a:endParaRPr lang="en-US" sz="2800" i="1" dirty="0" smtClean="0"/>
          </a:p>
          <a:p>
            <a:r>
              <a:rPr lang="en-US" sz="2800" dirty="0" smtClean="0"/>
              <a:t>A </a:t>
            </a:r>
            <a:r>
              <a:rPr lang="en-US" sz="2800" dirty="0"/>
              <a:t>person with hoarding disorder </a:t>
            </a:r>
            <a:r>
              <a:rPr lang="en-US" sz="2800" i="1" dirty="0"/>
              <a:t>experiences distress at the thought of getting rid of the items</a:t>
            </a:r>
            <a:r>
              <a:rPr lang="en-US" sz="2800" dirty="0"/>
              <a:t>. Excessive accumulation of items, regardless of actual value, occurs.</a:t>
            </a:r>
          </a:p>
        </p:txBody>
      </p:sp>
      <p:pic>
        <p:nvPicPr>
          <p:cNvPr id="4" name="Picture 3"/>
          <p:cNvPicPr>
            <a:picLocks noChangeAspect="1"/>
          </p:cNvPicPr>
          <p:nvPr/>
        </p:nvPicPr>
        <p:blipFill>
          <a:blip r:embed="rId2"/>
          <a:stretch>
            <a:fillRect/>
          </a:stretch>
        </p:blipFill>
        <p:spPr>
          <a:xfrm>
            <a:off x="3548418" y="4372614"/>
            <a:ext cx="3671248" cy="2485386"/>
          </a:xfrm>
          <a:prstGeom prst="rect">
            <a:avLst/>
          </a:prstGeom>
        </p:spPr>
      </p:pic>
    </p:spTree>
    <p:extLst>
      <p:ext uri="{BB962C8B-B14F-4D97-AF65-F5344CB8AC3E}">
        <p14:creationId xmlns:p14="http://schemas.microsoft.com/office/powerpoint/2010/main" val="1510602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Cramped living conditions</a:t>
            </a:r>
            <a:endParaRPr lang="en-US" dirty="0"/>
          </a:p>
        </p:txBody>
      </p:sp>
      <p:sp>
        <p:nvSpPr>
          <p:cNvPr id="3" name="Content Placeholder 2"/>
          <p:cNvSpPr>
            <a:spLocks noGrp="1"/>
          </p:cNvSpPr>
          <p:nvPr>
            <p:ph idx="1"/>
          </p:nvPr>
        </p:nvSpPr>
        <p:spPr/>
        <p:txBody>
          <a:bodyPr>
            <a:normAutofit/>
          </a:bodyPr>
          <a:lstStyle/>
          <a:p>
            <a:r>
              <a:rPr lang="en-US" sz="2800" dirty="0"/>
              <a:t>Hoarding ranges from mild to </a:t>
            </a:r>
            <a:r>
              <a:rPr lang="en-US" sz="2800" dirty="0" smtClean="0"/>
              <a:t>severe.</a:t>
            </a:r>
          </a:p>
          <a:p>
            <a:r>
              <a:rPr lang="en-US" sz="2800" dirty="0" smtClean="0"/>
              <a:t>In severe cases, hoarding </a:t>
            </a:r>
            <a:r>
              <a:rPr lang="en-US" sz="2800" dirty="0"/>
              <a:t>often creates such cramped living conditions that homes may be filled to capacity, with only narrow pathways winding through stacks of clutter.</a:t>
            </a:r>
          </a:p>
        </p:txBody>
      </p:sp>
      <p:pic>
        <p:nvPicPr>
          <p:cNvPr id="4" name="Picture 3"/>
          <p:cNvPicPr>
            <a:picLocks noChangeAspect="1"/>
          </p:cNvPicPr>
          <p:nvPr/>
        </p:nvPicPr>
        <p:blipFill>
          <a:blip r:embed="rId2"/>
          <a:stretch>
            <a:fillRect/>
          </a:stretch>
        </p:blipFill>
        <p:spPr>
          <a:xfrm>
            <a:off x="3084394" y="3897146"/>
            <a:ext cx="3916907" cy="2831199"/>
          </a:xfrm>
          <a:prstGeom prst="rect">
            <a:avLst/>
          </a:prstGeom>
        </p:spPr>
      </p:pic>
    </p:spTree>
    <p:extLst>
      <p:ext uri="{BB962C8B-B14F-4D97-AF65-F5344CB8AC3E}">
        <p14:creationId xmlns:p14="http://schemas.microsoft.com/office/powerpoint/2010/main" val="4157251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419100"/>
            <a:ext cx="9067800" cy="863600"/>
          </a:xfrm>
        </p:spPr>
        <p:txBody>
          <a:bodyPr/>
          <a:lstStyle/>
          <a:p>
            <a:r>
              <a:rPr lang="en-US" dirty="0" smtClean="0"/>
              <a:t>Often don’t see a problem</a:t>
            </a:r>
            <a:endParaRPr lang="en-US" dirty="0"/>
          </a:p>
        </p:txBody>
      </p:sp>
      <p:sp>
        <p:nvSpPr>
          <p:cNvPr id="3" name="Content Placeholder 2"/>
          <p:cNvSpPr>
            <a:spLocks noGrp="1"/>
          </p:cNvSpPr>
          <p:nvPr>
            <p:ph idx="1"/>
          </p:nvPr>
        </p:nvSpPr>
        <p:spPr>
          <a:xfrm>
            <a:off x="1104900" y="1282700"/>
            <a:ext cx="9067800" cy="5041900"/>
          </a:xfrm>
        </p:spPr>
        <p:txBody>
          <a:bodyPr>
            <a:normAutofit/>
          </a:bodyPr>
          <a:lstStyle/>
          <a:p>
            <a:r>
              <a:rPr lang="en-US" sz="2800" dirty="0"/>
              <a:t>People with hoarding disorder often don't see it as a problem, making treatment challenging. But intensive treatment can help people with hoarding disorder understand their compulsions and live safer, more enjoyable lives.</a:t>
            </a:r>
          </a:p>
        </p:txBody>
      </p:sp>
      <p:pic>
        <p:nvPicPr>
          <p:cNvPr id="5" name="Picture 4"/>
          <p:cNvPicPr>
            <a:picLocks noChangeAspect="1"/>
          </p:cNvPicPr>
          <p:nvPr/>
        </p:nvPicPr>
        <p:blipFill>
          <a:blip r:embed="rId2"/>
          <a:stretch>
            <a:fillRect/>
          </a:stretch>
        </p:blipFill>
        <p:spPr>
          <a:xfrm>
            <a:off x="4530772" y="3803650"/>
            <a:ext cx="4040021" cy="2520950"/>
          </a:xfrm>
          <a:prstGeom prst="rect">
            <a:avLst/>
          </a:prstGeom>
        </p:spPr>
      </p:pic>
    </p:spTree>
    <p:extLst>
      <p:ext uri="{BB962C8B-B14F-4D97-AF65-F5344CB8AC3E}">
        <p14:creationId xmlns:p14="http://schemas.microsoft.com/office/powerpoint/2010/main" val="2400862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5900"/>
            <a:ext cx="9067800" cy="1003300"/>
          </a:xfrm>
        </p:spPr>
        <p:txBody>
          <a:bodyPr/>
          <a:lstStyle/>
          <a:p>
            <a:r>
              <a:rPr lang="en-US" dirty="0" smtClean="0"/>
              <a:t>When does it begin?</a:t>
            </a:r>
            <a:endParaRPr lang="en-US" dirty="0"/>
          </a:p>
        </p:txBody>
      </p:sp>
      <p:sp>
        <p:nvSpPr>
          <p:cNvPr id="3" name="Content Placeholder 2"/>
          <p:cNvSpPr>
            <a:spLocks noGrp="1"/>
          </p:cNvSpPr>
          <p:nvPr>
            <p:ph idx="1"/>
          </p:nvPr>
        </p:nvSpPr>
        <p:spPr>
          <a:xfrm>
            <a:off x="1104900" y="1333500"/>
            <a:ext cx="9067800" cy="4991100"/>
          </a:xfrm>
        </p:spPr>
        <p:txBody>
          <a:bodyPr>
            <a:normAutofit/>
          </a:bodyPr>
          <a:lstStyle/>
          <a:p>
            <a:r>
              <a:rPr lang="en-US" sz="2800" dirty="0"/>
              <a:t>Clutter and difficulty discarding things are usually the first signs and symptoms of hoarding disorder, which often surfaces during the </a:t>
            </a:r>
            <a:r>
              <a:rPr lang="en-US" sz="2800" i="1" dirty="0"/>
              <a:t>teenage years</a:t>
            </a:r>
            <a:r>
              <a:rPr lang="en-US" sz="2800" dirty="0"/>
              <a:t>. </a:t>
            </a:r>
            <a:endParaRPr lang="en-US" sz="2800" dirty="0" smtClean="0"/>
          </a:p>
          <a:p>
            <a:r>
              <a:rPr lang="en-US" sz="2800" dirty="0" smtClean="0"/>
              <a:t>As </a:t>
            </a:r>
            <a:r>
              <a:rPr lang="en-US" sz="2800" dirty="0"/>
              <a:t>the person grows older, he or she typically starts </a:t>
            </a:r>
            <a:r>
              <a:rPr lang="en-US" sz="2800" i="1" dirty="0"/>
              <a:t>acquiring things for which there is no need or space</a:t>
            </a:r>
            <a:r>
              <a:rPr lang="en-US" sz="2800" dirty="0"/>
              <a:t>. By middle age, symptoms are often severe and may be harder to treat.</a:t>
            </a:r>
          </a:p>
        </p:txBody>
      </p:sp>
      <p:pic>
        <p:nvPicPr>
          <p:cNvPr id="4" name="Picture 3"/>
          <p:cNvPicPr>
            <a:picLocks noChangeAspect="1"/>
          </p:cNvPicPr>
          <p:nvPr/>
        </p:nvPicPr>
        <p:blipFill>
          <a:blip r:embed="rId2"/>
          <a:stretch>
            <a:fillRect/>
          </a:stretch>
        </p:blipFill>
        <p:spPr>
          <a:xfrm>
            <a:off x="4426352" y="4280279"/>
            <a:ext cx="3939726" cy="2308746"/>
          </a:xfrm>
          <a:prstGeom prst="rect">
            <a:avLst/>
          </a:prstGeom>
        </p:spPr>
      </p:pic>
    </p:spTree>
    <p:extLst>
      <p:ext uri="{BB962C8B-B14F-4D97-AF65-F5344CB8AC3E}">
        <p14:creationId xmlns:p14="http://schemas.microsoft.com/office/powerpoint/2010/main" val="209485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03200"/>
            <a:ext cx="9067800" cy="783771"/>
          </a:xfrm>
        </p:spPr>
        <p:txBody>
          <a:bodyPr/>
          <a:lstStyle/>
          <a:p>
            <a:r>
              <a:rPr lang="en-US" dirty="0" smtClean="0"/>
              <a:t>Overwhelming drive</a:t>
            </a:r>
            <a:endParaRPr lang="en-US" dirty="0"/>
          </a:p>
        </p:txBody>
      </p:sp>
      <p:sp>
        <p:nvSpPr>
          <p:cNvPr id="3" name="Content Placeholder 2"/>
          <p:cNvSpPr>
            <a:spLocks noGrp="1"/>
          </p:cNvSpPr>
          <p:nvPr>
            <p:ph idx="1"/>
          </p:nvPr>
        </p:nvSpPr>
        <p:spPr>
          <a:xfrm>
            <a:off x="1104900" y="986971"/>
            <a:ext cx="9067800" cy="5337629"/>
          </a:xfrm>
        </p:spPr>
        <p:txBody>
          <a:bodyPr>
            <a:normAutofit/>
          </a:bodyPr>
          <a:lstStyle/>
          <a:p>
            <a:r>
              <a:rPr lang="en-US" sz="2800" dirty="0" smtClean="0"/>
              <a:t>One </a:t>
            </a:r>
            <a:r>
              <a:rPr lang="en-US" sz="2800" dirty="0"/>
              <a:t>woman spent hours each evening sifting through the household trash to ensure that nothing valuable was being discarded. When asked what she was looking for, she nervously admitted, "I have no idea, I don't own anything valuable."</a:t>
            </a:r>
          </a:p>
          <a:p>
            <a:endParaRPr lang="en-US" sz="2800" dirty="0"/>
          </a:p>
        </p:txBody>
      </p:sp>
      <p:pic>
        <p:nvPicPr>
          <p:cNvPr id="4" name="Picture 3"/>
          <p:cNvPicPr>
            <a:picLocks noChangeAspect="1"/>
          </p:cNvPicPr>
          <p:nvPr/>
        </p:nvPicPr>
        <p:blipFill>
          <a:blip r:embed="rId2"/>
          <a:stretch>
            <a:fillRect/>
          </a:stretch>
        </p:blipFill>
        <p:spPr>
          <a:xfrm>
            <a:off x="4395219" y="3545218"/>
            <a:ext cx="3820733" cy="2104955"/>
          </a:xfrm>
          <a:prstGeom prst="rect">
            <a:avLst/>
          </a:prstGeom>
        </p:spPr>
      </p:pic>
    </p:spTree>
    <p:extLst>
      <p:ext uri="{BB962C8B-B14F-4D97-AF65-F5344CB8AC3E}">
        <p14:creationId xmlns:p14="http://schemas.microsoft.com/office/powerpoint/2010/main" val="1144931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533400"/>
            <a:ext cx="9067800" cy="889000"/>
          </a:xfrm>
        </p:spPr>
        <p:txBody>
          <a:bodyPr/>
          <a:lstStyle/>
          <a:p>
            <a:r>
              <a:rPr lang="en-US" dirty="0" smtClean="0"/>
              <a:t>What are the symptoms?</a:t>
            </a:r>
            <a:endParaRPr lang="en-US" dirty="0"/>
          </a:p>
        </p:txBody>
      </p:sp>
      <p:sp>
        <p:nvSpPr>
          <p:cNvPr id="3" name="Content Placeholder 2"/>
          <p:cNvSpPr>
            <a:spLocks noGrp="1"/>
          </p:cNvSpPr>
          <p:nvPr>
            <p:ph idx="1"/>
          </p:nvPr>
        </p:nvSpPr>
        <p:spPr>
          <a:xfrm>
            <a:off x="1104900" y="1511300"/>
            <a:ext cx="9067800" cy="4813300"/>
          </a:xfrm>
        </p:spPr>
        <p:txBody>
          <a:bodyPr>
            <a:normAutofit/>
          </a:bodyPr>
          <a:lstStyle/>
          <a:p>
            <a:r>
              <a:rPr lang="en-US" sz="2800" dirty="0"/>
              <a:t>In the homes of people who have hoarding disorder, the countertops, sinks, stoves, desks, stairways and virtually all other surfaces are usually stacked with stuff. And when there's no more room inside, the clutter may spread to the garage, vehicles and yard.</a:t>
            </a:r>
          </a:p>
        </p:txBody>
      </p:sp>
      <p:pic>
        <p:nvPicPr>
          <p:cNvPr id="4" name="Picture 3"/>
          <p:cNvPicPr>
            <a:picLocks noChangeAspect="1"/>
          </p:cNvPicPr>
          <p:nvPr/>
        </p:nvPicPr>
        <p:blipFill>
          <a:blip r:embed="rId2"/>
          <a:stretch>
            <a:fillRect/>
          </a:stretch>
        </p:blipFill>
        <p:spPr>
          <a:xfrm>
            <a:off x="5829585" y="3734653"/>
            <a:ext cx="3601018" cy="2393192"/>
          </a:xfrm>
          <a:prstGeom prst="rect">
            <a:avLst/>
          </a:prstGeom>
        </p:spPr>
      </p:pic>
    </p:spTree>
    <p:extLst>
      <p:ext uri="{BB962C8B-B14F-4D97-AF65-F5344CB8AC3E}">
        <p14:creationId xmlns:p14="http://schemas.microsoft.com/office/powerpoint/2010/main" val="24198457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01700" y="304800"/>
            <a:ext cx="9398000" cy="6019800"/>
          </a:xfrm>
        </p:spPr>
        <p:txBody>
          <a:bodyPr>
            <a:noAutofit/>
          </a:bodyPr>
          <a:lstStyle/>
          <a:p>
            <a:r>
              <a:rPr lang="en-US" sz="2800" dirty="0"/>
              <a:t>Persistent inability to part with any possession, regardless of its value</a:t>
            </a:r>
          </a:p>
          <a:p>
            <a:r>
              <a:rPr lang="en-US" sz="2800" dirty="0"/>
              <a:t>Excessive attachment to possessions, including discomfort letting others touch or borrow them or distress at the idea of letting an item go</a:t>
            </a:r>
          </a:p>
          <a:p>
            <a:r>
              <a:rPr lang="en-US" sz="2800" dirty="0"/>
              <a:t>Cluttered living spaces, making areas of the home unusable for the intended purpose, such as not being able to cook in the kitchen or use the bathroom to bathe</a:t>
            </a:r>
          </a:p>
          <a:p>
            <a:r>
              <a:rPr lang="en-US" sz="2800" dirty="0"/>
              <a:t>Keeping stacks of newspapers, magazines or junk mail</a:t>
            </a:r>
          </a:p>
          <a:p>
            <a:r>
              <a:rPr lang="en-US" sz="2800" dirty="0"/>
              <a:t>Letting food or trash build up to unusually excessive, unsanitary levels</a:t>
            </a:r>
          </a:p>
          <a:p>
            <a:endParaRPr lang="en-US" sz="2800" dirty="0"/>
          </a:p>
        </p:txBody>
      </p:sp>
      <p:pic>
        <p:nvPicPr>
          <p:cNvPr id="4" name="Picture 3"/>
          <p:cNvPicPr>
            <a:picLocks noChangeAspect="1"/>
          </p:cNvPicPr>
          <p:nvPr/>
        </p:nvPicPr>
        <p:blipFill>
          <a:blip r:embed="rId2"/>
          <a:stretch>
            <a:fillRect/>
          </a:stretch>
        </p:blipFill>
        <p:spPr>
          <a:xfrm>
            <a:off x="9199941" y="4685874"/>
            <a:ext cx="2581275" cy="1771650"/>
          </a:xfrm>
          <a:prstGeom prst="rect">
            <a:avLst/>
          </a:prstGeom>
        </p:spPr>
      </p:pic>
    </p:spTree>
    <p:extLst>
      <p:ext uri="{BB962C8B-B14F-4D97-AF65-F5344CB8AC3E}">
        <p14:creationId xmlns:p14="http://schemas.microsoft.com/office/powerpoint/2010/main" val="550322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317500"/>
            <a:ext cx="9550400" cy="6007100"/>
          </a:xfrm>
        </p:spPr>
        <p:txBody>
          <a:bodyPr>
            <a:normAutofit/>
          </a:bodyPr>
          <a:lstStyle/>
          <a:p>
            <a:r>
              <a:rPr lang="en-US" sz="2800" dirty="0"/>
              <a:t>Acquiring unneeded or seemingly useless items, such as trash or napkins from a restaurant</a:t>
            </a:r>
          </a:p>
          <a:p>
            <a:r>
              <a:rPr lang="en-US" sz="2800" dirty="0"/>
              <a:t>Difficulty managing daily activities because of procrastination and trouble making decisions</a:t>
            </a:r>
          </a:p>
          <a:p>
            <a:r>
              <a:rPr lang="en-US" sz="2800" dirty="0"/>
              <a:t>Moving items from one pile to another, without discarding anything</a:t>
            </a:r>
          </a:p>
          <a:p>
            <a:r>
              <a:rPr lang="en-US" sz="2800" dirty="0"/>
              <a:t>Difficulty organizing items, sometimes losing important items in the clutter</a:t>
            </a:r>
          </a:p>
          <a:p>
            <a:r>
              <a:rPr lang="en-US" sz="2800" dirty="0"/>
              <a:t>Shame or embarrassment</a:t>
            </a:r>
          </a:p>
          <a:p>
            <a:r>
              <a:rPr lang="en-US" sz="2800" dirty="0"/>
              <a:t>Limited or no social interactions</a:t>
            </a:r>
          </a:p>
          <a:p>
            <a:endParaRPr lang="en-US" dirty="0"/>
          </a:p>
        </p:txBody>
      </p:sp>
      <p:pic>
        <p:nvPicPr>
          <p:cNvPr id="4" name="Picture 3"/>
          <p:cNvPicPr>
            <a:picLocks noChangeAspect="1"/>
          </p:cNvPicPr>
          <p:nvPr/>
        </p:nvPicPr>
        <p:blipFill>
          <a:blip r:embed="rId2"/>
          <a:stretch>
            <a:fillRect/>
          </a:stretch>
        </p:blipFill>
        <p:spPr>
          <a:xfrm>
            <a:off x="6673328" y="3712191"/>
            <a:ext cx="2579854" cy="2998997"/>
          </a:xfrm>
          <a:prstGeom prst="rect">
            <a:avLst/>
          </a:prstGeom>
        </p:spPr>
      </p:pic>
    </p:spTree>
    <p:extLst>
      <p:ext uri="{BB962C8B-B14F-4D97-AF65-F5344CB8AC3E}">
        <p14:creationId xmlns:p14="http://schemas.microsoft.com/office/powerpoint/2010/main" val="3057003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79400"/>
            <a:ext cx="9067800" cy="889000"/>
          </a:xfrm>
        </p:spPr>
        <p:txBody>
          <a:bodyPr/>
          <a:lstStyle/>
          <a:p>
            <a:r>
              <a:rPr lang="en-US" dirty="0" smtClean="0"/>
              <a:t>Why do they save all this junk?</a:t>
            </a:r>
            <a:endParaRPr lang="en-US" dirty="0"/>
          </a:p>
        </p:txBody>
      </p:sp>
      <p:sp>
        <p:nvSpPr>
          <p:cNvPr id="3" name="Content Placeholder 2"/>
          <p:cNvSpPr>
            <a:spLocks noGrp="1"/>
          </p:cNvSpPr>
          <p:nvPr>
            <p:ph idx="1"/>
          </p:nvPr>
        </p:nvSpPr>
        <p:spPr>
          <a:xfrm>
            <a:off x="1104900" y="1168400"/>
            <a:ext cx="9067800" cy="5156200"/>
          </a:xfrm>
        </p:spPr>
        <p:txBody>
          <a:bodyPr>
            <a:normAutofit/>
          </a:bodyPr>
          <a:lstStyle/>
          <a:p>
            <a:r>
              <a:rPr lang="en-US" sz="2800" dirty="0"/>
              <a:t>They believe these items </a:t>
            </a:r>
            <a:r>
              <a:rPr lang="en-US" sz="2800" i="1" dirty="0"/>
              <a:t>will be needed </a:t>
            </a:r>
            <a:r>
              <a:rPr lang="en-US" sz="2800" dirty="0"/>
              <a:t>or have value in the future</a:t>
            </a:r>
          </a:p>
          <a:p>
            <a:r>
              <a:rPr lang="en-US" sz="2800" dirty="0"/>
              <a:t>The items have important </a:t>
            </a:r>
            <a:r>
              <a:rPr lang="en-US" sz="2800" i="1" dirty="0"/>
              <a:t>emotional significance </a:t>
            </a:r>
            <a:r>
              <a:rPr lang="en-US" sz="2800" dirty="0"/>
              <a:t>— serving as a reminder of happier times or representing beloved people or pets</a:t>
            </a:r>
          </a:p>
          <a:p>
            <a:r>
              <a:rPr lang="en-US" sz="2800" dirty="0"/>
              <a:t>They </a:t>
            </a:r>
            <a:r>
              <a:rPr lang="en-US" sz="2800" i="1" dirty="0"/>
              <a:t>feel safer </a:t>
            </a:r>
            <a:r>
              <a:rPr lang="en-US" sz="2800" dirty="0"/>
              <a:t>when surrounded by the things they save</a:t>
            </a:r>
          </a:p>
          <a:p>
            <a:endParaRPr lang="en-US" sz="2800" dirty="0"/>
          </a:p>
        </p:txBody>
      </p:sp>
      <p:pic>
        <p:nvPicPr>
          <p:cNvPr id="4" name="Picture 3"/>
          <p:cNvPicPr>
            <a:picLocks noChangeAspect="1"/>
          </p:cNvPicPr>
          <p:nvPr/>
        </p:nvPicPr>
        <p:blipFill>
          <a:blip r:embed="rId2"/>
          <a:stretch>
            <a:fillRect/>
          </a:stretch>
        </p:blipFill>
        <p:spPr>
          <a:xfrm>
            <a:off x="5991366" y="4191000"/>
            <a:ext cx="2866030" cy="2667000"/>
          </a:xfrm>
          <a:prstGeom prst="rect">
            <a:avLst/>
          </a:prstGeom>
        </p:spPr>
      </p:pic>
    </p:spTree>
    <p:extLst>
      <p:ext uri="{BB962C8B-B14F-4D97-AF65-F5344CB8AC3E}">
        <p14:creationId xmlns:p14="http://schemas.microsoft.com/office/powerpoint/2010/main" val="2056943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88900"/>
            <a:ext cx="9067800" cy="698500"/>
          </a:xfrm>
        </p:spPr>
        <p:txBody>
          <a:bodyPr>
            <a:normAutofit fontScale="90000"/>
          </a:bodyPr>
          <a:lstStyle/>
          <a:p>
            <a:r>
              <a:rPr lang="en-US" dirty="0" smtClean="0"/>
              <a:t>What if you are a collector?</a:t>
            </a:r>
            <a:endParaRPr lang="en-US" dirty="0"/>
          </a:p>
        </p:txBody>
      </p:sp>
      <p:sp>
        <p:nvSpPr>
          <p:cNvPr id="3" name="Content Placeholder 2"/>
          <p:cNvSpPr>
            <a:spLocks noGrp="1"/>
          </p:cNvSpPr>
          <p:nvPr>
            <p:ph idx="1"/>
          </p:nvPr>
        </p:nvSpPr>
        <p:spPr>
          <a:xfrm>
            <a:off x="1104900" y="977900"/>
            <a:ext cx="9067800" cy="5346700"/>
          </a:xfrm>
        </p:spPr>
        <p:txBody>
          <a:bodyPr>
            <a:normAutofit/>
          </a:bodyPr>
          <a:lstStyle/>
          <a:p>
            <a:r>
              <a:rPr lang="en-US" sz="2800" dirty="0"/>
              <a:t>Hoarding disorder is different from collecting. </a:t>
            </a:r>
            <a:endParaRPr lang="en-US" sz="2800" dirty="0" smtClean="0"/>
          </a:p>
          <a:p>
            <a:r>
              <a:rPr lang="en-US" sz="2800" dirty="0" smtClean="0"/>
              <a:t>People </a:t>
            </a:r>
            <a:r>
              <a:rPr lang="en-US" sz="2800" dirty="0"/>
              <a:t>who have collections, such as stamps or model cars, </a:t>
            </a:r>
            <a:r>
              <a:rPr lang="en-US" sz="2800" i="1" dirty="0"/>
              <a:t>deliberately search out specific items</a:t>
            </a:r>
            <a:r>
              <a:rPr lang="en-US" sz="2800" dirty="0"/>
              <a:t>, categorize them and carefully display their collections</a:t>
            </a:r>
            <a:r>
              <a:rPr lang="en-US" sz="2800" dirty="0" smtClean="0"/>
              <a:t>.</a:t>
            </a:r>
          </a:p>
          <a:p>
            <a:r>
              <a:rPr lang="en-US" sz="2800" dirty="0" smtClean="0"/>
              <a:t> </a:t>
            </a:r>
            <a:r>
              <a:rPr lang="en-US" sz="2800" dirty="0"/>
              <a:t>Although collections can be large, </a:t>
            </a:r>
            <a:r>
              <a:rPr lang="en-US" sz="2800" i="1" dirty="0"/>
              <a:t>they aren't usually cluttered</a:t>
            </a:r>
            <a:r>
              <a:rPr lang="en-US" sz="2800" dirty="0"/>
              <a:t> and </a:t>
            </a:r>
            <a:r>
              <a:rPr lang="en-US" sz="2800" i="1" dirty="0"/>
              <a:t>they don't cause the distress </a:t>
            </a:r>
            <a:r>
              <a:rPr lang="en-US" sz="2800" dirty="0"/>
              <a:t>and impairments that are part of hoarding disorder.</a:t>
            </a:r>
          </a:p>
        </p:txBody>
      </p:sp>
      <p:pic>
        <p:nvPicPr>
          <p:cNvPr id="4" name="Picture 3"/>
          <p:cNvPicPr>
            <a:picLocks noChangeAspect="1"/>
          </p:cNvPicPr>
          <p:nvPr/>
        </p:nvPicPr>
        <p:blipFill>
          <a:blip r:embed="rId2"/>
          <a:stretch>
            <a:fillRect/>
          </a:stretch>
        </p:blipFill>
        <p:spPr>
          <a:xfrm>
            <a:off x="6366254" y="4339988"/>
            <a:ext cx="3569316" cy="2175112"/>
          </a:xfrm>
          <a:prstGeom prst="rect">
            <a:avLst/>
          </a:prstGeom>
        </p:spPr>
      </p:pic>
    </p:spTree>
    <p:extLst>
      <p:ext uri="{BB962C8B-B14F-4D97-AF65-F5344CB8AC3E}">
        <p14:creationId xmlns:p14="http://schemas.microsoft.com/office/powerpoint/2010/main" val="3016139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01600"/>
            <a:ext cx="9067800" cy="876300"/>
          </a:xfrm>
        </p:spPr>
        <p:txBody>
          <a:bodyPr/>
          <a:lstStyle/>
          <a:p>
            <a:r>
              <a:rPr lang="en-US" dirty="0" smtClean="0"/>
              <a:t>Animal Hoarders</a:t>
            </a:r>
            <a:endParaRPr lang="en-US" dirty="0"/>
          </a:p>
        </p:txBody>
      </p:sp>
      <p:sp>
        <p:nvSpPr>
          <p:cNvPr id="3" name="Content Placeholder 2"/>
          <p:cNvSpPr>
            <a:spLocks noGrp="1"/>
          </p:cNvSpPr>
          <p:nvPr>
            <p:ph idx="1"/>
          </p:nvPr>
        </p:nvSpPr>
        <p:spPr>
          <a:xfrm>
            <a:off x="1104900" y="977900"/>
            <a:ext cx="9067800" cy="5346700"/>
          </a:xfrm>
        </p:spPr>
        <p:txBody>
          <a:bodyPr>
            <a:normAutofit/>
          </a:bodyPr>
          <a:lstStyle/>
          <a:p>
            <a:r>
              <a:rPr lang="en-US" sz="2800" dirty="0"/>
              <a:t>People who hoard animals may collect dozens or even hundreds of pets</a:t>
            </a:r>
            <a:r>
              <a:rPr lang="en-US" sz="2800" dirty="0" smtClean="0"/>
              <a:t>.</a:t>
            </a:r>
          </a:p>
          <a:p>
            <a:r>
              <a:rPr lang="en-US" sz="2800" dirty="0" smtClean="0"/>
              <a:t> </a:t>
            </a:r>
            <a:r>
              <a:rPr lang="en-US" sz="2800" dirty="0"/>
              <a:t>Animals may be confined inside or outside. Because of the large numbers, these animals often aren't cared for properly</a:t>
            </a:r>
            <a:r>
              <a:rPr lang="en-US" sz="2800" dirty="0" smtClean="0"/>
              <a:t>.</a:t>
            </a:r>
          </a:p>
          <a:p>
            <a:pPr marL="0" indent="0">
              <a:buNone/>
            </a:pPr>
            <a:endParaRPr lang="en-US" sz="2800" dirty="0"/>
          </a:p>
        </p:txBody>
      </p:sp>
      <p:pic>
        <p:nvPicPr>
          <p:cNvPr id="4" name="Picture 3"/>
          <p:cNvPicPr>
            <a:picLocks noChangeAspect="1"/>
          </p:cNvPicPr>
          <p:nvPr/>
        </p:nvPicPr>
        <p:blipFill>
          <a:blip r:embed="rId2"/>
          <a:stretch>
            <a:fillRect/>
          </a:stretch>
        </p:blipFill>
        <p:spPr>
          <a:xfrm>
            <a:off x="4245590" y="3105718"/>
            <a:ext cx="4420738" cy="3486150"/>
          </a:xfrm>
          <a:prstGeom prst="rect">
            <a:avLst/>
          </a:prstGeom>
        </p:spPr>
      </p:pic>
    </p:spTree>
    <p:extLst>
      <p:ext uri="{BB962C8B-B14F-4D97-AF65-F5344CB8AC3E}">
        <p14:creationId xmlns:p14="http://schemas.microsoft.com/office/powerpoint/2010/main" val="314637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54000"/>
            <a:ext cx="9067800" cy="592161"/>
          </a:xfrm>
        </p:spPr>
        <p:txBody>
          <a:bodyPr>
            <a:normAutofit fontScale="90000"/>
          </a:bodyPr>
          <a:lstStyle/>
          <a:p>
            <a:r>
              <a:rPr lang="en-US" dirty="0" smtClean="0"/>
              <a:t>Isn’t this animal cruelty?</a:t>
            </a:r>
            <a:endParaRPr lang="en-US" dirty="0"/>
          </a:p>
        </p:txBody>
      </p:sp>
      <p:sp>
        <p:nvSpPr>
          <p:cNvPr id="3" name="Content Placeholder 2"/>
          <p:cNvSpPr>
            <a:spLocks noGrp="1"/>
          </p:cNvSpPr>
          <p:nvPr>
            <p:ph idx="1"/>
          </p:nvPr>
        </p:nvSpPr>
        <p:spPr>
          <a:xfrm>
            <a:off x="873457" y="846161"/>
            <a:ext cx="9299243" cy="5382904"/>
          </a:xfrm>
        </p:spPr>
        <p:txBody>
          <a:bodyPr/>
          <a:lstStyle/>
          <a:p>
            <a:r>
              <a:rPr lang="en-US" sz="2800" dirty="0"/>
              <a:t>The health and safety of the person and the animals are at risk due to unsanitary conditions</a:t>
            </a:r>
            <a:r>
              <a:rPr lang="en-US" sz="2800" dirty="0" smtClean="0"/>
              <a:t>.</a:t>
            </a:r>
          </a:p>
          <a:p>
            <a:r>
              <a:rPr lang="en-US" sz="2800" dirty="0" smtClean="0"/>
              <a:t>Though this may look like, and even qualify as animal cruelty, animal hoarders usually care very much about their animals and don’t intend them any harm even though they often end up doing just that. Many face animal cruelty charges.</a:t>
            </a:r>
          </a:p>
          <a:p>
            <a:r>
              <a:rPr lang="en-US" sz="2800" dirty="0" smtClean="0"/>
              <a:t>Taking their dozens of cats away from them is as painful, if not more so, as someone taking away your one cat.</a:t>
            </a:r>
            <a:endParaRPr lang="en-US" sz="2800" dirty="0"/>
          </a:p>
          <a:p>
            <a:endParaRPr lang="en-US" dirty="0"/>
          </a:p>
        </p:txBody>
      </p:sp>
      <p:pic>
        <p:nvPicPr>
          <p:cNvPr id="4" name="Picture 3"/>
          <p:cNvPicPr>
            <a:picLocks noChangeAspect="1"/>
          </p:cNvPicPr>
          <p:nvPr/>
        </p:nvPicPr>
        <p:blipFill>
          <a:blip r:embed="rId2"/>
          <a:stretch>
            <a:fillRect/>
          </a:stretch>
        </p:blipFill>
        <p:spPr>
          <a:xfrm>
            <a:off x="4495800" y="4813300"/>
            <a:ext cx="2928582" cy="2044700"/>
          </a:xfrm>
          <a:prstGeom prst="rect">
            <a:avLst/>
          </a:prstGeom>
        </p:spPr>
      </p:pic>
    </p:spTree>
    <p:extLst>
      <p:ext uri="{BB962C8B-B14F-4D97-AF65-F5344CB8AC3E}">
        <p14:creationId xmlns:p14="http://schemas.microsoft.com/office/powerpoint/2010/main" val="2851974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92100"/>
            <a:ext cx="9067800" cy="825500"/>
          </a:xfrm>
        </p:spPr>
        <p:txBody>
          <a:bodyPr/>
          <a:lstStyle/>
          <a:p>
            <a:r>
              <a:rPr lang="en-US" dirty="0" smtClean="0"/>
              <a:t>What causes hoarding?</a:t>
            </a:r>
            <a:endParaRPr lang="en-US" dirty="0"/>
          </a:p>
        </p:txBody>
      </p:sp>
      <p:sp>
        <p:nvSpPr>
          <p:cNvPr id="3" name="Content Placeholder 2"/>
          <p:cNvSpPr>
            <a:spLocks noGrp="1"/>
          </p:cNvSpPr>
          <p:nvPr>
            <p:ph idx="1"/>
          </p:nvPr>
        </p:nvSpPr>
        <p:spPr>
          <a:xfrm>
            <a:off x="1104900" y="1219200"/>
            <a:ext cx="9067800" cy="5105400"/>
          </a:xfrm>
        </p:spPr>
        <p:txBody>
          <a:bodyPr/>
          <a:lstStyle/>
          <a:p>
            <a:r>
              <a:rPr lang="en-US" sz="2800" dirty="0" smtClean="0"/>
              <a:t>Hoarding has many similarities to OCD and in fact, used to be considered a form of OCD (until the DSM-5)</a:t>
            </a:r>
          </a:p>
          <a:p>
            <a:r>
              <a:rPr lang="en-US" sz="2800" dirty="0" smtClean="0"/>
              <a:t>Like OCD, it's </a:t>
            </a:r>
            <a:r>
              <a:rPr lang="en-US" sz="2800" dirty="0"/>
              <a:t>not clear what causes hoarding disorder. </a:t>
            </a:r>
            <a:r>
              <a:rPr lang="en-US" sz="2800" i="1" dirty="0"/>
              <a:t>Genetics, brain chemistry and stressful life events </a:t>
            </a:r>
            <a:r>
              <a:rPr lang="en-US" sz="2800" dirty="0"/>
              <a:t>are being studied as possible causes</a:t>
            </a:r>
            <a:r>
              <a:rPr lang="en-US" sz="2800" dirty="0" smtClean="0"/>
              <a:t>.</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6340663" y="3248168"/>
            <a:ext cx="3089939" cy="3452883"/>
          </a:xfrm>
          <a:prstGeom prst="rect">
            <a:avLst/>
          </a:prstGeom>
        </p:spPr>
      </p:pic>
    </p:spTree>
    <p:extLst>
      <p:ext uri="{BB962C8B-B14F-4D97-AF65-F5344CB8AC3E}">
        <p14:creationId xmlns:p14="http://schemas.microsoft.com/office/powerpoint/2010/main" val="778139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04800"/>
            <a:ext cx="9067800" cy="939800"/>
          </a:xfrm>
        </p:spPr>
        <p:txBody>
          <a:bodyPr/>
          <a:lstStyle/>
          <a:p>
            <a:r>
              <a:rPr lang="en-US" dirty="0" smtClean="0"/>
              <a:t>Who is at risk of becoming a hoarder?</a:t>
            </a:r>
            <a:endParaRPr lang="en-US" dirty="0"/>
          </a:p>
        </p:txBody>
      </p:sp>
      <p:sp>
        <p:nvSpPr>
          <p:cNvPr id="3" name="Content Placeholder 2"/>
          <p:cNvSpPr>
            <a:spLocks noGrp="1"/>
          </p:cNvSpPr>
          <p:nvPr>
            <p:ph idx="1"/>
          </p:nvPr>
        </p:nvSpPr>
        <p:spPr>
          <a:xfrm>
            <a:off x="1104900" y="1244600"/>
            <a:ext cx="9067800" cy="5080000"/>
          </a:xfrm>
        </p:spPr>
        <p:txBody>
          <a:bodyPr>
            <a:normAutofit/>
          </a:bodyPr>
          <a:lstStyle/>
          <a:p>
            <a:r>
              <a:rPr lang="en-US" sz="2800" dirty="0"/>
              <a:t>Hoarding disorder can affect anyone, regardless of age, sex or economic status. </a:t>
            </a:r>
            <a:endParaRPr lang="en-US" sz="2800" dirty="0" smtClean="0"/>
          </a:p>
          <a:p>
            <a:r>
              <a:rPr lang="en-US" sz="2800" dirty="0" smtClean="0"/>
              <a:t>It's </a:t>
            </a:r>
            <a:r>
              <a:rPr lang="en-US" sz="2800" dirty="0"/>
              <a:t>not clear, though, how common hoarding disorder is. That's partly because some people never seek treatment.</a:t>
            </a:r>
          </a:p>
        </p:txBody>
      </p:sp>
      <p:pic>
        <p:nvPicPr>
          <p:cNvPr id="4" name="Picture 3"/>
          <p:cNvPicPr>
            <a:picLocks noChangeAspect="1"/>
          </p:cNvPicPr>
          <p:nvPr/>
        </p:nvPicPr>
        <p:blipFill>
          <a:blip r:embed="rId2"/>
          <a:stretch>
            <a:fillRect/>
          </a:stretch>
        </p:blipFill>
        <p:spPr>
          <a:xfrm>
            <a:off x="4694546" y="3324225"/>
            <a:ext cx="4686300" cy="3533775"/>
          </a:xfrm>
          <a:prstGeom prst="rect">
            <a:avLst/>
          </a:prstGeom>
        </p:spPr>
      </p:pic>
    </p:spTree>
    <p:extLst>
      <p:ext uri="{BB962C8B-B14F-4D97-AF65-F5344CB8AC3E}">
        <p14:creationId xmlns:p14="http://schemas.microsoft.com/office/powerpoint/2010/main" val="3431397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18364"/>
            <a:ext cx="9067800" cy="873457"/>
          </a:xfrm>
        </p:spPr>
        <p:txBody>
          <a:bodyPr/>
          <a:lstStyle/>
          <a:p>
            <a:r>
              <a:rPr lang="en-US" dirty="0" smtClean="0"/>
              <a:t>What are the risk factors?</a:t>
            </a:r>
            <a:endParaRPr lang="en-US" dirty="0"/>
          </a:p>
        </p:txBody>
      </p:sp>
      <p:sp>
        <p:nvSpPr>
          <p:cNvPr id="3" name="Content Placeholder 2"/>
          <p:cNvSpPr>
            <a:spLocks noGrp="1"/>
          </p:cNvSpPr>
          <p:nvPr>
            <p:ph idx="1"/>
          </p:nvPr>
        </p:nvSpPr>
        <p:spPr>
          <a:xfrm>
            <a:off x="1104900" y="1269242"/>
            <a:ext cx="9067800" cy="5055358"/>
          </a:xfrm>
        </p:spPr>
        <p:txBody>
          <a:bodyPr/>
          <a:lstStyle/>
          <a:p>
            <a:r>
              <a:rPr lang="en-US" sz="2800" b="1" dirty="0"/>
              <a:t>Age.</a:t>
            </a:r>
            <a:r>
              <a:rPr lang="en-US" sz="2800" dirty="0"/>
              <a:t> Hoarding usually starts around ages 11 to 15, and it tends to </a:t>
            </a:r>
            <a:r>
              <a:rPr lang="en-US" sz="2800" i="1" dirty="0"/>
              <a:t>get worse with age</a:t>
            </a:r>
            <a:r>
              <a:rPr lang="en-US" sz="2800" dirty="0"/>
              <a:t>. Younger children may start saving items, such as broken toys, pencil nubs, outdated school papers and broken appliances. Hoarding is more common in older adults than in younger adults.</a:t>
            </a:r>
          </a:p>
          <a:p>
            <a:r>
              <a:rPr lang="en-US" sz="2800" b="1" dirty="0"/>
              <a:t>Personality.</a:t>
            </a:r>
            <a:r>
              <a:rPr lang="en-US" sz="2800" dirty="0"/>
              <a:t> Many people who have hoarding disorder have a </a:t>
            </a:r>
            <a:r>
              <a:rPr lang="en-US" sz="2800" i="1" dirty="0"/>
              <a:t>temperament</a:t>
            </a:r>
            <a:r>
              <a:rPr lang="en-US" sz="2800" dirty="0"/>
              <a:t> that includes indecisiveness.</a:t>
            </a:r>
          </a:p>
          <a:p>
            <a:endParaRPr lang="en-US" dirty="0"/>
          </a:p>
        </p:txBody>
      </p:sp>
      <p:pic>
        <p:nvPicPr>
          <p:cNvPr id="4" name="Picture 3"/>
          <p:cNvPicPr>
            <a:picLocks noChangeAspect="1"/>
          </p:cNvPicPr>
          <p:nvPr/>
        </p:nvPicPr>
        <p:blipFill>
          <a:blip r:embed="rId2"/>
          <a:stretch>
            <a:fillRect/>
          </a:stretch>
        </p:blipFill>
        <p:spPr>
          <a:xfrm>
            <a:off x="4762785" y="4375812"/>
            <a:ext cx="4094612" cy="2482187"/>
          </a:xfrm>
          <a:prstGeom prst="rect">
            <a:avLst/>
          </a:prstGeom>
        </p:spPr>
      </p:pic>
    </p:spTree>
    <p:extLst>
      <p:ext uri="{BB962C8B-B14F-4D97-AF65-F5344CB8AC3E}">
        <p14:creationId xmlns:p14="http://schemas.microsoft.com/office/powerpoint/2010/main" val="160682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46743"/>
            <a:ext cx="9067800" cy="595085"/>
          </a:xfrm>
        </p:spPr>
        <p:txBody>
          <a:bodyPr>
            <a:normAutofit fontScale="90000"/>
          </a:bodyPr>
          <a:lstStyle/>
          <a:p>
            <a:r>
              <a:rPr lang="en-US" dirty="0" smtClean="0"/>
              <a:t>Different types of obsessions</a:t>
            </a:r>
            <a:endParaRPr lang="en-US" dirty="0"/>
          </a:p>
        </p:txBody>
      </p:sp>
      <p:sp>
        <p:nvSpPr>
          <p:cNvPr id="3" name="Content Placeholder 2"/>
          <p:cNvSpPr>
            <a:spLocks noGrp="1"/>
          </p:cNvSpPr>
          <p:nvPr>
            <p:ph idx="1"/>
          </p:nvPr>
        </p:nvSpPr>
        <p:spPr>
          <a:xfrm>
            <a:off x="1104900" y="841828"/>
            <a:ext cx="9067800" cy="5482772"/>
          </a:xfrm>
        </p:spPr>
        <p:txBody>
          <a:bodyPr>
            <a:normAutofit/>
          </a:bodyPr>
          <a:lstStyle/>
          <a:p>
            <a:r>
              <a:rPr lang="en-US" sz="2800" dirty="0"/>
              <a:t>OCD often centers around themes, such as a fear of getting contaminated by germs.</a:t>
            </a:r>
          </a:p>
          <a:p>
            <a:r>
              <a:rPr lang="en-US" sz="2800" dirty="0"/>
              <a:t> To ease your contamination fears, you may compulsively wash your hands until they're sore and chapped</a:t>
            </a:r>
          </a:p>
        </p:txBody>
      </p:sp>
      <p:pic>
        <p:nvPicPr>
          <p:cNvPr id="4" name="Picture 3"/>
          <p:cNvPicPr>
            <a:picLocks noChangeAspect="1"/>
          </p:cNvPicPr>
          <p:nvPr/>
        </p:nvPicPr>
        <p:blipFill>
          <a:blip r:embed="rId2"/>
          <a:stretch>
            <a:fillRect/>
          </a:stretch>
        </p:blipFill>
        <p:spPr>
          <a:xfrm>
            <a:off x="4249216" y="3413504"/>
            <a:ext cx="4908432" cy="2911096"/>
          </a:xfrm>
          <a:prstGeom prst="rect">
            <a:avLst/>
          </a:prstGeom>
        </p:spPr>
      </p:pic>
    </p:spTree>
    <p:extLst>
      <p:ext uri="{BB962C8B-B14F-4D97-AF65-F5344CB8AC3E}">
        <p14:creationId xmlns:p14="http://schemas.microsoft.com/office/powerpoint/2010/main" val="1396698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52500" y="203200"/>
            <a:ext cx="9220200" cy="6654800"/>
          </a:xfrm>
        </p:spPr>
        <p:txBody>
          <a:bodyPr>
            <a:normAutofit/>
          </a:bodyPr>
          <a:lstStyle/>
          <a:p>
            <a:r>
              <a:rPr lang="en-US" sz="2800" b="1" dirty="0"/>
              <a:t>Family history.</a:t>
            </a:r>
            <a:r>
              <a:rPr lang="en-US" sz="2800" dirty="0"/>
              <a:t> There is a strong association between having a family member who has hoarding disorder and having the disorder yourself.</a:t>
            </a:r>
          </a:p>
          <a:p>
            <a:r>
              <a:rPr lang="en-US" sz="2800" b="1" dirty="0" smtClean="0"/>
              <a:t>Social </a:t>
            </a:r>
            <a:r>
              <a:rPr lang="en-US" sz="2800" b="1" dirty="0"/>
              <a:t>isolation.</a:t>
            </a:r>
            <a:r>
              <a:rPr lang="en-US" sz="2800" dirty="0"/>
              <a:t> People with hoarding disorder are typically </a:t>
            </a:r>
            <a:r>
              <a:rPr lang="en-US" sz="2800" i="1" dirty="0"/>
              <a:t>socially withdrawn </a:t>
            </a:r>
            <a:r>
              <a:rPr lang="en-US" sz="2800" dirty="0"/>
              <a:t>and isolated. In many cases, the hoarding leads to social isolation. But, on the other hand, some people may turn to the comfort of hoarding because they're lonely.</a:t>
            </a:r>
          </a:p>
          <a:p>
            <a:endParaRPr lang="en-US" dirty="0"/>
          </a:p>
        </p:txBody>
      </p:sp>
      <p:pic>
        <p:nvPicPr>
          <p:cNvPr id="4" name="Picture 3"/>
          <p:cNvPicPr>
            <a:picLocks noChangeAspect="1"/>
          </p:cNvPicPr>
          <p:nvPr/>
        </p:nvPicPr>
        <p:blipFill>
          <a:blip r:embed="rId3"/>
          <a:stretch>
            <a:fillRect/>
          </a:stretch>
        </p:blipFill>
        <p:spPr>
          <a:xfrm>
            <a:off x="6632812" y="3436678"/>
            <a:ext cx="2889202" cy="3421322"/>
          </a:xfrm>
          <a:prstGeom prst="rect">
            <a:avLst/>
          </a:prstGeom>
        </p:spPr>
      </p:pic>
    </p:spTree>
    <p:extLst>
      <p:ext uri="{BB962C8B-B14F-4D97-AF65-F5344CB8AC3E}">
        <p14:creationId xmlns:p14="http://schemas.microsoft.com/office/powerpoint/2010/main" val="2075007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4900" y="518615"/>
            <a:ext cx="9067800" cy="6339385"/>
          </a:xfrm>
        </p:spPr>
        <p:txBody>
          <a:bodyPr/>
          <a:lstStyle/>
          <a:p>
            <a:r>
              <a:rPr lang="en-US" sz="2800" b="1" dirty="0"/>
              <a:t>Stressful life events.</a:t>
            </a:r>
            <a:r>
              <a:rPr lang="en-US" sz="2800" dirty="0"/>
              <a:t> Some people develop hoarding disorder after experiencing </a:t>
            </a:r>
            <a:r>
              <a:rPr lang="en-US" sz="2800" i="1" dirty="0"/>
              <a:t>a stressful life event </a:t>
            </a:r>
            <a:r>
              <a:rPr lang="en-US" sz="2800" dirty="0"/>
              <a:t>that they had difficulty coping with, such as the death of a loved one, divorce, eviction or losing possessions in a fire.</a:t>
            </a:r>
          </a:p>
          <a:p>
            <a:endParaRPr lang="en-US" dirty="0"/>
          </a:p>
        </p:txBody>
      </p:sp>
      <p:pic>
        <p:nvPicPr>
          <p:cNvPr id="4" name="Picture 3"/>
          <p:cNvPicPr>
            <a:picLocks noChangeAspect="1"/>
          </p:cNvPicPr>
          <p:nvPr/>
        </p:nvPicPr>
        <p:blipFill>
          <a:blip r:embed="rId2"/>
          <a:stretch>
            <a:fillRect/>
          </a:stretch>
        </p:blipFill>
        <p:spPr>
          <a:xfrm>
            <a:off x="1897039" y="2579427"/>
            <a:ext cx="7328848" cy="3745173"/>
          </a:xfrm>
          <a:prstGeom prst="rect">
            <a:avLst/>
          </a:prstGeom>
        </p:spPr>
      </p:pic>
    </p:spTree>
    <p:extLst>
      <p:ext uri="{BB962C8B-B14F-4D97-AF65-F5344CB8AC3E}">
        <p14:creationId xmlns:p14="http://schemas.microsoft.com/office/powerpoint/2010/main" val="18718304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39700"/>
            <a:ext cx="9067800" cy="876300"/>
          </a:xfrm>
        </p:spPr>
        <p:txBody>
          <a:bodyPr/>
          <a:lstStyle/>
          <a:p>
            <a:r>
              <a:rPr lang="en-US" dirty="0" smtClean="0"/>
              <a:t>Treatment</a:t>
            </a:r>
            <a:endParaRPr lang="en-US" dirty="0"/>
          </a:p>
        </p:txBody>
      </p:sp>
      <p:sp>
        <p:nvSpPr>
          <p:cNvPr id="3" name="Content Placeholder 2"/>
          <p:cNvSpPr>
            <a:spLocks noGrp="1"/>
          </p:cNvSpPr>
          <p:nvPr>
            <p:ph idx="1"/>
          </p:nvPr>
        </p:nvSpPr>
        <p:spPr>
          <a:xfrm>
            <a:off x="1104900" y="1155700"/>
            <a:ext cx="9067800" cy="5168900"/>
          </a:xfrm>
        </p:spPr>
        <p:txBody>
          <a:bodyPr/>
          <a:lstStyle/>
          <a:p>
            <a:r>
              <a:rPr lang="en-US" sz="2800" dirty="0"/>
              <a:t>Treatment of hoarding disorder can be challenging because many people don't recognize the negative impact of hoarding on their lives or don't believe they need treatment. </a:t>
            </a:r>
            <a:endParaRPr lang="en-US" sz="2800" dirty="0" smtClean="0"/>
          </a:p>
          <a:p>
            <a:r>
              <a:rPr lang="en-US" sz="2800" dirty="0" smtClean="0"/>
              <a:t>This </a:t>
            </a:r>
            <a:r>
              <a:rPr lang="en-US" sz="2800" dirty="0"/>
              <a:t>is especially true if their possessions or animals offer comfort. And people whose possessions or animals are taken away will often quickly collect more to help fulfill emotional needs</a:t>
            </a:r>
            <a:r>
              <a:rPr lang="en-US" sz="2800" dirty="0" smtClean="0"/>
              <a:t>.</a:t>
            </a:r>
            <a:endParaRPr lang="en-US" sz="2800" dirty="0"/>
          </a:p>
        </p:txBody>
      </p:sp>
      <p:pic>
        <p:nvPicPr>
          <p:cNvPr id="4" name="Picture 3"/>
          <p:cNvPicPr>
            <a:picLocks noChangeAspect="1"/>
          </p:cNvPicPr>
          <p:nvPr/>
        </p:nvPicPr>
        <p:blipFill>
          <a:blip r:embed="rId2"/>
          <a:stretch>
            <a:fillRect/>
          </a:stretch>
        </p:blipFill>
        <p:spPr>
          <a:xfrm>
            <a:off x="5076683" y="4389460"/>
            <a:ext cx="4108260" cy="2366181"/>
          </a:xfrm>
          <a:prstGeom prst="rect">
            <a:avLst/>
          </a:prstGeom>
        </p:spPr>
      </p:pic>
    </p:spTree>
    <p:extLst>
      <p:ext uri="{BB962C8B-B14F-4D97-AF65-F5344CB8AC3E}">
        <p14:creationId xmlns:p14="http://schemas.microsoft.com/office/powerpoint/2010/main" val="1350124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03200"/>
            <a:ext cx="9067800" cy="1001486"/>
          </a:xfrm>
        </p:spPr>
        <p:txBody>
          <a:bodyPr/>
          <a:lstStyle/>
          <a:p>
            <a:r>
              <a:rPr lang="en-US" dirty="0" smtClean="0"/>
              <a:t>Cognitive Behavioral Therapy (CBT)</a:t>
            </a:r>
            <a:endParaRPr lang="en-US" dirty="0"/>
          </a:p>
        </p:txBody>
      </p:sp>
      <p:sp>
        <p:nvSpPr>
          <p:cNvPr id="3" name="Content Placeholder 2"/>
          <p:cNvSpPr>
            <a:spLocks noGrp="1"/>
          </p:cNvSpPr>
          <p:nvPr>
            <p:ph idx="1"/>
          </p:nvPr>
        </p:nvSpPr>
        <p:spPr>
          <a:xfrm>
            <a:off x="1104900" y="1364343"/>
            <a:ext cx="9067800" cy="4960257"/>
          </a:xfrm>
        </p:spPr>
        <p:txBody>
          <a:bodyPr/>
          <a:lstStyle/>
          <a:p>
            <a:r>
              <a:rPr lang="en-US" sz="2800" dirty="0"/>
              <a:t>Explore why you feel compelled to hoard</a:t>
            </a:r>
          </a:p>
          <a:p>
            <a:r>
              <a:rPr lang="en-US" sz="2800" dirty="0"/>
              <a:t>Learn to organize and categorize possessions to help you decide which ones to discard</a:t>
            </a:r>
          </a:p>
          <a:p>
            <a:r>
              <a:rPr lang="en-US" sz="2800" dirty="0"/>
              <a:t>Improve your decision-making and coping skills</a:t>
            </a:r>
          </a:p>
          <a:p>
            <a:r>
              <a:rPr lang="en-US" sz="2800" dirty="0" smtClean="0"/>
              <a:t>Learn </a:t>
            </a:r>
            <a:r>
              <a:rPr lang="en-US" sz="2800" dirty="0"/>
              <a:t>and practice relaxation skills</a:t>
            </a:r>
          </a:p>
          <a:p>
            <a:endParaRPr lang="en-US" dirty="0"/>
          </a:p>
        </p:txBody>
      </p:sp>
      <p:pic>
        <p:nvPicPr>
          <p:cNvPr id="4" name="Picture 3"/>
          <p:cNvPicPr>
            <a:picLocks noChangeAspect="1"/>
          </p:cNvPicPr>
          <p:nvPr/>
        </p:nvPicPr>
        <p:blipFill>
          <a:blip r:embed="rId2"/>
          <a:stretch>
            <a:fillRect/>
          </a:stretch>
        </p:blipFill>
        <p:spPr>
          <a:xfrm>
            <a:off x="4567948" y="4113307"/>
            <a:ext cx="4180267" cy="2493780"/>
          </a:xfrm>
          <a:prstGeom prst="rect">
            <a:avLst/>
          </a:prstGeom>
        </p:spPr>
      </p:pic>
    </p:spTree>
    <p:extLst>
      <p:ext uri="{BB962C8B-B14F-4D97-AF65-F5344CB8AC3E}">
        <p14:creationId xmlns:p14="http://schemas.microsoft.com/office/powerpoint/2010/main" val="6103155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04900" y="327546"/>
            <a:ext cx="9067800" cy="5997054"/>
          </a:xfrm>
        </p:spPr>
        <p:txBody>
          <a:bodyPr/>
          <a:lstStyle/>
          <a:p>
            <a:r>
              <a:rPr lang="en-US" sz="3200" dirty="0"/>
              <a:t>Declutter your home during in-home visits by a therapist or professional organizer</a:t>
            </a:r>
          </a:p>
          <a:p>
            <a:endParaRPr lang="en-US" dirty="0"/>
          </a:p>
        </p:txBody>
      </p:sp>
      <p:pic>
        <p:nvPicPr>
          <p:cNvPr id="4" name="Picture 3"/>
          <p:cNvPicPr>
            <a:picLocks noChangeAspect="1"/>
          </p:cNvPicPr>
          <p:nvPr/>
        </p:nvPicPr>
        <p:blipFill>
          <a:blip r:embed="rId2"/>
          <a:stretch>
            <a:fillRect/>
          </a:stretch>
        </p:blipFill>
        <p:spPr>
          <a:xfrm>
            <a:off x="1446663" y="2223630"/>
            <a:ext cx="8022608" cy="4296613"/>
          </a:xfrm>
          <a:prstGeom prst="rect">
            <a:avLst/>
          </a:prstGeom>
        </p:spPr>
      </p:pic>
    </p:spTree>
    <p:extLst>
      <p:ext uri="{BB962C8B-B14F-4D97-AF65-F5344CB8AC3E}">
        <p14:creationId xmlns:p14="http://schemas.microsoft.com/office/powerpoint/2010/main" val="1775188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86604"/>
            <a:ext cx="9067800" cy="1050878"/>
          </a:xfrm>
        </p:spPr>
        <p:txBody>
          <a:bodyPr/>
          <a:lstStyle/>
          <a:p>
            <a:r>
              <a:rPr lang="en-US" dirty="0" smtClean="0"/>
              <a:t>Does medication help?</a:t>
            </a:r>
            <a:endParaRPr lang="en-US" dirty="0"/>
          </a:p>
        </p:txBody>
      </p:sp>
      <p:sp>
        <p:nvSpPr>
          <p:cNvPr id="3" name="Content Placeholder 2"/>
          <p:cNvSpPr>
            <a:spLocks noGrp="1"/>
          </p:cNvSpPr>
          <p:nvPr>
            <p:ph idx="1"/>
          </p:nvPr>
        </p:nvSpPr>
        <p:spPr>
          <a:xfrm>
            <a:off x="1104900" y="1501254"/>
            <a:ext cx="9067800" cy="4823346"/>
          </a:xfrm>
        </p:spPr>
        <p:txBody>
          <a:bodyPr>
            <a:normAutofit/>
          </a:bodyPr>
          <a:lstStyle/>
          <a:p>
            <a:r>
              <a:rPr lang="en-US" sz="2800" dirty="0"/>
              <a:t>Although the primary intervention for hoarding disorder is psychotherapy, research continues on the most effective ways to use medications in the treatment of hoarding disorder</a:t>
            </a:r>
            <a:r>
              <a:rPr lang="en-US" sz="2800" dirty="0" smtClean="0"/>
              <a:t>.</a:t>
            </a:r>
          </a:p>
          <a:p>
            <a:r>
              <a:rPr lang="en-US" sz="2800" dirty="0" smtClean="0"/>
              <a:t> </a:t>
            </a:r>
            <a:r>
              <a:rPr lang="en-US" sz="2800" dirty="0"/>
              <a:t>The medications most commonly used are a type of antidepressant called selective serotonin reuptake inhibitors (SSRIs).</a:t>
            </a:r>
          </a:p>
        </p:txBody>
      </p:sp>
      <p:pic>
        <p:nvPicPr>
          <p:cNvPr id="4" name="Picture 3"/>
          <p:cNvPicPr>
            <a:picLocks noChangeAspect="1"/>
          </p:cNvPicPr>
          <p:nvPr/>
        </p:nvPicPr>
        <p:blipFill>
          <a:blip r:embed="rId2"/>
          <a:stretch>
            <a:fillRect/>
          </a:stretch>
        </p:blipFill>
        <p:spPr>
          <a:xfrm>
            <a:off x="7003363" y="4379368"/>
            <a:ext cx="2481832" cy="2478632"/>
          </a:xfrm>
          <a:prstGeom prst="rect">
            <a:avLst/>
          </a:prstGeom>
        </p:spPr>
      </p:pic>
    </p:spTree>
    <p:extLst>
      <p:ext uri="{BB962C8B-B14F-4D97-AF65-F5344CB8AC3E}">
        <p14:creationId xmlns:p14="http://schemas.microsoft.com/office/powerpoint/2010/main" val="2195633208"/>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a:bodyPr>
          <a:lstStyle/>
          <a:p>
            <a:r>
              <a:rPr lang="en-US" sz="2800" dirty="0" smtClean="0"/>
              <a:t>MayoClinic.org</a:t>
            </a:r>
          </a:p>
          <a:p>
            <a:r>
              <a:rPr lang="en-US" sz="2800" dirty="0" smtClean="0"/>
              <a:t>PsychCentral.com</a:t>
            </a:r>
            <a:endParaRPr lang="en-US" sz="2800" dirty="0"/>
          </a:p>
        </p:txBody>
      </p:sp>
    </p:spTree>
    <p:extLst>
      <p:ext uri="{BB962C8B-B14F-4D97-AF65-F5344CB8AC3E}">
        <p14:creationId xmlns:p14="http://schemas.microsoft.com/office/powerpoint/2010/main" val="2338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9067800" cy="1001486"/>
          </a:xfrm>
        </p:spPr>
        <p:txBody>
          <a:bodyPr/>
          <a:lstStyle/>
          <a:p>
            <a:r>
              <a:rPr lang="en-US" dirty="0" smtClean="0"/>
              <a:t>Vicious Cycle</a:t>
            </a:r>
            <a:endParaRPr lang="en-US" dirty="0"/>
          </a:p>
        </p:txBody>
      </p:sp>
      <p:sp>
        <p:nvSpPr>
          <p:cNvPr id="3" name="Content Placeholder 2"/>
          <p:cNvSpPr>
            <a:spLocks noGrp="1"/>
          </p:cNvSpPr>
          <p:nvPr>
            <p:ph idx="1"/>
          </p:nvPr>
        </p:nvSpPr>
        <p:spPr>
          <a:xfrm>
            <a:off x="1104900" y="1001486"/>
            <a:ext cx="9067800" cy="5323114"/>
          </a:xfrm>
        </p:spPr>
        <p:txBody>
          <a:bodyPr>
            <a:normAutofit/>
          </a:bodyPr>
          <a:lstStyle/>
          <a:p>
            <a:r>
              <a:rPr lang="en-US" sz="2800" dirty="0"/>
              <a:t>Despite efforts to ignore or get rid of bothersome thoughts, the thoughts or urges keep coming back. </a:t>
            </a:r>
            <a:endParaRPr lang="en-US" sz="2800" dirty="0" smtClean="0"/>
          </a:p>
          <a:p>
            <a:r>
              <a:rPr lang="en-US" sz="2800" dirty="0" smtClean="0"/>
              <a:t>This </a:t>
            </a:r>
            <a:r>
              <a:rPr lang="en-US" sz="2800" dirty="0"/>
              <a:t>leads to more ritualistic behavior — and a vicious cycle that's characteristic of OCD.</a:t>
            </a:r>
          </a:p>
        </p:txBody>
      </p:sp>
      <p:pic>
        <p:nvPicPr>
          <p:cNvPr id="4" name="Picture 3"/>
          <p:cNvPicPr>
            <a:picLocks noChangeAspect="1"/>
          </p:cNvPicPr>
          <p:nvPr/>
        </p:nvPicPr>
        <p:blipFill>
          <a:blip r:embed="rId2"/>
          <a:stretch>
            <a:fillRect/>
          </a:stretch>
        </p:blipFill>
        <p:spPr>
          <a:xfrm>
            <a:off x="5224249" y="3029092"/>
            <a:ext cx="4800600" cy="3638550"/>
          </a:xfrm>
          <a:prstGeom prst="rect">
            <a:avLst/>
          </a:prstGeom>
        </p:spPr>
      </p:pic>
    </p:spTree>
    <p:extLst>
      <p:ext uri="{BB962C8B-B14F-4D97-AF65-F5344CB8AC3E}">
        <p14:creationId xmlns:p14="http://schemas.microsoft.com/office/powerpoint/2010/main" val="6102311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54547"/>
            <a:ext cx="9067800" cy="746206"/>
          </a:xfrm>
        </p:spPr>
        <p:txBody>
          <a:bodyPr/>
          <a:lstStyle/>
          <a:p>
            <a:r>
              <a:rPr lang="en-US" dirty="0" smtClean="0"/>
              <a:t>Symptoms</a:t>
            </a:r>
            <a:endParaRPr lang="en-US" dirty="0"/>
          </a:p>
        </p:txBody>
      </p:sp>
      <p:sp>
        <p:nvSpPr>
          <p:cNvPr id="3" name="Content Placeholder 2"/>
          <p:cNvSpPr>
            <a:spLocks noGrp="1"/>
          </p:cNvSpPr>
          <p:nvPr>
            <p:ph idx="1"/>
          </p:nvPr>
        </p:nvSpPr>
        <p:spPr>
          <a:xfrm>
            <a:off x="978794" y="900753"/>
            <a:ext cx="9193906" cy="5423847"/>
          </a:xfrm>
        </p:spPr>
        <p:txBody>
          <a:bodyPr>
            <a:normAutofit/>
          </a:bodyPr>
          <a:lstStyle/>
          <a:p>
            <a:r>
              <a:rPr lang="en-US" sz="2800" dirty="0"/>
              <a:t>Obsessive-compulsive disorder symptoms usually include both obsessions and compulsions</a:t>
            </a:r>
            <a:r>
              <a:rPr lang="en-US" sz="2800" dirty="0" smtClean="0"/>
              <a:t>.</a:t>
            </a:r>
          </a:p>
          <a:p>
            <a:r>
              <a:rPr lang="en-US" sz="2800" dirty="0" smtClean="0"/>
              <a:t> </a:t>
            </a:r>
            <a:r>
              <a:rPr lang="en-US" sz="2800" dirty="0"/>
              <a:t>But it's also possible to have only obsession symptoms or only compulsion </a:t>
            </a:r>
            <a:r>
              <a:rPr lang="en-US" sz="2800" dirty="0" smtClean="0"/>
              <a:t>symptoms.</a:t>
            </a:r>
          </a:p>
          <a:p>
            <a:r>
              <a:rPr lang="en-US" sz="2800" dirty="0" smtClean="0"/>
              <a:t> </a:t>
            </a:r>
            <a:r>
              <a:rPr lang="en-US" sz="2800" dirty="0"/>
              <a:t>About one-third of people with OCD also have a disorder that includes sudden, brief, intermittent movements or sounds </a:t>
            </a:r>
            <a:r>
              <a:rPr lang="en-US" sz="2800" dirty="0" smtClean="0"/>
              <a:t>called tics</a:t>
            </a:r>
            <a:r>
              <a:rPr lang="en-US" sz="2800" dirty="0"/>
              <a:t> </a:t>
            </a:r>
            <a:r>
              <a:rPr lang="en-US" sz="2800" dirty="0" smtClean="0"/>
              <a:t>(which we will discuss later this semester).</a:t>
            </a:r>
            <a:endParaRPr lang="en-US" sz="2800" dirty="0"/>
          </a:p>
        </p:txBody>
      </p:sp>
      <p:pic>
        <p:nvPicPr>
          <p:cNvPr id="4" name="Picture 3"/>
          <p:cNvPicPr>
            <a:picLocks noChangeAspect="1"/>
          </p:cNvPicPr>
          <p:nvPr/>
        </p:nvPicPr>
        <p:blipFill>
          <a:blip r:embed="rId2"/>
          <a:stretch>
            <a:fillRect/>
          </a:stretch>
        </p:blipFill>
        <p:spPr>
          <a:xfrm>
            <a:off x="5638800" y="4371975"/>
            <a:ext cx="3359766" cy="2486025"/>
          </a:xfrm>
          <a:prstGeom prst="rect">
            <a:avLst/>
          </a:prstGeom>
        </p:spPr>
      </p:pic>
    </p:spTree>
    <p:extLst>
      <p:ext uri="{BB962C8B-B14F-4D97-AF65-F5344CB8AC3E}">
        <p14:creationId xmlns:p14="http://schemas.microsoft.com/office/powerpoint/2010/main" val="121673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03031"/>
            <a:ext cx="9067800" cy="965915"/>
          </a:xfrm>
        </p:spPr>
        <p:txBody>
          <a:bodyPr/>
          <a:lstStyle/>
          <a:p>
            <a:r>
              <a:rPr lang="en-US" dirty="0" smtClean="0"/>
              <a:t>What are obsessions?</a:t>
            </a:r>
            <a:endParaRPr lang="en-US" dirty="0"/>
          </a:p>
        </p:txBody>
      </p:sp>
      <p:sp>
        <p:nvSpPr>
          <p:cNvPr id="3" name="Content Placeholder 2"/>
          <p:cNvSpPr>
            <a:spLocks noGrp="1"/>
          </p:cNvSpPr>
          <p:nvPr>
            <p:ph idx="1"/>
          </p:nvPr>
        </p:nvSpPr>
        <p:spPr>
          <a:xfrm>
            <a:off x="1104900" y="1429555"/>
            <a:ext cx="9067800" cy="4895045"/>
          </a:xfrm>
        </p:spPr>
        <p:txBody>
          <a:bodyPr>
            <a:normAutofit/>
          </a:bodyPr>
          <a:lstStyle/>
          <a:p>
            <a:r>
              <a:rPr lang="en-US" sz="2800" b="1" i="1" dirty="0"/>
              <a:t>Obsessions </a:t>
            </a:r>
            <a:r>
              <a:rPr lang="en-US" sz="2800" dirty="0" smtClean="0"/>
              <a:t> are persistent, uncontrollable and unwanted, exaggerated </a:t>
            </a:r>
            <a:r>
              <a:rPr lang="en-US" sz="2800" i="1" dirty="0" smtClean="0"/>
              <a:t>thoughts</a:t>
            </a:r>
            <a:r>
              <a:rPr lang="en-US" sz="2800" dirty="0" smtClean="0"/>
              <a:t>, worries, or  that you can’t get out of your head</a:t>
            </a:r>
          </a:p>
          <a:p>
            <a:r>
              <a:rPr lang="en-US" sz="2800" dirty="0" smtClean="0"/>
              <a:t>– </a:t>
            </a:r>
            <a:r>
              <a:rPr lang="en-US" sz="2800" i="1" dirty="0" smtClean="0"/>
              <a:t>for example</a:t>
            </a:r>
            <a:r>
              <a:rPr lang="en-US" sz="2800" dirty="0" smtClean="0"/>
              <a:t>, germs</a:t>
            </a:r>
            <a:r>
              <a:rPr lang="en-US" sz="2800" dirty="0"/>
              <a:t>, repeated doubts, needing things arranged in a certain way, aggressive impulses, not being able to get images out of your head</a:t>
            </a:r>
          </a:p>
          <a:p>
            <a:endParaRPr lang="en-US" sz="2800" dirty="0"/>
          </a:p>
        </p:txBody>
      </p:sp>
      <p:pic>
        <p:nvPicPr>
          <p:cNvPr id="4" name="Picture 3"/>
          <p:cNvPicPr>
            <a:picLocks noChangeAspect="1"/>
          </p:cNvPicPr>
          <p:nvPr/>
        </p:nvPicPr>
        <p:blipFill>
          <a:blip r:embed="rId2"/>
          <a:stretch>
            <a:fillRect/>
          </a:stretch>
        </p:blipFill>
        <p:spPr>
          <a:xfrm>
            <a:off x="6987457" y="4326173"/>
            <a:ext cx="2389839" cy="2249619"/>
          </a:xfrm>
          <a:prstGeom prst="rect">
            <a:avLst/>
          </a:prstGeom>
        </p:spPr>
      </p:pic>
    </p:spTree>
    <p:extLst>
      <p:ext uri="{BB962C8B-B14F-4D97-AF65-F5344CB8AC3E}">
        <p14:creationId xmlns:p14="http://schemas.microsoft.com/office/powerpoint/2010/main" val="31575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Fear of Contamination or Germs</a:t>
            </a:r>
            <a:endParaRPr lang="en-US" dirty="0"/>
          </a:p>
        </p:txBody>
      </p:sp>
      <p:sp>
        <p:nvSpPr>
          <p:cNvPr id="3" name="Content Placeholder 2"/>
          <p:cNvSpPr>
            <a:spLocks noGrp="1"/>
          </p:cNvSpPr>
          <p:nvPr>
            <p:ph idx="1"/>
          </p:nvPr>
        </p:nvSpPr>
        <p:spPr/>
        <p:txBody>
          <a:bodyPr>
            <a:normAutofit/>
          </a:bodyPr>
          <a:lstStyle/>
          <a:p>
            <a:r>
              <a:rPr lang="en-US" sz="2800" dirty="0"/>
              <a:t>Fear of being contaminated by shaking hands or by touching objects others have </a:t>
            </a:r>
            <a:r>
              <a:rPr lang="en-US" sz="2800" dirty="0" smtClean="0"/>
              <a:t>touched (doorknobs, etc.)</a:t>
            </a:r>
            <a:endParaRPr lang="en-US" sz="2800" dirty="0"/>
          </a:p>
        </p:txBody>
      </p:sp>
      <p:pic>
        <p:nvPicPr>
          <p:cNvPr id="4" name="Picture 3"/>
          <p:cNvPicPr>
            <a:picLocks noChangeAspect="1"/>
          </p:cNvPicPr>
          <p:nvPr/>
        </p:nvPicPr>
        <p:blipFill>
          <a:blip r:embed="rId2"/>
          <a:stretch>
            <a:fillRect/>
          </a:stretch>
        </p:blipFill>
        <p:spPr>
          <a:xfrm>
            <a:off x="2882805" y="3289252"/>
            <a:ext cx="5143500" cy="2381250"/>
          </a:xfrm>
          <a:prstGeom prst="rect">
            <a:avLst/>
          </a:prstGeom>
        </p:spPr>
      </p:pic>
    </p:spTree>
    <p:extLst>
      <p:ext uri="{BB962C8B-B14F-4D97-AF65-F5344CB8AC3E}">
        <p14:creationId xmlns:p14="http://schemas.microsoft.com/office/powerpoint/2010/main" val="2129539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template" id="{5E0A075C-1E97-4B0E-A77D-74186D809D06}" vid="{72F1ED54-9361-4B2F-8BE4-6849EEC0D618}"/>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007EFC-BA9F-484C-8B42-7C07F9A92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Berrylishious design slides</Template>
  <TotalTime>0</TotalTime>
  <Words>2387</Words>
  <Application>Microsoft Office PowerPoint</Application>
  <PresentationFormat>Widescreen</PresentationFormat>
  <Paragraphs>189</Paragraphs>
  <Slides>56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Calibri</vt:lpstr>
      <vt:lpstr>Wingdings 2</vt:lpstr>
      <vt:lpstr>Berrylishious design template</vt:lpstr>
      <vt:lpstr>Obsessive Compulsive  Disorder (OCD)</vt:lpstr>
      <vt:lpstr>What is Obsessive Compulsive Disorder (OCD)?</vt:lpstr>
      <vt:lpstr>They know it doesn’t make sense, but can’t stop.</vt:lpstr>
      <vt:lpstr>Overwhelming drive</vt:lpstr>
      <vt:lpstr>Different types of obsessions</vt:lpstr>
      <vt:lpstr>Vicious Cycle</vt:lpstr>
      <vt:lpstr>Symptoms</vt:lpstr>
      <vt:lpstr>What are obsessions?</vt:lpstr>
      <vt:lpstr>Fear of Contamination or Germs</vt:lpstr>
      <vt:lpstr>Fearful Doubts</vt:lpstr>
      <vt:lpstr>Order and Symmetry</vt:lpstr>
      <vt:lpstr>Aggressive Thoughts or Images</vt:lpstr>
      <vt:lpstr>Obscene Thoughts or Images</vt:lpstr>
      <vt:lpstr>What are Compulsions?</vt:lpstr>
      <vt:lpstr>They Don’t Work</vt:lpstr>
      <vt:lpstr>“Rules” You need to Follow </vt:lpstr>
      <vt:lpstr>As with obsessions, compulsions typically have themes, such as:</vt:lpstr>
      <vt:lpstr>Washing and Cleaning</vt:lpstr>
      <vt:lpstr>Checking</vt:lpstr>
      <vt:lpstr>Demanding Reassurances</vt:lpstr>
      <vt:lpstr>Following a Strict Routine</vt:lpstr>
      <vt:lpstr>Orderliness</vt:lpstr>
      <vt:lpstr>Repeating</vt:lpstr>
      <vt:lpstr>Severity of Symptoms</vt:lpstr>
      <vt:lpstr>Do they know it doesn’t make sense?</vt:lpstr>
      <vt:lpstr>Isn’t this just being a perfectionist?</vt:lpstr>
      <vt:lpstr>When does it become OCD?</vt:lpstr>
      <vt:lpstr>What causes OCD?  </vt:lpstr>
      <vt:lpstr>Other causes or triggers?</vt:lpstr>
      <vt:lpstr>What additional problems might you have?</vt:lpstr>
      <vt:lpstr>Treatment for OCD</vt:lpstr>
      <vt:lpstr>Exposure Therapy</vt:lpstr>
      <vt:lpstr>Do Medications work?</vt:lpstr>
      <vt:lpstr>PowerPoint Presentation</vt:lpstr>
      <vt:lpstr>What if those don’t work?</vt:lpstr>
      <vt:lpstr>What is hoarding disorder?</vt:lpstr>
      <vt:lpstr>Cramped living conditions</vt:lpstr>
      <vt:lpstr>Often don’t see a problem</vt:lpstr>
      <vt:lpstr>When does it begin?</vt:lpstr>
      <vt:lpstr>What are the symptoms?</vt:lpstr>
      <vt:lpstr>PowerPoint Presentation</vt:lpstr>
      <vt:lpstr>PowerPoint Presentation</vt:lpstr>
      <vt:lpstr>Why do they save all this junk?</vt:lpstr>
      <vt:lpstr>What if you are a collector?</vt:lpstr>
      <vt:lpstr>Animal Hoarders</vt:lpstr>
      <vt:lpstr>Isn’t this animal cruelty?</vt:lpstr>
      <vt:lpstr>What causes hoarding?</vt:lpstr>
      <vt:lpstr>Who is at risk of becoming a hoarder?</vt:lpstr>
      <vt:lpstr>What are the risk factors?</vt:lpstr>
      <vt:lpstr>PowerPoint Presentation</vt:lpstr>
      <vt:lpstr>PowerPoint Presentation</vt:lpstr>
      <vt:lpstr>Treatment</vt:lpstr>
      <vt:lpstr>Cognitive Behavioral Therapy (CBT)</vt:lpstr>
      <vt:lpstr>PowerPoint Presentation</vt:lpstr>
      <vt:lpstr>Does medication help?</vt:lpstr>
      <vt:lpstr>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2015-08-29T13:13:28Z</dcterms:created>
  <dcterms:modified xsi:type="dcterms:W3CDTF">2015-08-29T13:26:53Z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TC034606329991</vt:lpwstr>
  </property>
</Properties>
</file>