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7" r:id="rId3"/>
    <p:sldId id="287" r:id="rId4"/>
    <p:sldId id="288" r:id="rId5"/>
    <p:sldId id="289" r:id="rId6"/>
    <p:sldId id="264" r:id="rId7"/>
    <p:sldId id="278" r:id="rId8"/>
    <p:sldId id="282" r:id="rId9"/>
    <p:sldId id="283" r:id="rId10"/>
    <p:sldId id="294" r:id="rId11"/>
    <p:sldId id="285" r:id="rId12"/>
    <p:sldId id="279" r:id="rId13"/>
    <p:sldId id="290" r:id="rId14"/>
    <p:sldId id="280" r:id="rId15"/>
    <p:sldId id="291" r:id="rId16"/>
    <p:sldId id="286" r:id="rId17"/>
    <p:sldId id="284" r:id="rId18"/>
    <p:sldId id="281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92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9/7/2015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9/7/2015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2451" y="1752600"/>
            <a:ext cx="7701566" cy="1828800"/>
          </a:xfrm>
        </p:spPr>
        <p:txBody>
          <a:bodyPr/>
          <a:lstStyle/>
          <a:p>
            <a:r>
              <a:rPr lang="en-US" dirty="0" smtClean="0"/>
              <a:t>Personality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062" y="533401"/>
            <a:ext cx="10917552" cy="5592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People with PDs will usually </a:t>
            </a:r>
            <a:r>
              <a:rPr lang="en-US" altLang="en-US" sz="2800" b="1" dirty="0"/>
              <a:t>deny that a problem exists</a:t>
            </a:r>
            <a:r>
              <a:rPr lang="en-US" altLang="en-US" sz="2800" dirty="0"/>
              <a:t>- “everyone can see it but them</a:t>
            </a:r>
            <a:r>
              <a:rPr lang="en-US" altLang="en-US" sz="2800" dirty="0" smtClean="0"/>
              <a:t>.”</a:t>
            </a:r>
          </a:p>
          <a:p>
            <a:r>
              <a:rPr lang="en-US" sz="2800" dirty="0"/>
              <a:t>And they </a:t>
            </a:r>
            <a:r>
              <a:rPr lang="en-US" sz="2800" b="1" dirty="0"/>
              <a:t>may blame others </a:t>
            </a:r>
            <a:r>
              <a:rPr lang="en-US" sz="2800" dirty="0"/>
              <a:t>for the challenges they </a:t>
            </a:r>
            <a:r>
              <a:rPr lang="en-US" sz="2800" dirty="0" smtClean="0"/>
              <a:t>face.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If they are confronted they are likely to say </a:t>
            </a:r>
            <a:r>
              <a:rPr lang="en-US" altLang="en-US" sz="2800" b="1" i="1" dirty="0"/>
              <a:t>you</a:t>
            </a:r>
            <a:r>
              <a:rPr lang="en-US" altLang="en-US" sz="2800" dirty="0"/>
              <a:t> </a:t>
            </a:r>
            <a:r>
              <a:rPr lang="en-US" altLang="en-US" sz="2800" b="1" dirty="0"/>
              <a:t>have the problem</a:t>
            </a:r>
            <a:r>
              <a:rPr lang="en-US" altLang="en-US" sz="2800" b="1" dirty="0" smtClean="0"/>
              <a:t>.</a:t>
            </a:r>
            <a:endParaRPr lang="en-US" altLang="en-US" sz="2800" b="1" dirty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1" y="3329782"/>
            <a:ext cx="3500101" cy="256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8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339402"/>
            <a:ext cx="11359166" cy="4642297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Unlike other disorders such as anxiety of depression, people with PDs </a:t>
            </a:r>
            <a:r>
              <a:rPr lang="en-US" altLang="en-US" sz="2800" b="1" dirty="0"/>
              <a:t>don’t necessarily see their life being negatively affected by it </a:t>
            </a:r>
            <a:r>
              <a:rPr lang="en-US" altLang="en-US" sz="2800" dirty="0"/>
              <a:t>(even though it is) and therefore don’t want help.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918" y="3034651"/>
            <a:ext cx="22479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304800"/>
            <a:ext cx="10775884" cy="1219200"/>
          </a:xfrm>
        </p:spPr>
        <p:txBody>
          <a:bodyPr/>
          <a:lstStyle/>
          <a:p>
            <a:r>
              <a:rPr lang="en-US" dirty="0" smtClean="0"/>
              <a:t>Who is at risk of developing a PD?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752600"/>
            <a:ext cx="10891794" cy="42291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Although the precise cause of personality disorders isn't known, certain factors seem to increase the risk of developing or triggering personality disorders, including:</a:t>
            </a:r>
          </a:p>
          <a:p>
            <a:r>
              <a:rPr lang="en-US" sz="2800" b="1" dirty="0"/>
              <a:t>Family history </a:t>
            </a:r>
            <a:r>
              <a:rPr lang="en-US" sz="2800" dirty="0"/>
              <a:t>of personality disorders or other mental illness</a:t>
            </a:r>
          </a:p>
          <a:p>
            <a:r>
              <a:rPr lang="en-US" sz="2800" b="1" dirty="0"/>
              <a:t>Low level of education </a:t>
            </a:r>
            <a:r>
              <a:rPr lang="en-US" sz="2800" dirty="0"/>
              <a:t>and </a:t>
            </a:r>
            <a:r>
              <a:rPr lang="en-US" sz="2800" b="1" dirty="0"/>
              <a:t>lower social and economic status</a:t>
            </a:r>
          </a:p>
          <a:p>
            <a:r>
              <a:rPr lang="en-US" sz="2800" b="1" dirty="0"/>
              <a:t>Verbal, physical or sexual abuse during childhood</a:t>
            </a:r>
          </a:p>
          <a:p>
            <a:r>
              <a:rPr lang="en-US" sz="2800" b="1" dirty="0"/>
              <a:t>Neglect</a:t>
            </a:r>
            <a:r>
              <a:rPr lang="en-US" sz="2800" dirty="0"/>
              <a:t> or an </a:t>
            </a:r>
            <a:r>
              <a:rPr lang="en-US" sz="2800" b="1" dirty="0"/>
              <a:t>unstable or chaotic family life during childhood</a:t>
            </a:r>
          </a:p>
          <a:p>
            <a:r>
              <a:rPr lang="en-US" sz="2800" dirty="0"/>
              <a:t>Being diagnosed with </a:t>
            </a:r>
            <a:r>
              <a:rPr lang="en-US" sz="2800" b="1" dirty="0"/>
              <a:t>childhood conduct disorder</a:t>
            </a:r>
          </a:p>
          <a:p>
            <a:r>
              <a:rPr lang="en-US" sz="2800" dirty="0"/>
              <a:t>Variations in </a:t>
            </a:r>
            <a:r>
              <a:rPr lang="en-US" sz="2800" b="1" dirty="0"/>
              <a:t>brain chemistry </a:t>
            </a:r>
            <a:r>
              <a:rPr lang="en-US" sz="2800" dirty="0"/>
              <a:t>and </a:t>
            </a:r>
            <a:r>
              <a:rPr lang="en-US" sz="2800" b="1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52638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2" y="304800"/>
            <a:ext cx="10569822" cy="1219200"/>
          </a:xfrm>
        </p:spPr>
        <p:txBody>
          <a:bodyPr/>
          <a:lstStyle/>
          <a:p>
            <a:r>
              <a:rPr lang="en-US" dirty="0" smtClean="0"/>
              <a:t>When do they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752600"/>
            <a:ext cx="10930431" cy="4229100"/>
          </a:xfrm>
        </p:spPr>
        <p:txBody>
          <a:bodyPr>
            <a:normAutofit/>
          </a:bodyPr>
          <a:lstStyle/>
          <a:p>
            <a:r>
              <a:rPr lang="en-US" sz="2800" dirty="0"/>
              <a:t>Personality disorders usually begin in the teenage years or early adulthood.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398" y="2451278"/>
            <a:ext cx="3145597" cy="38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2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3" y="304800"/>
            <a:ext cx="10698611" cy="1219200"/>
          </a:xfrm>
        </p:spPr>
        <p:txBody>
          <a:bodyPr/>
          <a:lstStyle/>
          <a:p>
            <a:r>
              <a:rPr lang="en-US" dirty="0" smtClean="0"/>
              <a:t>What negative effects can a PD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5" y="1752600"/>
            <a:ext cx="10943310" cy="4229100"/>
          </a:xfrm>
        </p:spPr>
        <p:txBody>
          <a:bodyPr>
            <a:normAutofit/>
          </a:bodyPr>
          <a:lstStyle/>
          <a:p>
            <a:r>
              <a:rPr lang="en-US" sz="2800" dirty="0"/>
              <a:t>Personality disorders can significantly disrupt the lives of both the affected person and those who care about that person. Personality disorders </a:t>
            </a:r>
            <a:r>
              <a:rPr lang="en-US" sz="2800" b="1" dirty="0"/>
              <a:t>may cause problems with relationships, work or school,</a:t>
            </a:r>
            <a:r>
              <a:rPr lang="en-US" sz="2800" dirty="0"/>
              <a:t> and </a:t>
            </a:r>
            <a:r>
              <a:rPr lang="en-US" sz="2800" b="1" dirty="0"/>
              <a:t>can lead to social isolation or alcohol or substance abuse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114" y="4267200"/>
            <a:ext cx="4000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9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70" y="304800"/>
            <a:ext cx="10556944" cy="12192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" y="1662448"/>
            <a:ext cx="11762144" cy="4229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Unlike depression or anxiety disorders, which can be treated with drugs or therapy, treating a PD </a:t>
            </a:r>
            <a:r>
              <a:rPr lang="en-US" altLang="en-US" sz="2800" b="1" dirty="0"/>
              <a:t>involves changing a person’s “whole being,” and not just one symptom or behavior </a:t>
            </a:r>
            <a:r>
              <a:rPr lang="en-US" altLang="en-US" sz="2800" dirty="0"/>
              <a:t>and therefore PDs are not easily changed</a:t>
            </a:r>
            <a:r>
              <a:rPr lang="en-US" altLang="en-US" sz="28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71" y="3592267"/>
            <a:ext cx="56388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2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656823"/>
            <a:ext cx="10814521" cy="5324877"/>
          </a:xfrm>
        </p:spPr>
        <p:txBody>
          <a:bodyPr>
            <a:normAutofit/>
          </a:bodyPr>
          <a:lstStyle/>
          <a:p>
            <a:r>
              <a:rPr lang="en-US" sz="2800" dirty="0"/>
              <a:t>Because personality disorders are </a:t>
            </a:r>
            <a:r>
              <a:rPr lang="en-US" sz="2800" b="1" dirty="0"/>
              <a:t>long-standing</a:t>
            </a:r>
            <a:r>
              <a:rPr lang="en-US" sz="2800" dirty="0"/>
              <a:t>, treatment may </a:t>
            </a:r>
            <a:r>
              <a:rPr lang="en-US" sz="2800" b="1" dirty="0"/>
              <a:t>require months or years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Talk therapy may be beneficial if the person is willing to admit that they have a personality disorder.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11" y="2972940"/>
            <a:ext cx="2640169" cy="31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9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304799"/>
            <a:ext cx="4224270" cy="174294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Many Different </a:t>
            </a:r>
            <a:br>
              <a:rPr lang="en-US" sz="4000" dirty="0" smtClean="0"/>
            </a:br>
            <a:r>
              <a:rPr lang="en-US" sz="4000" dirty="0" smtClean="0"/>
              <a:t>Kinds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1" y="3631842"/>
            <a:ext cx="11758411" cy="3078050"/>
          </a:xfrm>
        </p:spPr>
        <p:txBody>
          <a:bodyPr>
            <a:normAutofit/>
          </a:bodyPr>
          <a:lstStyle/>
          <a:p>
            <a:r>
              <a:rPr lang="en-US" sz="2800" dirty="0"/>
              <a:t>There are </a:t>
            </a:r>
            <a:r>
              <a:rPr lang="en-US" sz="2800" b="1" dirty="0"/>
              <a:t>10 different types </a:t>
            </a:r>
            <a:r>
              <a:rPr lang="en-US" sz="2800" dirty="0"/>
              <a:t>of personality disorders which are broken into </a:t>
            </a:r>
            <a:r>
              <a:rPr lang="en-US" sz="2800" b="1" dirty="0"/>
              <a:t>3 categories, or clusters</a:t>
            </a:r>
            <a:r>
              <a:rPr lang="en-US" sz="2800" dirty="0"/>
              <a:t>, based on </a:t>
            </a:r>
            <a:r>
              <a:rPr lang="en-US" sz="2800" dirty="0" smtClean="0"/>
              <a:t>similar symptoms and characteristics</a:t>
            </a:r>
          </a:p>
          <a:p>
            <a:r>
              <a:rPr lang="en-US" sz="2800" dirty="0"/>
              <a:t>Many people with one personality disorder also have signs and symptoms of at least one additional personality disorder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266" y="1037017"/>
            <a:ext cx="4332266" cy="24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3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10 Categories 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Of Personality Disorders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1369" y="304800"/>
            <a:ext cx="10312245" cy="161415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/>
              <a:t>Cluster A Personality </a:t>
            </a:r>
            <a:r>
              <a:rPr lang="en-US" altLang="en-US" sz="4000" b="1" dirty="0" smtClean="0"/>
              <a:t>Disorders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Odd, Eccentric, Thinking and Behavior</a:t>
            </a:r>
            <a:endParaRPr lang="en-US" alt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4" y="2318196"/>
            <a:ext cx="10058400" cy="36635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Paranoid Personality Disorder</a:t>
            </a:r>
          </a:p>
          <a:p>
            <a:pPr eaLnBrk="1" hangingPunct="1"/>
            <a:r>
              <a:rPr lang="en-US" altLang="en-US" sz="2800" dirty="0" smtClean="0"/>
              <a:t>Schizoid Personality Disorder</a:t>
            </a:r>
          </a:p>
          <a:p>
            <a:pPr eaLnBrk="1" hangingPunct="1"/>
            <a:r>
              <a:rPr lang="en-US" altLang="en-US" sz="2800" dirty="0" smtClean="0"/>
              <a:t>Schizotypal Personality Disorder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900" y="2964824"/>
            <a:ext cx="2514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“personality”?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6" y="1623811"/>
            <a:ext cx="10866037" cy="4229100"/>
          </a:xfrm>
        </p:spPr>
        <p:txBody>
          <a:bodyPr>
            <a:normAutofit/>
          </a:bodyPr>
          <a:lstStyle/>
          <a:p>
            <a:r>
              <a:rPr lang="en-US" sz="2800" dirty="0"/>
              <a:t>Personality is the </a:t>
            </a:r>
            <a:r>
              <a:rPr lang="en-US" sz="2800" b="1" dirty="0"/>
              <a:t>combination of thoughts, emotions and behaviors that makes you unique</a:t>
            </a:r>
            <a:r>
              <a:rPr lang="en-US" sz="2800" dirty="0"/>
              <a:t>. It's the way you view, understand and relate to the outside world, as well as how you see yourself.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564" y="3738361"/>
            <a:ext cx="388348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4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554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Paranoid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Personality Disorder</a:t>
            </a:r>
            <a:endParaRPr lang="en-US" altLang="en-US" sz="40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062" y="3374264"/>
            <a:ext cx="10650828" cy="3593205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Extreme distrust of others</a:t>
            </a:r>
            <a:r>
              <a:rPr lang="en-US" altLang="en-US" sz="2800" dirty="0"/>
              <a:t>, always suspicious of people’s motives, </a:t>
            </a:r>
            <a:r>
              <a:rPr lang="en-US" altLang="en-US" sz="2800" b="1" dirty="0"/>
              <a:t>questions loyalty of friends and associates</a:t>
            </a:r>
            <a:r>
              <a:rPr lang="en-US" altLang="en-US" sz="2800" dirty="0"/>
              <a:t>, may accuse partner of cheating, </a:t>
            </a:r>
            <a:r>
              <a:rPr lang="en-US" altLang="en-US" sz="2800" b="1" dirty="0"/>
              <a:t>perceives </a:t>
            </a:r>
            <a:r>
              <a:rPr lang="en-US" altLang="en-US" sz="2800" b="1" dirty="0" smtClean="0"/>
              <a:t>innocent remarks as personal insults or attacks </a:t>
            </a:r>
            <a:r>
              <a:rPr lang="en-US" altLang="en-US" sz="2800" b="1" dirty="0"/>
              <a:t>that aren’t real </a:t>
            </a:r>
            <a:r>
              <a:rPr lang="en-US" altLang="en-US" sz="2800" dirty="0" smtClean="0"/>
              <a:t>(and has angry or hostile response to these perceived attacks), </a:t>
            </a:r>
            <a:r>
              <a:rPr lang="en-US" altLang="en-US" sz="2800" b="1" dirty="0" smtClean="0"/>
              <a:t>tendency to hold grudges</a:t>
            </a:r>
            <a:r>
              <a:rPr lang="en-US" altLang="en-US" dirty="0" smtClean="0"/>
              <a:t>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49" y="166351"/>
            <a:ext cx="2678806" cy="304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2321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Schizoid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Personality Disorder</a:t>
            </a:r>
            <a:endParaRPr lang="en-US" altLang="en-US" sz="4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37619"/>
            <a:ext cx="10210800" cy="454576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Not schizophrenia </a:t>
            </a:r>
            <a:r>
              <a:rPr lang="en-US" altLang="en-US" sz="2800" dirty="0"/>
              <a:t>though some of the same </a:t>
            </a:r>
            <a:r>
              <a:rPr lang="en-US" altLang="en-US" sz="2800" dirty="0" smtClean="0"/>
              <a:t>symptoms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Shows very limited range of </a:t>
            </a:r>
            <a:r>
              <a:rPr lang="en-US" altLang="en-US" sz="2800" b="1" dirty="0" smtClean="0"/>
              <a:t>emotional expression</a:t>
            </a:r>
            <a:r>
              <a:rPr lang="en-US" altLang="en-US" sz="2800" dirty="0" smtClean="0"/>
              <a:t>, </a:t>
            </a:r>
            <a:r>
              <a:rPr lang="en-US" altLang="en-US" sz="2800" dirty="0"/>
              <a:t>praise or criticism from others seems to make no difference, </a:t>
            </a:r>
            <a:r>
              <a:rPr lang="en-US" altLang="en-US" sz="2800" b="1" dirty="0"/>
              <a:t>uncomfortable around others because they can’t relate to them</a:t>
            </a:r>
            <a:r>
              <a:rPr lang="en-US" altLang="en-US" sz="2800" dirty="0"/>
              <a:t>, difficulty forming relationships, </a:t>
            </a:r>
            <a:r>
              <a:rPr lang="en-US" altLang="en-US" sz="2800" b="1" dirty="0"/>
              <a:t>would rather be </a:t>
            </a:r>
            <a:r>
              <a:rPr lang="en-US" altLang="en-US" sz="2800" b="1" dirty="0" smtClean="0"/>
              <a:t>alone</a:t>
            </a:r>
            <a:r>
              <a:rPr lang="en-US" altLang="en-US" sz="2800" dirty="0" smtClean="0"/>
              <a:t>, </a:t>
            </a:r>
            <a:r>
              <a:rPr lang="en-US" altLang="en-US" sz="2800" dirty="0"/>
              <a:t>a</a:t>
            </a:r>
            <a:r>
              <a:rPr lang="en-US" sz="2800" dirty="0" smtClean="0"/>
              <a:t>ppearance </a:t>
            </a:r>
            <a:r>
              <a:rPr lang="en-US" sz="2800" dirty="0"/>
              <a:t>of being cold or indifferent to others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632618"/>
            <a:ext cx="2626754" cy="22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4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7"/>
            <a:ext cx="8229600" cy="12450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Schizotypal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Personality Disorder</a:t>
            </a:r>
            <a:endParaRPr lang="en-US" altLang="en-US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909" y="2021982"/>
            <a:ext cx="10805375" cy="513867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Again, </a:t>
            </a:r>
            <a:r>
              <a:rPr lang="en-US" altLang="en-US" sz="2800" b="1" dirty="0"/>
              <a:t>not schizophrenia</a:t>
            </a:r>
            <a:r>
              <a:rPr lang="en-US" altLang="en-US" sz="2800" dirty="0"/>
              <a:t>, but has many of </a:t>
            </a:r>
            <a:r>
              <a:rPr lang="en-US" altLang="en-US" sz="2800" dirty="0" smtClean="0"/>
              <a:t>              the </a:t>
            </a:r>
            <a:r>
              <a:rPr lang="en-US" altLang="en-US" sz="2800" dirty="0"/>
              <a:t>same symptoms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r>
              <a:rPr lang="en-US" altLang="en-US" sz="2800" b="1" dirty="0"/>
              <a:t>Odd, peculiar, or weird </a:t>
            </a:r>
            <a:r>
              <a:rPr lang="en-US" altLang="en-US" sz="2800" b="1" dirty="0" smtClean="0"/>
              <a:t>behavior, dress, or speech</a:t>
            </a:r>
            <a:r>
              <a:rPr lang="en-US" altLang="en-US" sz="2800" dirty="0"/>
              <a:t>,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Strange beliefs or </a:t>
            </a:r>
            <a:r>
              <a:rPr lang="en-US" altLang="en-US" sz="2800" dirty="0" smtClean="0"/>
              <a:t>delusions, </a:t>
            </a:r>
            <a:r>
              <a:rPr lang="en-US" sz="2800" b="1" dirty="0"/>
              <a:t>"Magical thinking" - believing you can influence people and events with your thoughts</a:t>
            </a:r>
            <a:r>
              <a:rPr lang="en-US" sz="2800" dirty="0"/>
              <a:t>, </a:t>
            </a:r>
            <a:r>
              <a:rPr lang="en-US" altLang="en-US" sz="2800" dirty="0" smtClean="0"/>
              <a:t>emotions </a:t>
            </a:r>
            <a:r>
              <a:rPr lang="en-US" altLang="en-US" sz="2800" dirty="0"/>
              <a:t>that are inappropriate for the situation (like laughing at a funeral</a:t>
            </a:r>
            <a:r>
              <a:rPr lang="en-US" altLang="en-US" sz="2800" dirty="0" smtClean="0"/>
              <a:t>), </a:t>
            </a:r>
            <a:r>
              <a:rPr lang="en-US" sz="2800" b="1" dirty="0" smtClean="0"/>
              <a:t>belief </a:t>
            </a:r>
            <a:r>
              <a:rPr lang="en-US" sz="2800" b="1" dirty="0"/>
              <a:t>that certain casual incidents or events have hidden messages meant specifically for </a:t>
            </a:r>
            <a:r>
              <a:rPr lang="en-US" sz="2800" b="1" dirty="0" smtClean="0"/>
              <a:t>you (ideas of reference)</a:t>
            </a:r>
            <a:endParaRPr lang="en-US" sz="2800" b="1" dirty="0"/>
          </a:p>
          <a:p>
            <a:pPr eaLnBrk="1" hangingPunct="1"/>
            <a:endParaRPr lang="en-US" altLang="en-US" sz="28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591" y="169514"/>
            <a:ext cx="2794336" cy="270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43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06" y="356316"/>
            <a:ext cx="10058402" cy="1498242"/>
          </a:xfrm>
        </p:spPr>
        <p:txBody>
          <a:bodyPr>
            <a:noAutofit/>
          </a:bodyPr>
          <a:lstStyle/>
          <a:p>
            <a:r>
              <a:rPr lang="en-US" altLang="en-US" sz="4000" b="1" dirty="0" smtClean="0"/>
              <a:t>Cluster B Personality Disorders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Dramatic, </a:t>
            </a:r>
            <a:r>
              <a:rPr lang="en-US" altLang="en-US" sz="4000" dirty="0"/>
              <a:t>O</a:t>
            </a:r>
            <a:r>
              <a:rPr lang="en-US" sz="4000" dirty="0" smtClean="0"/>
              <a:t>verly </a:t>
            </a:r>
            <a:r>
              <a:rPr lang="en-US" sz="4000" dirty="0"/>
              <a:t>emotional or unpredictable </a:t>
            </a:r>
            <a:r>
              <a:rPr lang="en-US" sz="4000" dirty="0" smtClean="0"/>
              <a:t>Thinking and </a:t>
            </a:r>
            <a:r>
              <a:rPr lang="en-US" sz="4000" dirty="0"/>
              <a:t>B</a:t>
            </a:r>
            <a:r>
              <a:rPr lang="en-US" sz="4000" dirty="0" smtClean="0"/>
              <a:t>ehavior</a:t>
            </a:r>
            <a:endParaRPr lang="en-US" alt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4" y="2562896"/>
            <a:ext cx="10058400" cy="34188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Antisocial Personality Disorder</a:t>
            </a:r>
          </a:p>
          <a:p>
            <a:pPr eaLnBrk="1" hangingPunct="1"/>
            <a:r>
              <a:rPr lang="en-US" altLang="en-US" sz="2800" dirty="0" smtClean="0"/>
              <a:t>Borderline Personality Disorder</a:t>
            </a:r>
          </a:p>
          <a:p>
            <a:pPr eaLnBrk="1" hangingPunct="1"/>
            <a:r>
              <a:rPr lang="en-US" altLang="en-US" sz="2800" dirty="0" smtClean="0"/>
              <a:t>Histrionic Personality Disorder</a:t>
            </a:r>
          </a:p>
          <a:p>
            <a:pPr eaLnBrk="1" hangingPunct="1"/>
            <a:r>
              <a:rPr lang="en-US" altLang="en-US" sz="2800" dirty="0" smtClean="0"/>
              <a:t>Narcissistic Personality Disorder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24" y="3145173"/>
            <a:ext cx="2971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9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20643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Antisocial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Personality Disorder</a:t>
            </a:r>
            <a:endParaRPr lang="en-US" altLang="en-US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546" y="1648496"/>
            <a:ext cx="10056254" cy="58598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Also called </a:t>
            </a:r>
            <a:r>
              <a:rPr lang="en-US" sz="2800" b="1" dirty="0"/>
              <a:t>“</a:t>
            </a:r>
            <a:r>
              <a:rPr lang="en-US" sz="2800" b="1" dirty="0" smtClean="0"/>
              <a:t>sociopathic” or a “psychopath”</a:t>
            </a:r>
          </a:p>
          <a:p>
            <a:pPr eaLnBrk="1" hangingPunct="1">
              <a:defRPr/>
            </a:pPr>
            <a:r>
              <a:rPr lang="en-US" sz="2800" dirty="0" smtClean="0"/>
              <a:t>Predominantly males</a:t>
            </a:r>
            <a:endParaRPr lang="en-US" sz="2800" dirty="0"/>
          </a:p>
          <a:p>
            <a:pPr eaLnBrk="1" hangingPunct="1">
              <a:defRPr/>
            </a:pPr>
            <a:r>
              <a:rPr lang="en-US" sz="2800" b="1" dirty="0"/>
              <a:t>Total disregard for the rules of society</a:t>
            </a:r>
            <a:r>
              <a:rPr lang="en-US" sz="2800" dirty="0"/>
              <a:t>, frequently involved with the criminal justice system, </a:t>
            </a:r>
            <a:r>
              <a:rPr lang="en-US" sz="2800" b="1" dirty="0"/>
              <a:t>manipulative to get what they want at any cost</a:t>
            </a:r>
            <a:r>
              <a:rPr lang="en-US" sz="2800" b="1" dirty="0" smtClean="0"/>
              <a:t>, </a:t>
            </a:r>
            <a:r>
              <a:rPr lang="en-US" sz="2800" dirty="0" smtClean="0"/>
              <a:t>violates others’ rights, </a:t>
            </a:r>
            <a:r>
              <a:rPr lang="en-US" sz="2800" b="1" dirty="0" smtClean="0"/>
              <a:t>frequent lying, stealing, or using aliases</a:t>
            </a:r>
            <a:r>
              <a:rPr lang="en-US" sz="2800" dirty="0" smtClean="0"/>
              <a:t>, impulsive behavior, </a:t>
            </a:r>
            <a:r>
              <a:rPr lang="en-US" sz="2800" b="1" dirty="0" smtClean="0"/>
              <a:t>aggressive, often violent behavior</a:t>
            </a:r>
            <a:r>
              <a:rPr lang="en-US" sz="2800" dirty="0" smtClean="0"/>
              <a:t>, self-centered, </a:t>
            </a:r>
            <a:r>
              <a:rPr lang="en-US" sz="2800" b="1" dirty="0"/>
              <a:t>lack of concern </a:t>
            </a:r>
            <a:r>
              <a:rPr lang="en-US" sz="2800" b="1" dirty="0" smtClean="0"/>
              <a:t>for safety of self or others</a:t>
            </a:r>
            <a:r>
              <a:rPr lang="en-US" sz="2800" dirty="0" smtClean="0"/>
              <a:t>, doesn’t care about others </a:t>
            </a:r>
            <a:r>
              <a:rPr lang="en-US" sz="2800" dirty="0"/>
              <a:t>feelings, </a:t>
            </a:r>
            <a:r>
              <a:rPr lang="en-US" sz="2800" b="1" dirty="0"/>
              <a:t>shows no remorse for </a:t>
            </a:r>
            <a:r>
              <a:rPr lang="en-US" sz="2800" b="1" dirty="0" smtClean="0"/>
              <a:t>actions</a:t>
            </a:r>
            <a:endParaRPr lang="en-US" sz="28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21" y="274638"/>
            <a:ext cx="2694099" cy="240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304800"/>
            <a:ext cx="10814521" cy="1219200"/>
          </a:xfrm>
        </p:spPr>
        <p:txBody>
          <a:bodyPr/>
          <a:lstStyle/>
          <a:p>
            <a:r>
              <a:rPr lang="en-US" dirty="0" smtClean="0"/>
              <a:t>Serial Killers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3309870"/>
            <a:ext cx="10814521" cy="382502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Most serial killers have antisocial personality disorder</a:t>
            </a:r>
          </a:p>
          <a:p>
            <a:r>
              <a:rPr lang="en-US" sz="2800" dirty="0" smtClean="0"/>
              <a:t>However, most people with antisocial personality disorder are </a:t>
            </a:r>
            <a:r>
              <a:rPr lang="en-US" sz="2800" i="1" dirty="0" smtClean="0"/>
              <a:t>not</a:t>
            </a:r>
            <a:r>
              <a:rPr lang="en-US" sz="2800" dirty="0" smtClean="0"/>
              <a:t> serial killers</a:t>
            </a:r>
          </a:p>
          <a:p>
            <a:r>
              <a:rPr lang="en-US" sz="2800" dirty="0" smtClean="0"/>
              <a:t>In fact, </a:t>
            </a:r>
            <a:r>
              <a:rPr lang="en-US" sz="2800" b="1" dirty="0" smtClean="0"/>
              <a:t>many people with this personality disorder are very successful leaders and/or businessmen </a:t>
            </a:r>
            <a:r>
              <a:rPr lang="en-US" sz="2800" dirty="0" smtClean="0"/>
              <a:t>(a scary thought!)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45" y="1007637"/>
            <a:ext cx="3147051" cy="1961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907" y="935195"/>
            <a:ext cx="2632992" cy="20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1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01521" y="274637"/>
            <a:ext cx="9309279" cy="114203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Borderline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Personality </a:t>
            </a:r>
            <a:r>
              <a:rPr lang="en-US" altLang="en-US" sz="4000" dirty="0" smtClean="0"/>
              <a:t>Disorder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2073498"/>
            <a:ext cx="10599313" cy="448184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/>
              <a:t>More women than men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Very emotional, </a:t>
            </a:r>
            <a:r>
              <a:rPr lang="en-US" altLang="en-US" sz="2800" b="1" dirty="0" smtClean="0"/>
              <a:t>unstable or fragile self-image</a:t>
            </a:r>
            <a:r>
              <a:rPr lang="en-US" altLang="en-US" sz="2800" dirty="0" smtClean="0"/>
              <a:t>, extreme </a:t>
            </a:r>
            <a:r>
              <a:rPr lang="en-US" altLang="en-US" sz="2800" dirty="0"/>
              <a:t>mood swings </a:t>
            </a:r>
            <a:r>
              <a:rPr lang="en-US" altLang="en-US" sz="2800" dirty="0" smtClean="0"/>
              <a:t>(often in reaction to stress), </a:t>
            </a:r>
            <a:r>
              <a:rPr lang="en-US" altLang="en-US" sz="2800" b="1" dirty="0"/>
              <a:t>unstable </a:t>
            </a:r>
            <a:r>
              <a:rPr lang="en-US" altLang="en-US" sz="2800" b="1" dirty="0" smtClean="0"/>
              <a:t>and intense relationships</a:t>
            </a:r>
            <a:r>
              <a:rPr lang="en-US" altLang="en-US" sz="2800" dirty="0"/>
              <a:t>, intense anger or difficulty controlling it, </a:t>
            </a:r>
            <a:r>
              <a:rPr lang="en-US" altLang="en-US" sz="2800" b="1" dirty="0"/>
              <a:t>impulsive </a:t>
            </a:r>
            <a:r>
              <a:rPr lang="en-US" altLang="en-US" sz="2800" b="1" dirty="0" smtClean="0"/>
              <a:t>and risky behavior </a:t>
            </a:r>
            <a:r>
              <a:rPr lang="en-US" altLang="en-US" sz="2800" dirty="0" smtClean="0"/>
              <a:t>such as having unsafe sex, gambling, or binge eating, </a:t>
            </a:r>
            <a:r>
              <a:rPr lang="en-US" altLang="en-US" sz="2800" b="1" dirty="0"/>
              <a:t>may engage in self-destructive behaviors like substance abuse or even self-harm (cutting</a:t>
            </a:r>
            <a:r>
              <a:rPr lang="en-US" altLang="en-US" sz="2800" b="1" dirty="0" smtClean="0"/>
              <a:t>), </a:t>
            </a:r>
            <a:r>
              <a:rPr lang="en-US" altLang="en-US" sz="2800" dirty="0" smtClean="0"/>
              <a:t>intense fear of being alone or abandoned, </a:t>
            </a:r>
            <a:r>
              <a:rPr lang="en-US" altLang="en-US" sz="2800" b="1" dirty="0" smtClean="0"/>
              <a:t>ongoing </a:t>
            </a:r>
            <a:r>
              <a:rPr lang="en-US" altLang="en-US" sz="2800" b="1" dirty="0"/>
              <a:t>feelings of </a:t>
            </a:r>
            <a:r>
              <a:rPr lang="en-US" altLang="en-US" sz="2800" b="1" dirty="0" smtClean="0"/>
              <a:t>emptiness</a:t>
            </a: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 </a:t>
            </a:r>
            <a:r>
              <a:rPr lang="en-US" altLang="en-US" sz="2800" dirty="0"/>
              <a:t>High risk </a:t>
            </a:r>
            <a:r>
              <a:rPr lang="en-US" altLang="en-US" sz="2800" dirty="0" smtClean="0"/>
              <a:t>for attempted </a:t>
            </a:r>
            <a:r>
              <a:rPr lang="en-US" altLang="en-US" sz="2800" dirty="0"/>
              <a:t>suicide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36" y="342900"/>
            <a:ext cx="1981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100" y="0"/>
            <a:ext cx="2247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7"/>
            <a:ext cx="8229600" cy="11806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Histrionic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Personality Disorder</a:t>
            </a:r>
            <a:endParaRPr lang="en-US" altLang="en-U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0152" y="2743200"/>
            <a:ext cx="12183414" cy="4391696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Extremely dramatic </a:t>
            </a:r>
            <a:r>
              <a:rPr lang="en-US" altLang="en-US" sz="2800" dirty="0"/>
              <a:t>(“drama queen”), </a:t>
            </a:r>
            <a:r>
              <a:rPr lang="en-US" altLang="en-US" sz="2800" b="1" dirty="0"/>
              <a:t>express extreme emotions that are usually fake and only to get a response</a:t>
            </a:r>
            <a:r>
              <a:rPr lang="en-US" altLang="en-US" sz="2800" dirty="0"/>
              <a:t>, </a:t>
            </a:r>
            <a:r>
              <a:rPr lang="en-US" altLang="en-US" sz="2800" dirty="0" smtClean="0"/>
              <a:t>constantly seeking attention, </a:t>
            </a:r>
            <a:r>
              <a:rPr lang="en-US" altLang="en-US" sz="2800" b="1" dirty="0"/>
              <a:t>they feel uncomfortable when not the center of </a:t>
            </a:r>
            <a:r>
              <a:rPr lang="en-US" altLang="en-US" sz="2800" b="1" dirty="0" smtClean="0"/>
              <a:t>attention</a:t>
            </a:r>
            <a:r>
              <a:rPr lang="en-US" altLang="en-US" sz="2800" dirty="0" smtClean="0"/>
              <a:t>, </a:t>
            </a:r>
            <a:r>
              <a:rPr lang="en-US" sz="2800" dirty="0" smtClean="0"/>
              <a:t>strong </a:t>
            </a:r>
            <a:r>
              <a:rPr lang="en-US" sz="2800" dirty="0"/>
              <a:t>opinions, but few facts or details to back them </a:t>
            </a:r>
            <a:r>
              <a:rPr lang="en-US" sz="2800" dirty="0" smtClean="0"/>
              <a:t>up,</a:t>
            </a:r>
            <a:r>
              <a:rPr lang="en-US" sz="2800" dirty="0"/>
              <a:t> </a:t>
            </a:r>
            <a:r>
              <a:rPr lang="en-US" sz="2800" b="1" dirty="0" smtClean="0"/>
              <a:t>excessive </a:t>
            </a:r>
            <a:r>
              <a:rPr lang="en-US" sz="2800" b="1" dirty="0"/>
              <a:t>concern with physical </a:t>
            </a:r>
            <a:r>
              <a:rPr lang="en-US" sz="2800" b="1" dirty="0" smtClean="0"/>
              <a:t>appearance</a:t>
            </a:r>
            <a:r>
              <a:rPr lang="en-US" sz="2800" dirty="0" smtClean="0"/>
              <a:t>, thinks </a:t>
            </a:r>
            <a:r>
              <a:rPr lang="en-US" sz="2800" dirty="0"/>
              <a:t>relationships with others are closer than they really </a:t>
            </a:r>
            <a:r>
              <a:rPr lang="en-US" sz="2800" dirty="0" smtClean="0"/>
              <a:t>are, </a:t>
            </a:r>
            <a:r>
              <a:rPr lang="en-US" altLang="en-US" sz="2800" b="1" dirty="0" smtClean="0"/>
              <a:t>makes </a:t>
            </a:r>
            <a:r>
              <a:rPr lang="en-US" altLang="en-US" sz="2800" b="1" dirty="0"/>
              <a:t>a big deal out of everything</a:t>
            </a:r>
            <a:r>
              <a:rPr lang="en-US" altLang="en-US" sz="2800" dirty="0"/>
              <a:t> (“you’re not going to believe what happened to me…”)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0"/>
            <a:ext cx="2726028" cy="260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7285" y="-154546"/>
            <a:ext cx="8433515" cy="106894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Narcissistic Personality Disorder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8789" y="914399"/>
            <a:ext cx="12320789" cy="6310649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Feelings of superiority and being “</a:t>
            </a:r>
            <a:r>
              <a:rPr lang="en-US" altLang="en-US" sz="2800" b="1" dirty="0" smtClean="0"/>
              <a:t>special”,</a:t>
            </a:r>
            <a:r>
              <a:rPr lang="en-US" altLang="en-US" sz="2800" dirty="0" smtClean="0"/>
              <a:t> Often </a:t>
            </a:r>
            <a:r>
              <a:rPr lang="en-US" altLang="en-US" sz="2800" dirty="0"/>
              <a:t>feel that others don’t recognize your greatness </a:t>
            </a:r>
            <a:r>
              <a:rPr lang="en-US" altLang="en-US" sz="2800" dirty="0" smtClean="0"/>
              <a:t>or give you the </a:t>
            </a:r>
            <a:r>
              <a:rPr lang="en-US" altLang="en-US" sz="2800" dirty="0"/>
              <a:t>recognition and treatment that you </a:t>
            </a:r>
            <a:r>
              <a:rPr lang="en-US" altLang="en-US" sz="2800" dirty="0" smtClean="0"/>
              <a:t>deserve, </a:t>
            </a:r>
            <a:r>
              <a:rPr lang="en-US" altLang="en-US" sz="2800" b="1" dirty="0" smtClean="0"/>
              <a:t>Expectation of constant praise and admiration</a:t>
            </a:r>
            <a:r>
              <a:rPr lang="en-US" altLang="en-US" sz="2800" dirty="0" smtClean="0"/>
              <a:t>, Sense </a:t>
            </a:r>
            <a:r>
              <a:rPr lang="en-US" altLang="en-US" sz="2800" dirty="0"/>
              <a:t>of entitlement and </a:t>
            </a:r>
            <a:r>
              <a:rPr lang="en-US" altLang="en-US" sz="2800" dirty="0" smtClean="0"/>
              <a:t>being more important than others, </a:t>
            </a:r>
            <a:r>
              <a:rPr lang="en-US" altLang="en-US" sz="2800" b="1" dirty="0" smtClean="0"/>
              <a:t>Preoccupied </a:t>
            </a:r>
            <a:r>
              <a:rPr lang="en-US" altLang="en-US" sz="2800" b="1" dirty="0"/>
              <a:t>with fantasies of unlimited success, beauty &amp; </a:t>
            </a:r>
            <a:r>
              <a:rPr lang="en-US" altLang="en-US" sz="2800" b="1" dirty="0" smtClean="0"/>
              <a:t>brilliance</a:t>
            </a:r>
            <a:r>
              <a:rPr lang="en-US" altLang="en-US" sz="2800" dirty="0" smtClean="0"/>
              <a:t>, Failure to recognize others’ needs and feelings, </a:t>
            </a:r>
            <a:r>
              <a:rPr lang="en-US" sz="2800" b="1" dirty="0" smtClean="0"/>
              <a:t>Arrogance</a:t>
            </a:r>
            <a:r>
              <a:rPr lang="en-US" sz="2800" dirty="0" smtClean="0"/>
              <a:t>, Unreasonable </a:t>
            </a:r>
            <a:r>
              <a:rPr lang="en-US" sz="2800" dirty="0"/>
              <a:t>expectations of favors and advantages, </a:t>
            </a:r>
            <a:r>
              <a:rPr lang="en-US" sz="2800" b="1" dirty="0"/>
              <a:t>often taking advantage of </a:t>
            </a:r>
            <a:r>
              <a:rPr lang="en-US" sz="2800" b="1" dirty="0" smtClean="0"/>
              <a:t>others</a:t>
            </a:r>
            <a:r>
              <a:rPr lang="en-US" sz="2800" dirty="0" smtClean="0"/>
              <a:t>, belief </a:t>
            </a:r>
            <a:r>
              <a:rPr lang="en-US" sz="2800" dirty="0"/>
              <a:t>that others envy </a:t>
            </a:r>
            <a:r>
              <a:rPr lang="en-US" sz="2800" dirty="0" smtClean="0"/>
              <a:t>you, </a:t>
            </a:r>
            <a:r>
              <a:rPr lang="en-US" sz="2800" b="1" dirty="0"/>
              <a:t>Exaggeration of achievements or talents</a:t>
            </a:r>
          </a:p>
          <a:p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816" y="4391695"/>
            <a:ext cx="2479183" cy="246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003" y="0"/>
            <a:ext cx="10698611" cy="151970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/>
              <a:t>Cluster C Personality Disorders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/>
              <a:t>Fearful </a:t>
            </a:r>
            <a:r>
              <a:rPr lang="en-US" altLang="en-US" sz="4000" dirty="0" smtClean="0"/>
              <a:t>or Anxious Thinking &amp; Behaviors</a:t>
            </a:r>
            <a:endParaRPr lang="en-US" alt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4" y="1687132"/>
            <a:ext cx="10058400" cy="42945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Dependent Personality Disorder</a:t>
            </a:r>
          </a:p>
          <a:p>
            <a:pPr eaLnBrk="1" hangingPunct="1"/>
            <a:r>
              <a:rPr lang="en-US" altLang="en-US" sz="2800" dirty="0" smtClean="0"/>
              <a:t>Avoidant Personality Disorder</a:t>
            </a:r>
          </a:p>
          <a:p>
            <a:pPr eaLnBrk="1" hangingPunct="1"/>
            <a:r>
              <a:rPr lang="en-US" altLang="en-US" sz="2800" dirty="0" smtClean="0"/>
              <a:t>Obsessive Compulsive Personality Disorder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90" y="39243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4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Formed During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752600"/>
            <a:ext cx="10891794" cy="4229100"/>
          </a:xfrm>
        </p:spPr>
        <p:txBody>
          <a:bodyPr>
            <a:normAutofit/>
          </a:bodyPr>
          <a:lstStyle/>
          <a:p>
            <a:r>
              <a:rPr lang="en-US" sz="2800" dirty="0"/>
              <a:t>Personality forms during childhood, shaped through an interaction of two factors:</a:t>
            </a:r>
          </a:p>
          <a:p>
            <a:r>
              <a:rPr lang="en-US" sz="2800" b="1" dirty="0"/>
              <a:t>Your genes.</a:t>
            </a:r>
            <a:r>
              <a:rPr lang="en-US" sz="2800" dirty="0"/>
              <a:t> </a:t>
            </a:r>
            <a:r>
              <a:rPr lang="en-US" sz="2800" b="1" dirty="0"/>
              <a:t>Certain personality traits may be passed on to you by your parents </a:t>
            </a:r>
            <a:r>
              <a:rPr lang="en-US" sz="2800" dirty="0"/>
              <a:t>through inherited genes. These traits are sometimes called your </a:t>
            </a:r>
            <a:r>
              <a:rPr lang="en-US" sz="2800" b="1" dirty="0"/>
              <a:t>temperament</a:t>
            </a:r>
            <a:r>
              <a:rPr lang="en-US" sz="2800" dirty="0"/>
              <a:t>.</a:t>
            </a:r>
          </a:p>
          <a:p>
            <a:r>
              <a:rPr lang="en-US" sz="2800" b="1" dirty="0"/>
              <a:t>Your environment.</a:t>
            </a:r>
            <a:r>
              <a:rPr lang="en-US" sz="2800" dirty="0"/>
              <a:t> This involves </a:t>
            </a:r>
            <a:r>
              <a:rPr lang="en-US" sz="2800" b="1" dirty="0"/>
              <a:t>the surroundings you grew up in, events that occurred, and relationships with family members and others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96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4699"/>
            <a:ext cx="11123614" cy="12492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Dependent </a:t>
            </a:r>
            <a:r>
              <a:rPr lang="en-US" altLang="en-US" sz="4000" dirty="0" smtClean="0"/>
              <a:t>Personality Disorder</a:t>
            </a:r>
            <a:endParaRPr lang="en-US" alt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3016250"/>
            <a:ext cx="12080383" cy="4672436"/>
          </a:xfrm>
        </p:spPr>
        <p:txBody>
          <a:bodyPr>
            <a:normAutofit lnSpcReduction="10000"/>
          </a:bodyPr>
          <a:lstStyle/>
          <a:p>
            <a:r>
              <a:rPr lang="en-US" altLang="en-US" sz="2800" b="1" dirty="0" smtClean="0"/>
              <a:t>Clingy behavior, </a:t>
            </a:r>
            <a:r>
              <a:rPr lang="en-US" altLang="en-US" sz="2800" dirty="0"/>
              <a:t>feel helpless when alone, </a:t>
            </a:r>
            <a:r>
              <a:rPr lang="en-US" altLang="en-US" sz="2800" b="1" dirty="0"/>
              <a:t>needs to be taken care of</a:t>
            </a:r>
            <a:r>
              <a:rPr lang="en-US" altLang="en-US" sz="2800" dirty="0"/>
              <a:t>, can’t make a decision on their own, </a:t>
            </a:r>
            <a:r>
              <a:rPr lang="en-US" altLang="en-US" sz="2800" b="1" dirty="0"/>
              <a:t>needs constant reassurance and approval</a:t>
            </a:r>
            <a:r>
              <a:rPr lang="en-US" altLang="en-US" sz="2800" dirty="0"/>
              <a:t>, will do whatever others want to avoid </a:t>
            </a:r>
            <a:r>
              <a:rPr lang="en-US" altLang="en-US" sz="2800" dirty="0" smtClean="0"/>
              <a:t>abandonment, </a:t>
            </a:r>
            <a:r>
              <a:rPr lang="en-US" sz="2800" b="1" dirty="0"/>
              <a:t>Lack of self-confidence</a:t>
            </a:r>
            <a:r>
              <a:rPr lang="en-US" sz="2800" dirty="0"/>
              <a:t>, </a:t>
            </a:r>
            <a:r>
              <a:rPr lang="en-US" sz="2800" dirty="0" smtClean="0"/>
              <a:t>require </a:t>
            </a:r>
            <a:r>
              <a:rPr lang="en-US" sz="2800" dirty="0"/>
              <a:t>excessive advice </a:t>
            </a:r>
            <a:r>
              <a:rPr lang="en-US" sz="2800" dirty="0" smtClean="0"/>
              <a:t>from </a:t>
            </a:r>
            <a:r>
              <a:rPr lang="en-US" sz="2800" dirty="0"/>
              <a:t>others to make even small </a:t>
            </a:r>
            <a:r>
              <a:rPr lang="en-US" sz="2800" dirty="0" smtClean="0"/>
              <a:t>decisions, </a:t>
            </a:r>
            <a:r>
              <a:rPr lang="en-US" sz="2800" b="1" dirty="0" smtClean="0"/>
              <a:t>difficulty disagreeing with others due to fear of disapproval</a:t>
            </a:r>
            <a:r>
              <a:rPr lang="en-US" sz="2800" dirty="0" smtClean="0"/>
              <a:t>, </a:t>
            </a:r>
            <a:r>
              <a:rPr lang="en-US" sz="2800" dirty="0"/>
              <a:t>Tolerance of poor or abusive treatment, even when other options are </a:t>
            </a:r>
            <a:r>
              <a:rPr lang="en-US" sz="2800" dirty="0" smtClean="0"/>
              <a:t>available, </a:t>
            </a:r>
            <a:r>
              <a:rPr lang="en-US" sz="2800" b="1" dirty="0" smtClean="0"/>
              <a:t>need </a:t>
            </a:r>
            <a:r>
              <a:rPr lang="en-US" sz="2800" b="1" dirty="0"/>
              <a:t>to start a new relationship when a close one has ended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eaLnBrk="1" hangingPunct="1"/>
            <a:endParaRPr lang="en-US" altLang="en-US" sz="28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44" y="0"/>
            <a:ext cx="2648755" cy="28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5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-103030"/>
            <a:ext cx="10058402" cy="10560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Avoidant </a:t>
            </a:r>
            <a:r>
              <a:rPr lang="en-US" altLang="en-US" sz="4000" dirty="0" smtClean="0"/>
              <a:t>Personality Disorder</a:t>
            </a:r>
            <a:endParaRPr lang="en-US" altLang="en-US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3038"/>
            <a:ext cx="12192000" cy="5028662"/>
          </a:xfrm>
        </p:spPr>
        <p:txBody>
          <a:bodyPr/>
          <a:lstStyle/>
          <a:p>
            <a:r>
              <a:rPr lang="en-US" altLang="en-US" sz="2800" b="1" dirty="0"/>
              <a:t>Feels inadequate</a:t>
            </a:r>
            <a:r>
              <a:rPr lang="en-US" altLang="en-US" sz="2800" b="1" dirty="0" smtClean="0"/>
              <a:t>, inferior, or unattractive</a:t>
            </a:r>
            <a:r>
              <a:rPr lang="en-US" altLang="en-US" sz="2800" dirty="0" smtClean="0"/>
              <a:t>, </a:t>
            </a:r>
            <a:r>
              <a:rPr lang="en-US" altLang="en-US" sz="2800" dirty="0"/>
              <a:t>extremely sensitive to what others think and say about them (interpreting any comment as an insult or criticism even when it is not), </a:t>
            </a:r>
            <a:r>
              <a:rPr lang="en-US" altLang="en-US" sz="2800" b="1" dirty="0"/>
              <a:t>usually avoid social situations or getting involved with others unless certain of being </a:t>
            </a:r>
            <a:r>
              <a:rPr lang="en-US" altLang="en-US" sz="2800" b="1" dirty="0" smtClean="0"/>
              <a:t>liked</a:t>
            </a:r>
            <a:r>
              <a:rPr lang="en-US" altLang="en-US" sz="2800" dirty="0" smtClean="0"/>
              <a:t>, </a:t>
            </a:r>
            <a:r>
              <a:rPr lang="en-US" sz="2800" dirty="0" smtClean="0"/>
              <a:t>avoid </a:t>
            </a:r>
            <a:r>
              <a:rPr lang="en-US" sz="2800" dirty="0"/>
              <a:t>new activities or meeting </a:t>
            </a:r>
            <a:r>
              <a:rPr lang="en-US" sz="2800" dirty="0" smtClean="0"/>
              <a:t>strangers, </a:t>
            </a:r>
            <a:r>
              <a:rPr lang="en-US" altLang="en-US" sz="2800" b="1" dirty="0" smtClean="0"/>
              <a:t>belief </a:t>
            </a:r>
            <a:r>
              <a:rPr lang="en-US" altLang="en-US" sz="2800" b="1" dirty="0"/>
              <a:t>that you are unappealing to others (why would they like me</a:t>
            </a:r>
            <a:r>
              <a:rPr lang="en-US" altLang="en-US" sz="2800" b="1" dirty="0" smtClean="0"/>
              <a:t>?)</a:t>
            </a:r>
            <a:r>
              <a:rPr lang="en-US" altLang="en-US" sz="2800" dirty="0" smtClean="0"/>
              <a:t>, extreme shyness, </a:t>
            </a:r>
            <a:r>
              <a:rPr lang="en-US" sz="2800" b="1" dirty="0"/>
              <a:t>Fear </a:t>
            </a:r>
            <a:r>
              <a:rPr lang="en-US" sz="2800" b="1" dirty="0" smtClean="0"/>
              <a:t>of </a:t>
            </a:r>
            <a:r>
              <a:rPr lang="en-US" sz="2800" b="1" dirty="0"/>
              <a:t>embarrassment or ridicule</a:t>
            </a:r>
          </a:p>
          <a:p>
            <a:endParaRPr lang="en-US" altLang="en-US" sz="28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00" y="4185634"/>
            <a:ext cx="2819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11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74637"/>
            <a:ext cx="10210801" cy="109052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Obsessive Compulsive </a:t>
            </a:r>
            <a:r>
              <a:rPr lang="en-US" altLang="en-US" sz="4000" dirty="0" smtClean="0"/>
              <a:t>        Personality Disorder</a:t>
            </a:r>
            <a:endParaRPr lang="en-US" altLang="en-US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365161"/>
            <a:ext cx="11990231" cy="575685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Not to be confused with OCD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r>
              <a:rPr lang="en-US" altLang="en-US" sz="2800" dirty="0"/>
              <a:t>Very rigid and inflexible, </a:t>
            </a:r>
            <a:r>
              <a:rPr lang="en-US" altLang="en-US" sz="2800" b="1" dirty="0"/>
              <a:t>anal retentive</a:t>
            </a:r>
            <a:r>
              <a:rPr lang="en-US" altLang="en-US" sz="2800" dirty="0" smtClean="0"/>
              <a:t>,</a:t>
            </a:r>
            <a:r>
              <a:rPr lang="en-US" sz="2800" dirty="0"/>
              <a:t> Extreme perfectionism, resulting in dysfunction and distress when perfection is not </a:t>
            </a:r>
            <a:r>
              <a:rPr lang="en-US" sz="2800" dirty="0" smtClean="0"/>
              <a:t>achieved, </a:t>
            </a:r>
            <a:r>
              <a:rPr lang="en-US" altLang="en-US" sz="2800" b="1" dirty="0" smtClean="0"/>
              <a:t>everything </a:t>
            </a:r>
            <a:r>
              <a:rPr lang="en-US" altLang="en-US" sz="2800" b="1" dirty="0"/>
              <a:t>has to be orderly and “just right,”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lives by “the rules”, </a:t>
            </a:r>
            <a:r>
              <a:rPr lang="en-US" altLang="en-US" sz="2800" b="1" dirty="0" smtClean="0"/>
              <a:t>will </a:t>
            </a:r>
            <a:r>
              <a:rPr lang="en-US" altLang="en-US" sz="2800" b="1" dirty="0"/>
              <a:t>focus on lists, schedules, and details, yet miss the big picture</a:t>
            </a:r>
            <a:r>
              <a:rPr lang="en-US" altLang="en-US" sz="2800" dirty="0"/>
              <a:t>, </a:t>
            </a:r>
            <a:r>
              <a:rPr lang="en-US" sz="2800" dirty="0"/>
              <a:t>Desire to be in control of people, tasks and </a:t>
            </a:r>
            <a:r>
              <a:rPr lang="en-US" sz="2800" dirty="0" smtClean="0"/>
              <a:t>situations, </a:t>
            </a:r>
            <a:r>
              <a:rPr lang="en-US" altLang="en-US" sz="2800" b="1" dirty="0" smtClean="0"/>
              <a:t>narrow </a:t>
            </a:r>
            <a:r>
              <a:rPr lang="en-US" altLang="en-US" sz="2800" b="1" dirty="0"/>
              <a:t>minded and inflexible thinking</a:t>
            </a:r>
            <a:r>
              <a:rPr lang="en-US" altLang="en-US" sz="2800" dirty="0"/>
              <a:t>, will excessively work and be so preoccupied with being productive that will allow no time for fun or just </a:t>
            </a:r>
            <a:r>
              <a:rPr lang="en-US" altLang="en-US" sz="2800" dirty="0" smtClean="0"/>
              <a:t>relaxing, </a:t>
            </a:r>
            <a:r>
              <a:rPr lang="en-US" sz="2800" b="1" dirty="0"/>
              <a:t>Inflexible about morality, ethics or </a:t>
            </a:r>
            <a:r>
              <a:rPr lang="en-US" sz="2800" b="1" dirty="0" smtClean="0"/>
              <a:t>values</a:t>
            </a:r>
            <a:r>
              <a:rPr lang="en-US" sz="2800" dirty="0" smtClean="0"/>
              <a:t>, Tight</a:t>
            </a:r>
            <a:r>
              <a:rPr lang="en-US" sz="2800" dirty="0"/>
              <a:t>, miserly control over budgeting and spending money</a:t>
            </a:r>
          </a:p>
          <a:p>
            <a:endParaRPr lang="en-US" altLang="en-US" sz="28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078" y="274636"/>
            <a:ext cx="2091162" cy="187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MayoClinic.org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959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0"/>
            <a:ext cx="10389518" cy="1043189"/>
          </a:xfrm>
        </p:spPr>
        <p:txBody>
          <a:bodyPr/>
          <a:lstStyle/>
          <a:p>
            <a:r>
              <a:rPr lang="en-US" dirty="0" smtClean="0"/>
              <a:t>What causes a personality “disorder”?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146220"/>
            <a:ext cx="10853158" cy="4835480"/>
          </a:xfrm>
        </p:spPr>
        <p:txBody>
          <a:bodyPr>
            <a:normAutofit/>
          </a:bodyPr>
          <a:lstStyle/>
          <a:p>
            <a:r>
              <a:rPr lang="en-US" sz="2800" dirty="0"/>
              <a:t>Personality disorders are thought to be caused by </a:t>
            </a:r>
            <a:r>
              <a:rPr lang="en-US" sz="2800" b="1" dirty="0"/>
              <a:t>a combination of these genetic and environmental influences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Your </a:t>
            </a:r>
            <a:r>
              <a:rPr lang="en-US" sz="2800" dirty="0"/>
              <a:t>genes may make you vulnerable to developing a personality disorder, and a life situation may trigger the actual development.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489" y="3881639"/>
            <a:ext cx="2970447" cy="22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just what is a Personality Disorder?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27279" y="1752600"/>
            <a:ext cx="10196335" cy="4229100"/>
          </a:xfrm>
        </p:spPr>
        <p:txBody>
          <a:bodyPr>
            <a:normAutofit/>
          </a:bodyPr>
          <a:lstStyle/>
          <a:p>
            <a:r>
              <a:rPr lang="en-US" sz="2800" dirty="0"/>
              <a:t>A personality </a:t>
            </a:r>
            <a:r>
              <a:rPr lang="en-US" sz="2800" dirty="0" smtClean="0"/>
              <a:t>disorder (PD) </a:t>
            </a:r>
            <a:r>
              <a:rPr lang="en-US" sz="2800" dirty="0"/>
              <a:t>is a type of mental disorder in which you have </a:t>
            </a:r>
            <a:r>
              <a:rPr lang="en-US" sz="2800" b="1" dirty="0"/>
              <a:t>a rigid and unhealthy pattern of thinking, functioning and </a:t>
            </a:r>
            <a:r>
              <a:rPr lang="en-US" sz="2800" b="1" dirty="0" smtClean="0"/>
              <a:t>behaving.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97" y="3282907"/>
            <a:ext cx="2914141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56" y="451834"/>
            <a:ext cx="10058400" cy="4229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person with a personality disorder has </a:t>
            </a:r>
            <a:r>
              <a:rPr lang="en-US" sz="2800" b="1" dirty="0"/>
              <a:t>trouble perceiving and relating to situations and to people</a:t>
            </a:r>
            <a:r>
              <a:rPr lang="en-US" sz="2800" dirty="0"/>
              <a:t>. This causes </a:t>
            </a:r>
            <a:r>
              <a:rPr lang="en-US" sz="2800" b="1" dirty="0"/>
              <a:t>significant problems </a:t>
            </a:r>
            <a:r>
              <a:rPr lang="en-US" sz="2800" dirty="0"/>
              <a:t>and </a:t>
            </a:r>
            <a:r>
              <a:rPr lang="en-US" sz="2800" dirty="0" smtClean="0"/>
              <a:t>limitations.</a:t>
            </a:r>
          </a:p>
          <a:p>
            <a:r>
              <a:rPr lang="en-US" altLang="en-US" sz="2800" dirty="0" smtClean="0"/>
              <a:t>Even </a:t>
            </a:r>
            <a:r>
              <a:rPr lang="en-US" altLang="en-US" sz="2800" dirty="0"/>
              <a:t>though they don’t see it, their </a:t>
            </a:r>
            <a:r>
              <a:rPr lang="en-US" altLang="en-US" sz="2800" b="1" dirty="0"/>
              <a:t>behavior often interferes with their ability to socially adapt and get along well with others</a:t>
            </a:r>
            <a:r>
              <a:rPr lang="en-US" altLang="en-US" sz="2800" b="1" dirty="0" smtClean="0"/>
              <a:t>.</a:t>
            </a:r>
            <a:endParaRPr lang="en-US" alt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35" y="3171690"/>
            <a:ext cx="358475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7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89" y="381001"/>
            <a:ext cx="10082011" cy="5745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A personality disorder (PD) is </a:t>
            </a:r>
            <a:r>
              <a:rPr lang="en-US" altLang="en-US" sz="2800" b="1" dirty="0" smtClean="0"/>
              <a:t>troublesome to </a:t>
            </a:r>
            <a:r>
              <a:rPr lang="en-US" altLang="en-US" sz="2800" b="1" i="1" dirty="0" smtClean="0"/>
              <a:t>other people </a:t>
            </a:r>
            <a:r>
              <a:rPr lang="en-US" altLang="en-US" sz="2800" dirty="0" smtClean="0"/>
              <a:t>who have to come in to contact with the person who has the PD</a:t>
            </a:r>
            <a:r>
              <a:rPr lang="en-US" altLang="en-US" sz="2800" dirty="0" smtClean="0"/>
              <a:t>.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Some estimates suggest that up </a:t>
            </a:r>
            <a:r>
              <a:rPr lang="en-US" altLang="en-US" sz="2800" dirty="0" smtClean="0"/>
              <a:t>to 26 million people in the US, or </a:t>
            </a:r>
            <a:r>
              <a:rPr lang="en-US" altLang="en-US" sz="2800" b="1" dirty="0" smtClean="0"/>
              <a:t>9% of the population</a:t>
            </a:r>
            <a:r>
              <a:rPr lang="en-US" altLang="en-US" sz="2800" dirty="0" smtClean="0"/>
              <a:t>, may have PDs (most are undiagnosed).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07" y="3478484"/>
            <a:ext cx="3200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9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2" y="304801"/>
            <a:ext cx="11033462" cy="6958884"/>
          </a:xfrm>
        </p:spPr>
        <p:txBody>
          <a:bodyPr/>
          <a:lstStyle/>
          <a:p>
            <a:r>
              <a:rPr lang="en-US" sz="2800" dirty="0"/>
              <a:t>Many people with PDs don’t realize they have one because </a:t>
            </a:r>
            <a:r>
              <a:rPr lang="en-US" sz="2800" b="1" dirty="0"/>
              <a:t>their way of thinking and behaving seems natural to them</a:t>
            </a:r>
            <a:r>
              <a:rPr lang="en-US" sz="2800" dirty="0" smtClean="0"/>
              <a:t>.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r>
              <a:rPr lang="en-US" altLang="en-US" sz="2800" dirty="0" smtClean="0"/>
              <a:t>Even </a:t>
            </a:r>
            <a:r>
              <a:rPr lang="en-US" altLang="en-US" sz="2800" dirty="0"/>
              <a:t>though most people around them would say that their behavior is dysfunctional, people with PDs </a:t>
            </a:r>
            <a:r>
              <a:rPr lang="en-US" altLang="en-US" sz="2800" b="1" dirty="0"/>
              <a:t>believe their own behaviors are reasonable responses </a:t>
            </a:r>
            <a:r>
              <a:rPr lang="en-US" altLang="en-US" sz="2800" dirty="0"/>
              <a:t>to the way the world is treating them</a:t>
            </a:r>
            <a:r>
              <a:rPr lang="en-US" altLang="en-US" sz="2800" dirty="0" smtClean="0"/>
              <a:t>.</a:t>
            </a:r>
            <a:endParaRPr 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242" y="3493730"/>
            <a:ext cx="3323152" cy="20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115910"/>
            <a:ext cx="10788763" cy="1217590"/>
          </a:xfrm>
        </p:spPr>
        <p:txBody>
          <a:bodyPr/>
          <a:lstStyle/>
          <a:p>
            <a:r>
              <a:rPr lang="en-US" dirty="0" smtClean="0"/>
              <a:t>Don’t usually seek out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52600"/>
            <a:ext cx="11123614" cy="42291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Therefore, most people with PDs </a:t>
            </a:r>
            <a:r>
              <a:rPr lang="en-US" altLang="en-US" sz="2800" b="1" dirty="0"/>
              <a:t>will not </a:t>
            </a:r>
            <a:r>
              <a:rPr lang="en-US" altLang="en-US" sz="2800" b="1" dirty="0" smtClean="0"/>
              <a:t>                 seek </a:t>
            </a:r>
            <a:r>
              <a:rPr lang="en-US" altLang="en-US" sz="2800" b="1" dirty="0"/>
              <a:t>out help </a:t>
            </a:r>
            <a:r>
              <a:rPr lang="en-US" altLang="en-US" sz="2800" dirty="0"/>
              <a:t>on their own because </a:t>
            </a:r>
            <a:r>
              <a:rPr lang="en-US" altLang="en-US" sz="2800" b="1" dirty="0"/>
              <a:t>they </a:t>
            </a:r>
            <a:r>
              <a:rPr lang="en-US" altLang="en-US" sz="2800" b="1" dirty="0" smtClean="0"/>
              <a:t>                  don’t </a:t>
            </a:r>
            <a:r>
              <a:rPr lang="en-US" altLang="en-US" sz="2800" b="1" dirty="0"/>
              <a:t>see anything wrong with their </a:t>
            </a:r>
            <a:r>
              <a:rPr lang="en-US" altLang="en-US" sz="2800" b="1" dirty="0" smtClean="0"/>
              <a:t>                 behavior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and as a result see no need </a:t>
            </a:r>
            <a:r>
              <a:rPr lang="en-US" altLang="en-US" sz="2800" dirty="0" smtClean="0"/>
              <a:t>                         to </a:t>
            </a:r>
            <a:r>
              <a:rPr lang="en-US" altLang="en-US" sz="2800" dirty="0"/>
              <a:t>change.</a:t>
            </a:r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764" y="1752600"/>
            <a:ext cx="26098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presentation, illustrated landscape design  (widescreen)</Template>
  <TotalTime>0</TotalTime>
  <Words>1607</Words>
  <Application>Microsoft Office PowerPoint</Application>
  <PresentationFormat>Widescreen</PresentationFormat>
  <Paragraphs>92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Segoe Print</vt:lpstr>
      <vt:lpstr>Nature Illustration 16x9</vt:lpstr>
      <vt:lpstr>Personality Disorders</vt:lpstr>
      <vt:lpstr>What is your “personality”?</vt:lpstr>
      <vt:lpstr>Formed During Childhood</vt:lpstr>
      <vt:lpstr>What causes a personality “disorder”?</vt:lpstr>
      <vt:lpstr>So just what is a Personality Disorder?</vt:lpstr>
      <vt:lpstr>PowerPoint Presentation</vt:lpstr>
      <vt:lpstr>PowerPoint Presentation</vt:lpstr>
      <vt:lpstr>PowerPoint Presentation</vt:lpstr>
      <vt:lpstr>Don’t usually seek out treatment</vt:lpstr>
      <vt:lpstr>PowerPoint Presentation</vt:lpstr>
      <vt:lpstr>PowerPoint Presentation</vt:lpstr>
      <vt:lpstr>Who is at risk of developing a PD?</vt:lpstr>
      <vt:lpstr>When do they begin?</vt:lpstr>
      <vt:lpstr>What negative effects can a PD have?</vt:lpstr>
      <vt:lpstr>Treatment</vt:lpstr>
      <vt:lpstr>PowerPoint Presentation</vt:lpstr>
      <vt:lpstr>Many Different  Kinds </vt:lpstr>
      <vt:lpstr>10 Categories </vt:lpstr>
      <vt:lpstr>Cluster A Personality Disorders Odd, Eccentric, Thinking and Behavior</vt:lpstr>
      <vt:lpstr>Paranoid  Personality Disorder</vt:lpstr>
      <vt:lpstr>Schizoid  Personality Disorder</vt:lpstr>
      <vt:lpstr>Schizotypal  Personality Disorder</vt:lpstr>
      <vt:lpstr>Cluster B Personality Disorders Dramatic, Overly emotional or unpredictable Thinking and Behavior</vt:lpstr>
      <vt:lpstr>Antisocial  Personality Disorder</vt:lpstr>
      <vt:lpstr>Serial Killers</vt:lpstr>
      <vt:lpstr>Borderline  Personality Disorder</vt:lpstr>
      <vt:lpstr>Histrionic  Personality Disorder</vt:lpstr>
      <vt:lpstr>Narcissistic Personality Disorder</vt:lpstr>
      <vt:lpstr>Cluster C Personality Disorders Fearful or Anxious Thinking &amp; Behaviors</vt:lpstr>
      <vt:lpstr>Dependent Personality Disorder</vt:lpstr>
      <vt:lpstr>Avoidant Personality Disorder</vt:lpstr>
      <vt:lpstr>Obsessive Compulsive         Personality Disorder</vt:lpstr>
      <vt:lpstr>Sources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2015-09-07T20:27:54Z</dcterms:created>
  <dcterms:modified xsi:type="dcterms:W3CDTF">2015-09-10T01:21:14Z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