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2"/>
  </p:sldMasterIdLst>
  <p:notesMasterIdLst>
    <p:notesMasterId r:id="rId27"/>
  </p:notesMasterIdLst>
  <p:handoutMasterIdLst>
    <p:handoutMasterId r:id="rId28"/>
  </p:handout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notesViewPr>
    <p:cSldViewPr>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132EAF-C064-4DBD-893A-E9C483F7B72B}" type="datetimeFigureOut">
              <a:rPr lang="en-US" smtClean="0"/>
              <a:t>9/11/2015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72E445-32C1-478D-BA37-0AEE81A2366D}" type="slidenum">
              <a:rPr lang="en-US" smtClean="0"/>
              <a:t>‹#›</a:t>
            </a:fld>
            <a:endParaRPr lang="en-US"/>
          </a:p>
        </p:txBody>
      </p:sp>
    </p:spTree>
    <p:extLst>
      <p:ext uri="{BB962C8B-B14F-4D97-AF65-F5344CB8AC3E}">
        <p14:creationId xmlns:p14="http://schemas.microsoft.com/office/powerpoint/2010/main" val="369943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68482-7B14-4CB2-8D4B-1D596CC92045}" type="datetimeFigureOut">
              <a:rPr lang="en-US" smtClean="0"/>
              <a:t>9/11/2015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B14A3-4BF5-4460-A475-6ABA76B862A2}" type="slidenum">
              <a:rPr lang="en-US" smtClean="0"/>
              <a:t>‹#›</a:t>
            </a:fld>
            <a:endParaRPr lang="en-US"/>
          </a:p>
        </p:txBody>
      </p:sp>
    </p:spTree>
    <p:extLst>
      <p:ext uri="{BB962C8B-B14F-4D97-AF65-F5344CB8AC3E}">
        <p14:creationId xmlns:p14="http://schemas.microsoft.com/office/powerpoint/2010/main" val="2215671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B14A3-4BF5-4460-A475-6ABA76B862A2}" type="slidenum">
              <a:rPr lang="en-US" smtClean="0"/>
              <a:t>1</a:t>
            </a:fld>
            <a:endParaRPr lang="en-US"/>
          </a:p>
        </p:txBody>
      </p:sp>
    </p:spTree>
    <p:extLst>
      <p:ext uri="{BB962C8B-B14F-4D97-AF65-F5344CB8AC3E}">
        <p14:creationId xmlns:p14="http://schemas.microsoft.com/office/powerpoint/2010/main" val="321877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
          <p:cNvGrpSpPr/>
          <p:nvPr/>
        </p:nvGrpSpPr>
        <p:grpSpPr>
          <a:xfrm>
            <a:off x="-2841" y="0"/>
            <a:ext cx="12194841" cy="6858000"/>
            <a:chOff x="-2841" y="0"/>
            <a:chExt cx="12194841" cy="6858000"/>
          </a:xfrm>
        </p:grpSpPr>
        <p:sp>
          <p:nvSpPr>
            <p:cNvPr id="117" name="Rectangle 116"/>
            <p:cNvSpPr/>
            <p:nvPr/>
          </p:nvSpPr>
          <p:spPr>
            <a:xfrm>
              <a:off x="-2841" y="0"/>
              <a:ext cx="12188952"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03"/>
            <p:cNvGrpSpPr>
              <a:grpSpLocks/>
            </p:cNvGrpSpPr>
            <p:nvPr/>
          </p:nvGrpSpPr>
          <p:grpSpPr bwMode="auto">
            <a:xfrm>
              <a:off x="-1" y="0"/>
              <a:ext cx="12192001" cy="6846888"/>
              <a:chOff x="0" y="0"/>
              <a:chExt cx="5745" cy="4313"/>
            </a:xfrm>
            <a:solidFill>
              <a:schemeClr val="bg2">
                <a:lumMod val="20000"/>
                <a:lumOff val="80000"/>
              </a:schemeClr>
            </a:solidFill>
          </p:grpSpPr>
          <p:sp>
            <p:nvSpPr>
              <p:cNvPr id="11" name="Rectangle 2"/>
              <p:cNvSpPr>
                <a:spLocks noChangeArrowheads="1"/>
              </p:cNvSpPr>
              <p:nvPr/>
            </p:nvSpPr>
            <p:spPr bwMode="ltGray">
              <a:xfrm>
                <a:off x="2201" y="4113"/>
                <a:ext cx="62" cy="6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3" name="Rectangle 3"/>
              <p:cNvSpPr>
                <a:spLocks noChangeArrowheads="1"/>
              </p:cNvSpPr>
              <p:nvPr/>
            </p:nvSpPr>
            <p:spPr bwMode="ltGray">
              <a:xfrm>
                <a:off x="276" y="3715"/>
                <a:ext cx="62" cy="65"/>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 name="Free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5" name="Free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 name="Free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 name="Free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 name="Free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 name="Free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 name="Free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 name="Free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3" name="Free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4" name="Free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6" name="Free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7" name="Free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8" name="Free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 name="Free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2" name="Free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3" name="Free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4" name="Free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5" name="Free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6" name="Free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7" name="Free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8" name="Free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9" name="Free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0" name="Free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 name="Free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2" name="Free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3" name="Free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4" name="Free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5" name="Free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6" name="Free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7" name="Free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8" name="Free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9" name="Free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0" name="Free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1" name="Free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2" name="Free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3" name="Free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4" name="Free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5" name="Free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6" name="Free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7" name="Free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8" name="Free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9" name="Free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0" name="Free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1" name="Rectangle 47"/>
              <p:cNvSpPr>
                <a:spLocks noChangeArrowheads="1"/>
              </p:cNvSpPr>
              <p:nvPr/>
            </p:nvSpPr>
            <p:spPr bwMode="ltGray">
              <a:xfrm>
                <a:off x="1629" y="103"/>
                <a:ext cx="53"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2" name="Rectangle 48"/>
              <p:cNvSpPr>
                <a:spLocks noChangeArrowheads="1"/>
              </p:cNvSpPr>
              <p:nvPr/>
            </p:nvSpPr>
            <p:spPr bwMode="ltGray">
              <a:xfrm>
                <a:off x="5563" y="129"/>
                <a:ext cx="52"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3" name="Rectangle 49"/>
              <p:cNvSpPr>
                <a:spLocks noChangeArrowheads="1"/>
              </p:cNvSpPr>
              <p:nvPr/>
            </p:nvSpPr>
            <p:spPr bwMode="ltGray">
              <a:xfrm>
                <a:off x="5039" y="4013"/>
                <a:ext cx="53" cy="57"/>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4" name="Rectangle 50"/>
              <p:cNvSpPr>
                <a:spLocks noChangeArrowheads="1"/>
              </p:cNvSpPr>
              <p:nvPr/>
            </p:nvSpPr>
            <p:spPr bwMode="ltGray">
              <a:xfrm>
                <a:off x="5651" y="782"/>
                <a:ext cx="41" cy="43"/>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5" name="Rectangle 51"/>
              <p:cNvSpPr>
                <a:spLocks noChangeArrowheads="1"/>
              </p:cNvSpPr>
              <p:nvPr/>
            </p:nvSpPr>
            <p:spPr bwMode="ltGray">
              <a:xfrm>
                <a:off x="648" y="202"/>
                <a:ext cx="52" cy="5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6" name="Free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7" name="Free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8" name="Free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9" name="Free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0" name="Free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1" name="Free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2" name="Free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3" name="Free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4" name="Free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5" name="Free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6" name="Free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7" name="Free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8" name="Free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9" name="Free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0" name="Free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1" name="Free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2" name="Free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3" name="Freeform 69"/>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4" name="Rectangle 70"/>
              <p:cNvSpPr>
                <a:spLocks noChangeArrowheads="1"/>
              </p:cNvSpPr>
              <p:nvPr/>
            </p:nvSpPr>
            <p:spPr bwMode="ltGray">
              <a:xfrm>
                <a:off x="2057" y="705"/>
                <a:ext cx="62" cy="6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85" name="Freeform 71"/>
              <p:cNvSpPr>
                <a:spLocks/>
              </p:cNvSpPr>
              <p:nvPr/>
            </p:nvSpPr>
            <p:spPr bwMode="ltGray">
              <a:xfrm>
                <a:off x="4372" y="448"/>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6" name="Freeform 72"/>
              <p:cNvSpPr>
                <a:spLocks/>
              </p:cNvSpPr>
              <p:nvPr/>
            </p:nvSpPr>
            <p:spPr bwMode="ltGray">
              <a:xfrm>
                <a:off x="1612" y="482"/>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7" name="Freeform 73"/>
              <p:cNvSpPr>
                <a:spLocks/>
              </p:cNvSpPr>
              <p:nvPr/>
            </p:nvSpPr>
            <p:spPr bwMode="ltGray">
              <a:xfrm>
                <a:off x="3620" y="638"/>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8" name="Freeform 74"/>
              <p:cNvSpPr>
                <a:spLocks/>
              </p:cNvSpPr>
              <p:nvPr/>
            </p:nvSpPr>
            <p:spPr bwMode="ltGray">
              <a:xfrm>
                <a:off x="3334" y="566"/>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9" name="Freeform 75"/>
              <p:cNvSpPr>
                <a:spLocks/>
              </p:cNvSpPr>
              <p:nvPr/>
            </p:nvSpPr>
            <p:spPr bwMode="ltGray">
              <a:xfrm>
                <a:off x="1460" y="635"/>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0" name="Freeform 76"/>
              <p:cNvSpPr>
                <a:spLocks/>
              </p:cNvSpPr>
              <p:nvPr/>
            </p:nvSpPr>
            <p:spPr bwMode="ltGray">
              <a:xfrm>
                <a:off x="3862" y="497"/>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1" name="Freeform 77"/>
              <p:cNvSpPr>
                <a:spLocks/>
              </p:cNvSpPr>
              <p:nvPr/>
            </p:nvSpPr>
            <p:spPr bwMode="ltGray">
              <a:xfrm>
                <a:off x="4292" y="688"/>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2" name="Freeform 78"/>
              <p:cNvSpPr>
                <a:spLocks/>
              </p:cNvSpPr>
              <p:nvPr/>
            </p:nvSpPr>
            <p:spPr bwMode="ltGray">
              <a:xfrm>
                <a:off x="2644" y="597"/>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3" name="Freeform 79"/>
              <p:cNvSpPr>
                <a:spLocks/>
              </p:cNvSpPr>
              <p:nvPr/>
            </p:nvSpPr>
            <p:spPr bwMode="ltGray">
              <a:xfrm>
                <a:off x="4563" y="666"/>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4" name="Freeform 80"/>
              <p:cNvSpPr>
                <a:spLocks/>
              </p:cNvSpPr>
              <p:nvPr/>
            </p:nvSpPr>
            <p:spPr bwMode="ltGray">
              <a:xfrm>
                <a:off x="2144" y="748"/>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5" name="Freeform 81"/>
              <p:cNvSpPr>
                <a:spLocks/>
              </p:cNvSpPr>
              <p:nvPr/>
            </p:nvSpPr>
            <p:spPr bwMode="ltGray">
              <a:xfrm>
                <a:off x="2991" y="598"/>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6" name="Freeform 82"/>
              <p:cNvSpPr>
                <a:spLocks/>
              </p:cNvSpPr>
              <p:nvPr/>
            </p:nvSpPr>
            <p:spPr bwMode="ltGray">
              <a:xfrm>
                <a:off x="901" y="498"/>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7" name="Freeform 83"/>
              <p:cNvSpPr>
                <a:spLocks/>
              </p:cNvSpPr>
              <p:nvPr/>
            </p:nvSpPr>
            <p:spPr bwMode="ltGray">
              <a:xfrm>
                <a:off x="2268" y="493"/>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8" name="Freeform 84"/>
              <p:cNvSpPr>
                <a:spLocks/>
              </p:cNvSpPr>
              <p:nvPr/>
            </p:nvSpPr>
            <p:spPr bwMode="ltGray">
              <a:xfrm>
                <a:off x="506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9" name="Freeform 85"/>
              <p:cNvSpPr>
                <a:spLocks/>
              </p:cNvSpPr>
              <p:nvPr/>
            </p:nvSpPr>
            <p:spPr bwMode="ltGray">
              <a:xfrm>
                <a:off x="471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0" name="Freeform 86"/>
              <p:cNvSpPr>
                <a:spLocks/>
              </p:cNvSpPr>
              <p:nvPr/>
            </p:nvSpPr>
            <p:spPr bwMode="ltGray">
              <a:xfrm>
                <a:off x="477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1" name="Freeform 87"/>
              <p:cNvSpPr>
                <a:spLocks/>
              </p:cNvSpPr>
              <p:nvPr/>
            </p:nvSpPr>
            <p:spPr bwMode="ltGray">
              <a:xfrm>
                <a:off x="493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2" name="Freeform 88"/>
              <p:cNvSpPr>
                <a:spLocks/>
              </p:cNvSpPr>
              <p:nvPr/>
            </p:nvSpPr>
            <p:spPr bwMode="ltGray">
              <a:xfrm>
                <a:off x="3415" y="889"/>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 name="Freeform 89"/>
              <p:cNvSpPr>
                <a:spLocks/>
              </p:cNvSpPr>
              <p:nvPr/>
            </p:nvSpPr>
            <p:spPr bwMode="ltGray">
              <a:xfrm>
                <a:off x="3764" y="1309"/>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 name="Freeform 90"/>
              <p:cNvSpPr>
                <a:spLocks/>
              </p:cNvSpPr>
              <p:nvPr/>
            </p:nvSpPr>
            <p:spPr bwMode="ltGray">
              <a:xfrm>
                <a:off x="4218" y="988"/>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 name="Freeform 91"/>
              <p:cNvSpPr>
                <a:spLocks/>
              </p:cNvSpPr>
              <p:nvPr/>
            </p:nvSpPr>
            <p:spPr bwMode="ltGray">
              <a:xfrm>
                <a:off x="3421" y="1278"/>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 name="Rectangle 92"/>
              <p:cNvSpPr>
                <a:spLocks noChangeArrowheads="1"/>
              </p:cNvSpPr>
              <p:nvPr/>
            </p:nvSpPr>
            <p:spPr bwMode="ltGray">
              <a:xfrm>
                <a:off x="3912" y="970"/>
                <a:ext cx="52" cy="5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7" name="Freeform 93"/>
              <p:cNvSpPr>
                <a:spLocks/>
              </p:cNvSpPr>
              <p:nvPr/>
            </p:nvSpPr>
            <p:spPr bwMode="ltGray">
              <a:xfrm>
                <a:off x="4165" y="126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 name="Freeform 94"/>
              <p:cNvSpPr>
                <a:spLocks/>
              </p:cNvSpPr>
              <p:nvPr/>
            </p:nvSpPr>
            <p:spPr bwMode="ltGray">
              <a:xfrm>
                <a:off x="1844" y="1008"/>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9" name="Freeform 95"/>
              <p:cNvSpPr>
                <a:spLocks/>
              </p:cNvSpPr>
              <p:nvPr/>
            </p:nvSpPr>
            <p:spPr bwMode="ltGray">
              <a:xfrm>
                <a:off x="1494" y="1245"/>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0" name="Freeform 96"/>
              <p:cNvSpPr>
                <a:spLocks/>
              </p:cNvSpPr>
              <p:nvPr/>
            </p:nvSpPr>
            <p:spPr bwMode="ltGray">
              <a:xfrm>
                <a:off x="737" y="1144"/>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1" name="Freeform 97"/>
              <p:cNvSpPr>
                <a:spLocks/>
              </p:cNvSpPr>
              <p:nvPr/>
            </p:nvSpPr>
            <p:spPr bwMode="ltGray">
              <a:xfrm>
                <a:off x="1343" y="1062"/>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2" name="Rectangle 98"/>
              <p:cNvSpPr>
                <a:spLocks noChangeArrowheads="1"/>
              </p:cNvSpPr>
              <p:nvPr/>
            </p:nvSpPr>
            <p:spPr bwMode="ltGray">
              <a:xfrm>
                <a:off x="2203" y="1137"/>
                <a:ext cx="52"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13" name="Freeform 99"/>
              <p:cNvSpPr>
                <a:spLocks/>
              </p:cNvSpPr>
              <p:nvPr/>
            </p:nvSpPr>
            <p:spPr bwMode="ltGray">
              <a:xfrm>
                <a:off x="1211" y="1224"/>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4" name="Freeform 100"/>
              <p:cNvSpPr>
                <a:spLocks/>
              </p:cNvSpPr>
              <p:nvPr/>
            </p:nvSpPr>
            <p:spPr bwMode="ltGray">
              <a:xfrm>
                <a:off x="2902" y="1082"/>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5" name="Freeform 101"/>
              <p:cNvSpPr>
                <a:spLocks/>
              </p:cNvSpPr>
              <p:nvPr/>
            </p:nvSpPr>
            <p:spPr bwMode="ltGray">
              <a:xfrm>
                <a:off x="2874" y="1317"/>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6" name="Freeform 102"/>
              <p:cNvSpPr>
                <a:spLocks/>
              </p:cNvSpPr>
              <p:nvPr/>
            </p:nvSpPr>
            <p:spPr bwMode="ltGray">
              <a:xfrm>
                <a:off x="2682" y="1155"/>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grpSp>
      <p:sp>
        <p:nvSpPr>
          <p:cNvPr id="219"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08F3C9F3-BC04-43DF-BECF-ED071B5901FA}" type="datetime1">
              <a:rPr lang="en-US" smtClean="0"/>
              <a:t>9/11/2015</a:t>
            </a:fld>
            <a:endParaRPr lang="en-US"/>
          </a:p>
        </p:txBody>
      </p:sp>
      <p:sp>
        <p:nvSpPr>
          <p:cNvPr id="220"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221"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25" name="Subtitle 24"/>
          <p:cNvSpPr>
            <a:spLocks noGrp="1"/>
          </p:cNvSpPr>
          <p:nvPr>
            <p:ph type="subTitle" idx="1"/>
          </p:nvPr>
        </p:nvSpPr>
        <p:spPr>
          <a:xfrm>
            <a:off x="1546698" y="4737322"/>
            <a:ext cx="9089874" cy="1101248"/>
          </a:xfrm>
          <a:prstGeom prst="rect">
            <a:avLst/>
          </a:prstGeom>
        </p:spPr>
        <p:txBody>
          <a:bodyPr lIns="45720" tIns="0" rIns="45720" bIns="0"/>
          <a:lstStyle>
            <a:lvl1pPr marL="0" indent="0" algn="ctr">
              <a:buNone/>
              <a:defRPr sz="2200">
                <a:solidFill>
                  <a:schemeClr val="bg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12" name="Title 11"/>
          <p:cNvSpPr>
            <a:spLocks noGrp="1"/>
          </p:cNvSpPr>
          <p:nvPr>
            <p:ph type="ctrTitle"/>
          </p:nvPr>
        </p:nvSpPr>
        <p:spPr>
          <a:xfrm>
            <a:off x="1565347" y="1730858"/>
            <a:ext cx="9073208" cy="2868168"/>
          </a:xfrm>
          <a:prstGeom prst="rect">
            <a:avLst/>
          </a:prstGeom>
        </p:spPr>
        <p:txBody>
          <a:bodyPr lIns="45720" tIns="0" rIns="45720">
            <a:noAutofit/>
          </a:bodyPr>
          <a:lstStyle>
            <a:lvl1pPr algn="ctr">
              <a:defRPr sz="4200" b="0">
                <a:solidFill>
                  <a:schemeClr val="tx2"/>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3956123787"/>
      </p:ext>
    </p:extLst>
  </p:cSld>
  <p:clrMapOvr>
    <a:masterClrMapping/>
  </p:clrMapOvr>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713CCF0E-557A-4B3F-988B-63466321D5C5}" type="datetime1">
              <a:rPr lang="en-US" smtClean="0"/>
              <a:t>9/11/2015</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3" name="Vertical Text Placeholder 2"/>
          <p:cNvSpPr>
            <a:spLocks noGrp="1"/>
          </p:cNvSpPr>
          <p:nvPr>
            <p:ph type="body" orient="vert" idx="1"/>
          </p:nvPr>
        </p:nvSpPr>
        <p:spPr>
          <a:xfrm>
            <a:off x="838200" y="1609417"/>
            <a:ext cx="10515600" cy="4558022"/>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838200" y="320040"/>
            <a:ext cx="10515598" cy="1143000"/>
          </a:xfrm>
          <a:prstGeom prst="rect">
            <a:avLst/>
          </a:prstGeom>
        </p:spPr>
        <p:txBody>
          <a:bodyPr/>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1038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C0589C38-52EB-418D-9CD5-626E99F74889}" type="datetime1">
              <a:rPr lang="en-US" smtClean="0"/>
              <a:t>9/11/2015</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3" name="Vertical Text Placeholder 2"/>
          <p:cNvSpPr>
            <a:spLocks noGrp="1"/>
          </p:cNvSpPr>
          <p:nvPr>
            <p:ph type="body" orient="vert" idx="1"/>
          </p:nvPr>
        </p:nvSpPr>
        <p:spPr>
          <a:xfrm>
            <a:off x="609600" y="320362"/>
            <a:ext cx="8026400" cy="5851525"/>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737600" y="320675"/>
            <a:ext cx="2032000" cy="5851525"/>
          </a:xfrm>
          <a:prstGeom prst="rect">
            <a:avLst/>
          </a:prstGeom>
        </p:spPr>
        <p:txBody>
          <a:bodyPr vert="eaVert" anchor="t"/>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2979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6A5426-CDE5-4A9A-A2DE-4762493B25D5}" type="datetime1">
              <a:rPr lang="en-US" smtClean="0"/>
              <a:t>9/11/2015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t>‹#›</a:t>
            </a:fld>
            <a:endParaRPr lang="en-US"/>
          </a:p>
        </p:txBody>
      </p:sp>
      <p:sp>
        <p:nvSpPr>
          <p:cNvPr id="3" name="Content Placeholder 2"/>
          <p:cNvSpPr>
            <a:spLocks noGrp="1"/>
          </p:cNvSpPr>
          <p:nvPr>
            <p:ph idx="1"/>
          </p:nvPr>
        </p:nvSpPr>
        <p:spPr>
          <a:xfrm>
            <a:off x="838200" y="1609417"/>
            <a:ext cx="10515600" cy="4558022"/>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Title 1"/>
          <p:cNvSpPr>
            <a:spLocks noGrp="1"/>
          </p:cNvSpPr>
          <p:nvPr>
            <p:ph type="title"/>
          </p:nvPr>
        </p:nvSpPr>
        <p:spPr>
          <a:xfrm>
            <a:off x="838200" y="320040"/>
            <a:ext cx="10515599" cy="1143000"/>
          </a:xfrm>
          <a:prstGeom prst="rect">
            <a:avLst/>
          </a:prstGeom>
        </p:spPr>
        <p:txBody>
          <a:bodyPr/>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6979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390AFDBF-5861-4B02-A573-D8EB564FDE45}" type="datetime1">
              <a:rPr lang="en-US" smtClean="0"/>
              <a:t>9/11/2015</a:t>
            </a:fld>
            <a:endParaRPr lang="en-US"/>
          </a:p>
        </p:txBody>
      </p:sp>
      <p:sp>
        <p:nvSpPr>
          <p:cNvPr id="14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4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3" name="Text Placeholder 2"/>
          <p:cNvSpPr>
            <a:spLocks noGrp="1"/>
          </p:cNvSpPr>
          <p:nvPr>
            <p:ph type="body" idx="1"/>
          </p:nvPr>
        </p:nvSpPr>
        <p:spPr>
          <a:xfrm>
            <a:off x="1422400" y="1905001"/>
            <a:ext cx="8340651" cy="743507"/>
          </a:xfrm>
          <a:prstGeom prst="rect">
            <a:avLst/>
          </a:prstGeo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2" name="Title 1"/>
          <p:cNvSpPr>
            <a:spLocks noGrp="1"/>
          </p:cNvSpPr>
          <p:nvPr>
            <p:ph type="title"/>
          </p:nvPr>
        </p:nvSpPr>
        <p:spPr>
          <a:xfrm>
            <a:off x="1422400" y="2821838"/>
            <a:ext cx="8340651" cy="1362075"/>
          </a:xfrm>
          <a:prstGeom prst="rect">
            <a:avLst/>
          </a:prstGeom>
        </p:spPr>
        <p:txBody>
          <a:bodyPr tIns="0" anchor="t"/>
          <a:lstStyle>
            <a:lvl1pPr algn="r">
              <a:buNone/>
              <a:defRPr sz="4200" b="1" cap="all"/>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355356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9B0F8966-9D82-4D4A-91E2-46BF4F13F77B}" type="datetime1">
              <a:rPr lang="en-US" smtClean="0"/>
              <a:t>9/11/2015</a:t>
            </a:fld>
            <a:endParaRPr lang="en-US"/>
          </a:p>
        </p:txBody>
      </p:sp>
      <p:sp>
        <p:nvSpPr>
          <p:cNvPr id="11"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2"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9" name="Content Placeholder 3"/>
          <p:cNvSpPr>
            <a:spLocks noGrp="1"/>
          </p:cNvSpPr>
          <p:nvPr>
            <p:ph sz="half" idx="2"/>
          </p:nvPr>
        </p:nvSpPr>
        <p:spPr>
          <a:xfrm>
            <a:off x="6172200" y="1603375"/>
            <a:ext cx="5181600" cy="45688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2"/>
          <p:cNvSpPr>
            <a:spLocks noGrp="1"/>
          </p:cNvSpPr>
          <p:nvPr>
            <p:ph sz="half" idx="1"/>
          </p:nvPr>
        </p:nvSpPr>
        <p:spPr>
          <a:xfrm>
            <a:off x="838200" y="1603375"/>
            <a:ext cx="5181600" cy="45688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38200" y="320040"/>
            <a:ext cx="10515600" cy="1143000"/>
          </a:xfrm>
          <a:prstGeom prst="rect">
            <a:avLst/>
          </a:prstGeom>
        </p:spPr>
        <p:txBody>
          <a:bodyPr/>
          <a:lstStyle>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67615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E80B44C1-C2AE-4920-A290-315656E06A1C}" type="datetime1">
              <a:rPr lang="en-US" smtClean="0"/>
              <a:t>9/11/2015</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4" name="Text Placeholder 3"/>
          <p:cNvSpPr>
            <a:spLocks noGrp="1"/>
          </p:cNvSpPr>
          <p:nvPr>
            <p:ph type="body" sz="half" idx="3"/>
          </p:nvPr>
        </p:nvSpPr>
        <p:spPr>
          <a:xfrm>
            <a:off x="6196584" y="5715000"/>
            <a:ext cx="5157216" cy="457200"/>
          </a:xfrm>
          <a:prstGeom prst="rect">
            <a:avLst/>
          </a:prstGeom>
          <a:noFill/>
          <a:ln w="12700" cap="flat" cmpd="sng" algn="ctr">
            <a:no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6584" y="1603375"/>
            <a:ext cx="5157216" cy="4035425"/>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1"/>
          </p:nvPr>
        </p:nvSpPr>
        <p:spPr>
          <a:xfrm>
            <a:off x="841422" y="5715000"/>
            <a:ext cx="5157216" cy="457200"/>
          </a:xfrm>
          <a:prstGeom prst="rect">
            <a:avLst/>
          </a:prstGeom>
          <a:noFill/>
          <a:ln w="12700"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41422" y="1603375"/>
            <a:ext cx="5157216" cy="4035425"/>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841422" y="320040"/>
            <a:ext cx="10512378" cy="1143000"/>
          </a:xfrm>
          <a:prstGeom prst="rect">
            <a:avLst/>
          </a:prstGeom>
        </p:spPr>
        <p:txBody>
          <a:bodyPr anchor="b"/>
          <a:lstStyle>
            <a:lvl1pPr>
              <a:defRPr/>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398718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B502AB20-3B43-43F6-A965-F9F947908B14}" type="datetime1">
              <a:rPr lang="en-US" smtClean="0"/>
              <a:t>9/11/2015</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2" name="Title 1"/>
          <p:cNvSpPr>
            <a:spLocks noGrp="1"/>
          </p:cNvSpPr>
          <p:nvPr>
            <p:ph type="title"/>
          </p:nvPr>
        </p:nvSpPr>
        <p:spPr>
          <a:xfrm>
            <a:off x="848247" y="320040"/>
            <a:ext cx="9656064" cy="1143000"/>
          </a:xfrm>
          <a:prstGeom prst="rect">
            <a:avLst/>
          </a:prstGeom>
        </p:spPr>
        <p:txBody>
          <a:bodyPr/>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5754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04A10EB7-16D0-402A-88DC-9B449126610D}" type="datetime1">
              <a:rPr lang="en-US" smtClean="0"/>
              <a:t>9/11/2015</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Tree>
    <p:extLst>
      <p:ext uri="{BB962C8B-B14F-4D97-AF65-F5344CB8AC3E}">
        <p14:creationId xmlns:p14="http://schemas.microsoft.com/office/powerpoint/2010/main" val="164514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38200" y="2133600"/>
            <a:ext cx="9652000" cy="40386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2"/>
          </p:nvPr>
        </p:nvSpPr>
        <p:spPr>
          <a:xfrm>
            <a:off x="838200" y="1497416"/>
            <a:ext cx="7863840" cy="602512"/>
          </a:xfrm>
          <a:prstGeom prst="rect">
            <a:avLst/>
          </a:prstGeo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2" name="Title 1"/>
          <p:cNvSpPr>
            <a:spLocks noGrp="1"/>
          </p:cNvSpPr>
          <p:nvPr>
            <p:ph type="title"/>
          </p:nvPr>
        </p:nvSpPr>
        <p:spPr>
          <a:xfrm>
            <a:off x="838200" y="228600"/>
            <a:ext cx="7863840" cy="1173480"/>
          </a:xfrm>
          <a:prstGeom prst="rect">
            <a:avLst/>
          </a:prstGeo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8" name="Date Placeholder 7"/>
          <p:cNvSpPr>
            <a:spLocks noGrp="1"/>
          </p:cNvSpPr>
          <p:nvPr>
            <p:ph type="dt" sz="half" idx="10"/>
          </p:nvPr>
        </p:nvSpPr>
        <p:spPr/>
        <p:txBody>
          <a:bodyPr/>
          <a:lstStyle/>
          <a:p>
            <a:fld id="{8C6A5426-CDE5-4A9A-A2DE-4762493B25D5}" type="datetime1">
              <a:rPr lang="en-US" smtClean="0"/>
              <a:pPr/>
              <a:t>9/11/2015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238872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10" name="Picture Placeholder 9"/>
          <p:cNvSpPr>
            <a:spLocks noGrp="1"/>
          </p:cNvSpPr>
          <p:nvPr>
            <p:ph type="pic" idx="1"/>
          </p:nvPr>
        </p:nvSpPr>
        <p:spPr>
          <a:xfrm>
            <a:off x="884909" y="1041002"/>
            <a:ext cx="5608320" cy="4206240"/>
          </a:xfrm>
          <a:prstGeom prst="rect">
            <a:avLst/>
          </a:prstGeo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
        <p:nvSpPr>
          <p:cNvPr id="11"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C1449F67-1E3F-4893-9247-D97D6D0599EE}" type="datetime1">
              <a:rPr lang="en-US" smtClean="0"/>
              <a:t>9/11/2015</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4" name="Text Placeholder 3"/>
          <p:cNvSpPr>
            <a:spLocks noGrp="1"/>
          </p:cNvSpPr>
          <p:nvPr>
            <p:ph type="body" sz="half" idx="2"/>
          </p:nvPr>
        </p:nvSpPr>
        <p:spPr>
          <a:xfrm>
            <a:off x="7185464" y="3283634"/>
            <a:ext cx="4572000" cy="1920240"/>
          </a:xfrm>
          <a:prstGeom prst="rect">
            <a:avLst/>
          </a:prstGeo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2" name="Title 1"/>
          <p:cNvSpPr>
            <a:spLocks noGrp="1"/>
          </p:cNvSpPr>
          <p:nvPr>
            <p:ph type="title"/>
          </p:nvPr>
        </p:nvSpPr>
        <p:spPr>
          <a:xfrm>
            <a:off x="7185464" y="1143000"/>
            <a:ext cx="4572000" cy="2057400"/>
          </a:xfrm>
          <a:prstGeom prst="rect">
            <a:avLst/>
          </a:prstGeom>
        </p:spPr>
        <p:txBody>
          <a:bodyPr vert="horz" anchor="b"/>
          <a:lstStyle>
            <a:lvl1pPr algn="l">
              <a:buNone/>
              <a:defRPr sz="3000" b="1" baseline="0">
                <a:ln w="500">
                  <a:solidFill>
                    <a:schemeClr val="tx2">
                      <a:shade val="10000"/>
                      <a:satMod val="135000"/>
                    </a:schemeClr>
                  </a:solidFill>
                </a:ln>
                <a:solidFill>
                  <a:schemeClr val="tx2"/>
                </a:solidFill>
                <a:effectLst/>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408088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71"/>
          <p:cNvGrpSpPr>
            <a:grpSpLocks/>
          </p:cNvGrpSpPr>
          <p:nvPr/>
        </p:nvGrpSpPr>
        <p:grpSpPr bwMode="auto">
          <a:xfrm>
            <a:off x="-11723" y="12699"/>
            <a:ext cx="12192000" cy="6846888"/>
            <a:chOff x="0" y="0"/>
            <a:chExt cx="5745" cy="4313"/>
          </a:xfrm>
          <a:solidFill>
            <a:schemeClr val="bg2">
              <a:lumMod val="20000"/>
              <a:lumOff val="80000"/>
            </a:schemeClr>
          </a:solidFill>
        </p:grpSpPr>
        <p:grpSp>
          <p:nvGrpSpPr>
            <p:cNvPr id="153" name="Group 69"/>
            <p:cNvGrpSpPr>
              <a:grpSpLocks/>
            </p:cNvGrpSpPr>
            <p:nvPr/>
          </p:nvGrpSpPr>
          <p:grpSpPr bwMode="auto">
            <a:xfrm>
              <a:off x="0" y="0"/>
              <a:ext cx="5745" cy="4313"/>
              <a:chOff x="0" y="0"/>
              <a:chExt cx="5745" cy="4313"/>
            </a:xfrm>
            <a:grpFill/>
          </p:grpSpPr>
          <p:sp>
            <p:nvSpPr>
              <p:cNvPr id="155" name="Rectangle 2"/>
              <p:cNvSpPr>
                <a:spLocks noChangeArrowheads="1"/>
              </p:cNvSpPr>
              <p:nvPr/>
            </p:nvSpPr>
            <p:spPr bwMode="ltGray">
              <a:xfrm>
                <a:off x="2201" y="4113"/>
                <a:ext cx="62" cy="6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56" name="Rectangle 3"/>
              <p:cNvSpPr>
                <a:spLocks noChangeArrowheads="1"/>
              </p:cNvSpPr>
              <p:nvPr/>
            </p:nvSpPr>
            <p:spPr bwMode="ltGray">
              <a:xfrm>
                <a:off x="276" y="3715"/>
                <a:ext cx="62" cy="65"/>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57" name="Free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1" name="Free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2" name="Free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3" name="Free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4" name="Free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5" name="Free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6" name="Free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7" name="Free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8" name="Free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9" name="Free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0" name="Free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1" name="Free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2" name="Free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3" name="Free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4" name="Free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5" name="Free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6" name="Free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7" name="Free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8" name="Free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9" name="Free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0" name="Free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1" name="Free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2" name="Free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3" name="Free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4" name="Free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5" name="Free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6" name="Free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7" name="Free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8" name="Free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9" name="Free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0" name="Free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1" name="Free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2" name="Free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3" name="Free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4" name="Free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5" name="Free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6" name="Free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7" name="Free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8" name="Free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9" name="Free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0" name="Free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1" name="Free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2" name="Free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3" name="Rectangle 47"/>
              <p:cNvSpPr>
                <a:spLocks noChangeArrowheads="1"/>
              </p:cNvSpPr>
              <p:nvPr/>
            </p:nvSpPr>
            <p:spPr bwMode="ltGray">
              <a:xfrm>
                <a:off x="1629" y="103"/>
                <a:ext cx="53"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4" name="Rectangle 48"/>
              <p:cNvSpPr>
                <a:spLocks noChangeArrowheads="1"/>
              </p:cNvSpPr>
              <p:nvPr/>
            </p:nvSpPr>
            <p:spPr bwMode="ltGray">
              <a:xfrm>
                <a:off x="5563" y="129"/>
                <a:ext cx="52"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5" name="Rectangle 49"/>
              <p:cNvSpPr>
                <a:spLocks noChangeArrowheads="1"/>
              </p:cNvSpPr>
              <p:nvPr/>
            </p:nvSpPr>
            <p:spPr bwMode="ltGray">
              <a:xfrm>
                <a:off x="5039" y="4013"/>
                <a:ext cx="53" cy="57"/>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6" name="Rectangle 50"/>
              <p:cNvSpPr>
                <a:spLocks noChangeArrowheads="1"/>
              </p:cNvSpPr>
              <p:nvPr/>
            </p:nvSpPr>
            <p:spPr bwMode="ltGray">
              <a:xfrm>
                <a:off x="5651" y="782"/>
                <a:ext cx="41" cy="43"/>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7" name="Rectangle 51"/>
              <p:cNvSpPr>
                <a:spLocks noChangeArrowheads="1"/>
              </p:cNvSpPr>
              <p:nvPr/>
            </p:nvSpPr>
            <p:spPr bwMode="ltGray">
              <a:xfrm>
                <a:off x="648" y="202"/>
                <a:ext cx="52" cy="5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8" name="Free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9" name="Free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 name="Free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 name="Free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 name="Free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 name="Free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4" name="Free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5" name="Free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6" name="Free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7" name="Free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8" name="Free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9" name="Free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0" name="Free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1" name="Free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2" name="Free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3" name="Free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4" name="Free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154" name="Freeform 70"/>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158"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8C6A5426-CDE5-4A9A-A2DE-4762493B25D5}" type="datetime1">
              <a:rPr lang="en-US" smtClean="0"/>
              <a:pPr/>
              <a:t>9/11/2015</a:t>
            </a:fld>
            <a:endParaRPr lang="en-US"/>
          </a:p>
        </p:txBody>
      </p:sp>
      <p:sp>
        <p:nvSpPr>
          <p:cNvPr id="15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6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225" name="Text Placeholder 30"/>
          <p:cNvSpPr>
            <a:spLocks noGrp="1"/>
          </p:cNvSpPr>
          <p:nvPr>
            <p:ph type="body" idx="1"/>
          </p:nvPr>
        </p:nvSpPr>
        <p:spPr>
          <a:xfrm>
            <a:off x="838200" y="1609417"/>
            <a:ext cx="10515600" cy="4558022"/>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6" name="Title Placeholder 2"/>
          <p:cNvSpPr>
            <a:spLocks noGrp="1"/>
          </p:cNvSpPr>
          <p:nvPr>
            <p:ph type="title"/>
          </p:nvPr>
        </p:nvSpPr>
        <p:spPr>
          <a:xfrm>
            <a:off x="838200" y="320040"/>
            <a:ext cx="10515598"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40441284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3800" b="0" kern="1200" cap="all" baseline="0">
          <a:ln w="500">
            <a:solidFill>
              <a:schemeClr val="tx2">
                <a:shade val="20000"/>
                <a:satMod val="120000"/>
              </a:schemeClr>
            </a:solidFill>
          </a:ln>
          <a:solidFill>
            <a:schemeClr val="tx2"/>
          </a:soli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2"/>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2"/>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2"/>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2"/>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2"/>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2"/>
          </a:solidFill>
          <a:latin typeface="+mn-lt"/>
          <a:ea typeface="+mn-ea"/>
          <a:cs typeface="+mn-cs"/>
        </a:defRPr>
      </a:lvl6pPr>
      <a:lvl7pPr marL="1673352" indent="-182880" algn="l" rtl="0" eaLnBrk="1" latinLnBrk="0" hangingPunct="1">
        <a:spcBef>
          <a:spcPct val="20000"/>
        </a:spcBef>
        <a:buClr>
          <a:schemeClr val="accent4"/>
        </a:buClr>
        <a:buSzPct val="80000"/>
        <a:buFont typeface="Wingdings" panose="05000000000000000000" pitchFamily="2" charset="2"/>
        <a:buChar char=""/>
        <a:defRPr kumimoji="0" sz="1600" kern="1200" baseline="0">
          <a:solidFill>
            <a:schemeClr val="tx2"/>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2"/>
          </a:solidFill>
          <a:latin typeface="+mn-lt"/>
          <a:ea typeface="+mn-ea"/>
          <a:cs typeface="+mn-cs"/>
        </a:defRPr>
      </a:lvl8pPr>
      <a:lvl9pPr marL="2057400" indent="-182880" algn="l" rtl="0" eaLnBrk="1" latinLnBrk="0" hangingPunct="1">
        <a:spcBef>
          <a:spcPct val="20000"/>
        </a:spcBef>
        <a:buClr>
          <a:schemeClr val="accent4"/>
        </a:buClr>
        <a:buSzPct val="100000"/>
        <a:buFont typeface="Wingdings" panose="05000000000000000000" pitchFamily="2" charset="2"/>
        <a:buChar char=""/>
        <a:defRPr kumimoji="0" sz="1400" kern="1200" baseline="0">
          <a:solidFill>
            <a:schemeClr val="tx2"/>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152" userDrawn="1">
          <p15:clr>
            <a:srgbClr val="F26B43"/>
          </p15:clr>
        </p15:guide>
        <p15:guide id="3" pos="528" userDrawn="1">
          <p15:clr>
            <a:srgbClr val="F26B43"/>
          </p15:clr>
        </p15:guide>
        <p15:guide id="4" orient="horz" pos="3888" userDrawn="1">
          <p15:clr>
            <a:srgbClr val="F26B43"/>
          </p15:clr>
        </p15:guide>
        <p15:guide id="5" orient="horz" pos="10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Subtitle</a:t>
            </a:r>
            <a:endParaRPr lang="en-US" dirty="0"/>
          </a:p>
        </p:txBody>
      </p:sp>
      <p:sp>
        <p:nvSpPr>
          <p:cNvPr id="2" name="Title 1"/>
          <p:cNvSpPr>
            <a:spLocks noGrp="1"/>
          </p:cNvSpPr>
          <p:nvPr>
            <p:ph type="ctrTitle"/>
          </p:nvPr>
        </p:nvSpPr>
        <p:spPr>
          <a:xfrm>
            <a:off x="1565347" y="381000"/>
            <a:ext cx="9073208" cy="1295400"/>
          </a:xfrm>
        </p:spPr>
        <p:txBody>
          <a:bodyPr/>
          <a:lstStyle/>
          <a:p>
            <a:r>
              <a:rPr lang="en-US" dirty="0" smtClean="0"/>
              <a:t>Self-Injury</a:t>
            </a:r>
            <a:endParaRPr lang="en-US" dirty="0"/>
          </a:p>
        </p:txBody>
      </p:sp>
      <p:pic>
        <p:nvPicPr>
          <p:cNvPr id="4" name="Picture 3"/>
          <p:cNvPicPr>
            <a:picLocks noChangeAspect="1"/>
          </p:cNvPicPr>
          <p:nvPr/>
        </p:nvPicPr>
        <p:blipFill>
          <a:blip r:embed="rId3"/>
          <a:stretch>
            <a:fillRect/>
          </a:stretch>
        </p:blipFill>
        <p:spPr>
          <a:xfrm>
            <a:off x="3720701" y="2306621"/>
            <a:ext cx="4762500" cy="2981325"/>
          </a:xfrm>
          <a:prstGeom prst="rect">
            <a:avLst/>
          </a:prstGeom>
        </p:spPr>
      </p:pic>
    </p:spTree>
    <p:extLst>
      <p:ext uri="{BB962C8B-B14F-4D97-AF65-F5344CB8AC3E}">
        <p14:creationId xmlns:p14="http://schemas.microsoft.com/office/powerpoint/2010/main" val="1871870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10972800" cy="5100639"/>
          </a:xfrm>
        </p:spPr>
        <p:txBody>
          <a:bodyPr>
            <a:normAutofit/>
          </a:bodyPr>
          <a:lstStyle/>
          <a:p>
            <a:r>
              <a:rPr lang="en-US" sz="2800" dirty="0"/>
              <a:t>While self-injury may bring a </a:t>
            </a:r>
            <a:r>
              <a:rPr lang="en-US" sz="2800" i="1" dirty="0"/>
              <a:t>momentary sense of calm </a:t>
            </a:r>
            <a:r>
              <a:rPr lang="en-US" sz="2800" dirty="0"/>
              <a:t>and a </a:t>
            </a:r>
            <a:r>
              <a:rPr lang="en-US" sz="2800" i="1" dirty="0"/>
              <a:t>release of tension</a:t>
            </a:r>
            <a:r>
              <a:rPr lang="en-US" sz="2800" dirty="0"/>
              <a:t>, it's usually </a:t>
            </a:r>
            <a:r>
              <a:rPr lang="en-US" sz="2800" i="1" dirty="0"/>
              <a:t>followed by guilt and shame </a:t>
            </a:r>
            <a:r>
              <a:rPr lang="en-US" sz="2800" dirty="0"/>
              <a:t>and the return of painful emotions. </a:t>
            </a:r>
            <a:endParaRPr lang="en-US" sz="2800" dirty="0" smtClean="0"/>
          </a:p>
          <a:p>
            <a:r>
              <a:rPr lang="en-US" altLang="en-US" sz="2800" dirty="0" smtClean="0"/>
              <a:t>After injuring, </a:t>
            </a:r>
            <a:r>
              <a:rPr lang="en-US" altLang="en-US" sz="2800" dirty="0"/>
              <a:t>they still feel bad, but </a:t>
            </a:r>
            <a:r>
              <a:rPr lang="en-US" altLang="en-US" sz="2800" dirty="0" smtClean="0"/>
              <a:t>not the  </a:t>
            </a:r>
            <a:r>
              <a:rPr lang="en-US" altLang="en-US" sz="2800" dirty="0"/>
              <a:t>panicky trapped </a:t>
            </a:r>
            <a:r>
              <a:rPr lang="en-US" altLang="en-US" sz="2800" dirty="0" smtClean="0"/>
              <a:t>feeling – sometimes described as a “calm bad” feeling</a:t>
            </a:r>
            <a:endParaRPr lang="en-US" altLang="en-US" sz="2800" dirty="0"/>
          </a:p>
          <a:p>
            <a:endParaRPr lang="en-US" sz="2800" dirty="0" smtClean="0"/>
          </a:p>
        </p:txBody>
      </p:sp>
      <p:sp>
        <p:nvSpPr>
          <p:cNvPr id="3" name="Title 2"/>
          <p:cNvSpPr>
            <a:spLocks noGrp="1"/>
          </p:cNvSpPr>
          <p:nvPr>
            <p:ph type="title"/>
          </p:nvPr>
        </p:nvSpPr>
        <p:spPr>
          <a:xfrm>
            <a:off x="838200" y="152400"/>
            <a:ext cx="10515599" cy="914400"/>
          </a:xfrm>
        </p:spPr>
        <p:txBody>
          <a:bodyPr/>
          <a:lstStyle/>
          <a:p>
            <a:r>
              <a:rPr lang="en-US" altLang="en-US" dirty="0"/>
              <a:t>Calm Bad Feeling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86200"/>
            <a:ext cx="33274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12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Not a diagnosis</a:t>
            </a:r>
          </a:p>
        </p:txBody>
      </p:sp>
      <p:sp>
        <p:nvSpPr>
          <p:cNvPr id="10243" name="Rectangle 3"/>
          <p:cNvSpPr>
            <a:spLocks noGrp="1" noChangeArrowheads="1"/>
          </p:cNvSpPr>
          <p:nvPr>
            <p:ph type="body" idx="1"/>
          </p:nvPr>
        </p:nvSpPr>
        <p:spPr>
          <a:xfrm>
            <a:off x="304800" y="1609417"/>
            <a:ext cx="11049000" cy="4558022"/>
          </a:xfrm>
        </p:spPr>
        <p:txBody>
          <a:bodyPr/>
          <a:lstStyle/>
          <a:p>
            <a:pPr eaLnBrk="1" hangingPunct="1"/>
            <a:r>
              <a:rPr lang="en-US" altLang="en-US" sz="2800" dirty="0" smtClean="0"/>
              <a:t>Self-injury is not a diagnosable condition in and of itself, but it is </a:t>
            </a:r>
            <a:r>
              <a:rPr lang="en-US" sz="2800" dirty="0" smtClean="0"/>
              <a:t>linked </a:t>
            </a:r>
            <a:r>
              <a:rPr lang="en-US" sz="2800" dirty="0"/>
              <a:t>to a variety of mental disorders, such as </a:t>
            </a:r>
            <a:r>
              <a:rPr lang="en-US" sz="2800" i="1" dirty="0"/>
              <a:t>depression, eating disorders </a:t>
            </a:r>
            <a:r>
              <a:rPr lang="en-US" sz="2800" dirty="0"/>
              <a:t>and</a:t>
            </a:r>
            <a:r>
              <a:rPr lang="en-US" sz="2800" i="1" dirty="0"/>
              <a:t> borderline </a:t>
            </a:r>
            <a:r>
              <a:rPr lang="en-US" sz="2800" i="1" dirty="0" smtClean="0"/>
              <a:t>personality disorder</a:t>
            </a:r>
            <a:r>
              <a:rPr lang="en-US" sz="2800" dirty="0" smtClean="0"/>
              <a:t>.</a:t>
            </a:r>
            <a:endParaRPr lang="en-US" altLang="en-US" sz="2800" dirty="0" smtClean="0"/>
          </a:p>
          <a:p>
            <a:r>
              <a:rPr lang="en-US" altLang="en-US" sz="2800" dirty="0"/>
              <a:t>However, b</a:t>
            </a:r>
            <a:r>
              <a:rPr lang="en-US" sz="2800" dirty="0"/>
              <a:t>ecause self-injury is often done impulsively, it can be considered an </a:t>
            </a:r>
            <a:r>
              <a:rPr lang="en-US" sz="2800" i="1" dirty="0"/>
              <a:t>impulse-control behavior problem</a:t>
            </a:r>
            <a:r>
              <a:rPr lang="en-US" sz="2800" dirty="0"/>
              <a:t>. </a:t>
            </a:r>
          </a:p>
          <a:p>
            <a:endParaRPr lang="en-US" altLang="en-US" sz="2800" dirty="0" smtClean="0"/>
          </a:p>
        </p:txBody>
      </p:sp>
      <p:pic>
        <p:nvPicPr>
          <p:cNvPr id="102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4650" y="419100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273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09417"/>
            <a:ext cx="12115800" cy="4558022"/>
          </a:xfrm>
        </p:spPr>
        <p:txBody>
          <a:bodyPr>
            <a:normAutofit/>
          </a:bodyPr>
          <a:lstStyle/>
          <a:p>
            <a:r>
              <a:rPr lang="en-US" sz="2800" dirty="0"/>
              <a:t>There's </a:t>
            </a:r>
            <a:r>
              <a:rPr lang="en-US" sz="2800" i="1" dirty="0"/>
              <a:t>no one single or simple cause </a:t>
            </a:r>
            <a:r>
              <a:rPr lang="en-US" sz="2800" dirty="0"/>
              <a:t>that leads someone to self-injure. </a:t>
            </a:r>
            <a:endParaRPr lang="en-US" sz="2800" dirty="0" smtClean="0"/>
          </a:p>
          <a:p>
            <a:r>
              <a:rPr lang="en-US" sz="2800" dirty="0" smtClean="0"/>
              <a:t>In </a:t>
            </a:r>
            <a:r>
              <a:rPr lang="en-US" sz="2800" dirty="0"/>
              <a:t>general, self-injury is usually the result of an </a:t>
            </a:r>
            <a:r>
              <a:rPr lang="en-US" sz="2800" i="1" dirty="0"/>
              <a:t>inability to cope </a:t>
            </a:r>
            <a:r>
              <a:rPr lang="en-US" sz="2800" dirty="0"/>
              <a:t>in healthy ways with psychological </a:t>
            </a:r>
            <a:r>
              <a:rPr lang="en-US" sz="2800" dirty="0" smtClean="0"/>
              <a:t>pain.</a:t>
            </a:r>
          </a:p>
          <a:p>
            <a:pPr marL="0" indent="0">
              <a:buNone/>
            </a:pPr>
            <a:r>
              <a:rPr lang="en-US" sz="2800" dirty="0"/>
              <a:t> </a:t>
            </a:r>
            <a:endParaRPr lang="en-US" altLang="en-US" sz="2800" dirty="0"/>
          </a:p>
          <a:p>
            <a:pPr marL="0" indent="0">
              <a:buNone/>
            </a:pPr>
            <a:endParaRPr lang="en-US" sz="2800" dirty="0"/>
          </a:p>
        </p:txBody>
      </p:sp>
      <p:sp>
        <p:nvSpPr>
          <p:cNvPr id="3" name="Title 2"/>
          <p:cNvSpPr>
            <a:spLocks noGrp="1"/>
          </p:cNvSpPr>
          <p:nvPr>
            <p:ph type="title"/>
          </p:nvPr>
        </p:nvSpPr>
        <p:spPr>
          <a:xfrm>
            <a:off x="685800" y="381000"/>
            <a:ext cx="10515599" cy="1143000"/>
          </a:xfrm>
        </p:spPr>
        <p:txBody>
          <a:bodyPr/>
          <a:lstStyle/>
          <a:p>
            <a:r>
              <a:rPr lang="en-US" dirty="0" smtClean="0"/>
              <a:t>What causes self-injury?</a:t>
            </a:r>
            <a:endParaRPr lang="en-US" dirty="0"/>
          </a:p>
        </p:txBody>
      </p:sp>
      <p:pic>
        <p:nvPicPr>
          <p:cNvPr id="4" name="Picture 3"/>
          <p:cNvPicPr>
            <a:picLocks noChangeAspect="1"/>
          </p:cNvPicPr>
          <p:nvPr/>
        </p:nvPicPr>
        <p:blipFill>
          <a:blip r:embed="rId2"/>
          <a:stretch>
            <a:fillRect/>
          </a:stretch>
        </p:blipFill>
        <p:spPr>
          <a:xfrm>
            <a:off x="7086600" y="3888428"/>
            <a:ext cx="3810000" cy="2546921"/>
          </a:xfrm>
          <a:prstGeom prst="rect">
            <a:avLst/>
          </a:prstGeom>
        </p:spPr>
      </p:pic>
    </p:spTree>
    <p:extLst>
      <p:ext uri="{BB962C8B-B14F-4D97-AF65-F5344CB8AC3E}">
        <p14:creationId xmlns:p14="http://schemas.microsoft.com/office/powerpoint/2010/main" val="391363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11887200" cy="4948239"/>
          </a:xfrm>
        </p:spPr>
        <p:txBody>
          <a:bodyPr>
            <a:normAutofit/>
          </a:bodyPr>
          <a:lstStyle/>
          <a:p>
            <a:r>
              <a:rPr lang="en-US" sz="2800" dirty="0" smtClean="0"/>
              <a:t>Self-injurers often have </a:t>
            </a:r>
            <a:r>
              <a:rPr lang="en-US" sz="2800" dirty="0"/>
              <a:t>a hard time, expressing or understanding </a:t>
            </a:r>
            <a:r>
              <a:rPr lang="en-US" sz="2800" dirty="0" smtClean="0"/>
              <a:t>their </a:t>
            </a:r>
            <a:r>
              <a:rPr lang="en-US" sz="2800" dirty="0"/>
              <a:t>emotions.</a:t>
            </a:r>
            <a:endParaRPr lang="en-US" sz="2800" dirty="0" smtClean="0"/>
          </a:p>
          <a:p>
            <a:r>
              <a:rPr lang="en-US" sz="2800" dirty="0" smtClean="0"/>
              <a:t>The </a:t>
            </a:r>
            <a:r>
              <a:rPr lang="en-US" sz="2800" dirty="0"/>
              <a:t>mix of emotions that triggers self-injury is </a:t>
            </a:r>
            <a:r>
              <a:rPr lang="en-US" sz="2800" i="1" dirty="0"/>
              <a:t>complex</a:t>
            </a:r>
            <a:r>
              <a:rPr lang="en-US" sz="2800" dirty="0"/>
              <a:t>. For instance, there may be feelings of worthlessness, loneliness, panic, anger, guilt, rejection, self-hatred or confused sexuality.</a:t>
            </a:r>
          </a:p>
        </p:txBody>
      </p:sp>
      <p:sp>
        <p:nvSpPr>
          <p:cNvPr id="3" name="Title 2"/>
          <p:cNvSpPr>
            <a:spLocks noGrp="1"/>
          </p:cNvSpPr>
          <p:nvPr>
            <p:ph type="title"/>
          </p:nvPr>
        </p:nvSpPr>
        <p:spPr>
          <a:xfrm>
            <a:off x="838200" y="320040"/>
            <a:ext cx="10515599" cy="787088"/>
          </a:xfrm>
        </p:spPr>
        <p:txBody>
          <a:bodyPr/>
          <a:lstStyle/>
          <a:p>
            <a:r>
              <a:rPr lang="en-US" dirty="0" smtClean="0"/>
              <a:t>Complex emotions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710379"/>
            <a:ext cx="4267200" cy="27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877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12192000" cy="5405439"/>
          </a:xfrm>
        </p:spPr>
        <p:txBody>
          <a:bodyPr>
            <a:normAutofit/>
          </a:bodyPr>
          <a:lstStyle/>
          <a:p>
            <a:pPr marL="0" indent="0">
              <a:buNone/>
            </a:pPr>
            <a:endParaRPr lang="en-US" sz="2800" dirty="0" smtClean="0"/>
          </a:p>
          <a:p>
            <a:r>
              <a:rPr lang="en-US" sz="2800" dirty="0" smtClean="0"/>
              <a:t>To manage </a:t>
            </a:r>
            <a:r>
              <a:rPr lang="en-US" sz="2800" dirty="0"/>
              <a:t>or </a:t>
            </a:r>
            <a:r>
              <a:rPr lang="en-US" sz="2800" i="1" dirty="0"/>
              <a:t>reduce severe distress </a:t>
            </a:r>
            <a:r>
              <a:rPr lang="en-US" sz="2800" dirty="0"/>
              <a:t>or anxiety and provide a sense of relief</a:t>
            </a:r>
          </a:p>
          <a:p>
            <a:r>
              <a:rPr lang="en-US" sz="2800" dirty="0" smtClean="0"/>
              <a:t>To provide a </a:t>
            </a:r>
            <a:r>
              <a:rPr lang="en-US" sz="2800" i="1" dirty="0"/>
              <a:t>distraction</a:t>
            </a:r>
            <a:r>
              <a:rPr lang="en-US" sz="2800" dirty="0"/>
              <a:t> </a:t>
            </a:r>
            <a:r>
              <a:rPr lang="en-US" sz="2800" i="1" dirty="0"/>
              <a:t>from painful emotions </a:t>
            </a:r>
            <a:r>
              <a:rPr lang="en-US" sz="2800" dirty="0"/>
              <a:t>through physical pain</a:t>
            </a:r>
          </a:p>
          <a:p>
            <a:r>
              <a:rPr lang="en-US" sz="2800" dirty="0" smtClean="0"/>
              <a:t>To feel </a:t>
            </a:r>
            <a:r>
              <a:rPr lang="en-US" sz="2800" i="1" dirty="0"/>
              <a:t>a sense of control </a:t>
            </a:r>
            <a:r>
              <a:rPr lang="en-US" sz="2800" dirty="0"/>
              <a:t>over his or her body, feelings or life situations</a:t>
            </a:r>
          </a:p>
          <a:p>
            <a:endParaRPr lang="en-US" sz="2800" dirty="0"/>
          </a:p>
        </p:txBody>
      </p:sp>
      <p:sp>
        <p:nvSpPr>
          <p:cNvPr id="3" name="Title 2"/>
          <p:cNvSpPr>
            <a:spLocks noGrp="1"/>
          </p:cNvSpPr>
          <p:nvPr>
            <p:ph type="title"/>
          </p:nvPr>
        </p:nvSpPr>
        <p:spPr>
          <a:xfrm>
            <a:off x="838200" y="0"/>
            <a:ext cx="10515599" cy="1066800"/>
          </a:xfrm>
        </p:spPr>
        <p:txBody>
          <a:bodyPr/>
          <a:lstStyle/>
          <a:p>
            <a:r>
              <a:rPr lang="en-US" dirty="0" smtClean="0"/>
              <a:t>Many reasons why they do it</a:t>
            </a:r>
            <a:endParaRPr lang="en-US" dirty="0"/>
          </a:p>
        </p:txBody>
      </p:sp>
      <p:pic>
        <p:nvPicPr>
          <p:cNvPr id="4" name="Picture 3"/>
          <p:cNvPicPr>
            <a:picLocks noChangeAspect="1"/>
          </p:cNvPicPr>
          <p:nvPr/>
        </p:nvPicPr>
        <p:blipFill>
          <a:blip r:embed="rId2"/>
          <a:stretch>
            <a:fillRect/>
          </a:stretch>
        </p:blipFill>
        <p:spPr>
          <a:xfrm>
            <a:off x="4343400" y="3464719"/>
            <a:ext cx="2895851" cy="3121423"/>
          </a:xfrm>
          <a:prstGeom prst="rect">
            <a:avLst/>
          </a:prstGeom>
        </p:spPr>
      </p:pic>
    </p:spTree>
    <p:extLst>
      <p:ext uri="{BB962C8B-B14F-4D97-AF65-F5344CB8AC3E}">
        <p14:creationId xmlns:p14="http://schemas.microsoft.com/office/powerpoint/2010/main" val="325216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9417"/>
            <a:ext cx="11963400" cy="4558022"/>
          </a:xfrm>
        </p:spPr>
        <p:txBody>
          <a:bodyPr>
            <a:normAutofit/>
          </a:bodyPr>
          <a:lstStyle/>
          <a:p>
            <a:r>
              <a:rPr lang="en-US" sz="2800" i="1" dirty="0" smtClean="0"/>
              <a:t>To feel </a:t>
            </a:r>
            <a:r>
              <a:rPr lang="en-US" sz="2800" i="1" dirty="0"/>
              <a:t>something</a:t>
            </a:r>
            <a:r>
              <a:rPr lang="en-US" sz="2800" dirty="0"/>
              <a:t>, anything, even if it's physical pain, when feeling emotionally empty</a:t>
            </a:r>
          </a:p>
          <a:p>
            <a:r>
              <a:rPr lang="en-US" sz="2800" dirty="0" smtClean="0"/>
              <a:t>To </a:t>
            </a:r>
            <a:r>
              <a:rPr lang="en-US" sz="2800" i="1" dirty="0" smtClean="0"/>
              <a:t>express </a:t>
            </a:r>
            <a:r>
              <a:rPr lang="en-US" sz="2800" i="1" dirty="0"/>
              <a:t>internal feelings </a:t>
            </a:r>
            <a:r>
              <a:rPr lang="en-US" sz="2800" dirty="0"/>
              <a:t>in an external way</a:t>
            </a:r>
          </a:p>
          <a:p>
            <a:r>
              <a:rPr lang="en-US" sz="2800" dirty="0" smtClean="0"/>
              <a:t>To communicate </a:t>
            </a:r>
            <a:r>
              <a:rPr lang="en-US" sz="2800" dirty="0"/>
              <a:t>depression or </a:t>
            </a:r>
            <a:r>
              <a:rPr lang="en-US" sz="2800" dirty="0" smtClean="0"/>
              <a:t>distress </a:t>
            </a:r>
            <a:r>
              <a:rPr lang="en-US" sz="2800" dirty="0"/>
              <a:t>to the outside </a:t>
            </a:r>
            <a:r>
              <a:rPr lang="en-US" sz="2800" dirty="0" smtClean="0"/>
              <a:t>world</a:t>
            </a:r>
            <a:endParaRPr lang="en-US" sz="2800" dirty="0"/>
          </a:p>
          <a:p>
            <a:r>
              <a:rPr lang="en-US" sz="2800" i="1" dirty="0" smtClean="0"/>
              <a:t>To be punished </a:t>
            </a:r>
            <a:r>
              <a:rPr lang="en-US" sz="2800" dirty="0" smtClean="0"/>
              <a:t>for </a:t>
            </a:r>
            <a:r>
              <a:rPr lang="en-US" sz="2800" dirty="0"/>
              <a:t>perceived faults</a:t>
            </a:r>
          </a:p>
          <a:p>
            <a:pPr marL="0" indent="0">
              <a:buNone/>
            </a:pPr>
            <a:endParaRPr lang="en-US" sz="2800" dirty="0"/>
          </a:p>
        </p:txBody>
      </p:sp>
      <p:sp>
        <p:nvSpPr>
          <p:cNvPr id="3" name="Title 2"/>
          <p:cNvSpPr>
            <a:spLocks noGrp="1"/>
          </p:cNvSpPr>
          <p:nvPr>
            <p:ph type="title"/>
          </p:nvPr>
        </p:nvSpPr>
        <p:spPr/>
        <p:txBody>
          <a:bodyPr/>
          <a:lstStyle/>
          <a:p>
            <a:r>
              <a:rPr lang="en-US" dirty="0" smtClean="0"/>
              <a:t>Why else do they do it?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1220" y="3883879"/>
            <a:ext cx="3657600" cy="270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38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9417"/>
            <a:ext cx="11049000" cy="4558022"/>
          </a:xfrm>
        </p:spPr>
        <p:txBody>
          <a:bodyPr>
            <a:normAutofit/>
          </a:bodyPr>
          <a:lstStyle/>
          <a:p>
            <a:r>
              <a:rPr lang="en-US" sz="2800" b="1" dirty="0" smtClean="0"/>
              <a:t>Females.</a:t>
            </a:r>
            <a:r>
              <a:rPr lang="en-US" sz="2800" dirty="0"/>
              <a:t> Females are </a:t>
            </a:r>
            <a:r>
              <a:rPr lang="en-US" sz="2800" dirty="0" smtClean="0"/>
              <a:t>more likely to self-inure than </a:t>
            </a:r>
            <a:r>
              <a:rPr lang="en-US" sz="2800" dirty="0"/>
              <a:t>males are.</a:t>
            </a:r>
          </a:p>
          <a:p>
            <a:r>
              <a:rPr lang="en-US" sz="2800" b="1" dirty="0" smtClean="0"/>
              <a:t>Teenagers.</a:t>
            </a:r>
            <a:r>
              <a:rPr lang="en-US" sz="2800" dirty="0"/>
              <a:t> Most people who self-injure are teenagers and young adults, although those in other age groups also self-injure. Self-injury often </a:t>
            </a:r>
            <a:r>
              <a:rPr lang="en-US" sz="2800" i="1" dirty="0"/>
              <a:t>starts in the early teen years</a:t>
            </a:r>
            <a:r>
              <a:rPr lang="en-US" sz="2800" dirty="0"/>
              <a:t>, when emotions are more volatile and teens face increasing peer pressure, loneliness, and conflicts with parents or other authority figures</a:t>
            </a:r>
            <a:r>
              <a:rPr lang="en-US" sz="2800" dirty="0" smtClean="0"/>
              <a:t>.</a:t>
            </a:r>
          </a:p>
          <a:p>
            <a:r>
              <a:rPr lang="en-US" sz="2800" b="1" dirty="0" smtClean="0"/>
              <a:t>Those with </a:t>
            </a:r>
            <a:r>
              <a:rPr lang="en-US" sz="2800" b="1" dirty="0"/>
              <a:t>friends who self-injure.</a:t>
            </a:r>
            <a:r>
              <a:rPr lang="en-US" sz="2800" dirty="0"/>
              <a:t> People who have friends who intentionally harm themselves are more likely to begin self-injuring.</a:t>
            </a:r>
          </a:p>
          <a:p>
            <a:endParaRPr lang="en-US" sz="2800" dirty="0"/>
          </a:p>
        </p:txBody>
      </p:sp>
      <p:sp>
        <p:nvSpPr>
          <p:cNvPr id="3" name="Title 2"/>
          <p:cNvSpPr>
            <a:spLocks noGrp="1"/>
          </p:cNvSpPr>
          <p:nvPr>
            <p:ph type="title"/>
          </p:nvPr>
        </p:nvSpPr>
        <p:spPr/>
        <p:txBody>
          <a:bodyPr/>
          <a:lstStyle/>
          <a:p>
            <a:r>
              <a:rPr lang="en-US" dirty="0" smtClean="0"/>
              <a:t>Who is most likely to self-injure?</a:t>
            </a:r>
            <a:endParaRPr lang="en-US" dirty="0"/>
          </a:p>
        </p:txBody>
      </p:sp>
    </p:spTree>
    <p:extLst>
      <p:ext uri="{BB962C8B-B14F-4D97-AF65-F5344CB8AC3E}">
        <p14:creationId xmlns:p14="http://schemas.microsoft.com/office/powerpoint/2010/main" val="283538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40512"/>
            <a:ext cx="10972800" cy="5847399"/>
          </a:xfrm>
        </p:spPr>
        <p:txBody>
          <a:bodyPr>
            <a:normAutofit fontScale="92500"/>
          </a:bodyPr>
          <a:lstStyle/>
          <a:p>
            <a:r>
              <a:rPr lang="en-US" sz="2800" b="1" dirty="0"/>
              <a:t>Life issues.</a:t>
            </a:r>
            <a:r>
              <a:rPr lang="en-US" sz="2800" dirty="0"/>
              <a:t> Some people who injure themselves were neglected, or sexually, physically or emotionally abused, or experienced other traumatic events. They may have grown up and still remain in an unstable family environment, or they may be young people questioning their personal identity or sexuality.</a:t>
            </a:r>
          </a:p>
          <a:p>
            <a:r>
              <a:rPr lang="en-US" sz="2800" b="1" dirty="0"/>
              <a:t>Mental health issues.</a:t>
            </a:r>
            <a:r>
              <a:rPr lang="en-US" sz="2800" dirty="0"/>
              <a:t> People who self-injure are more likely to be impulsive, explosive and </a:t>
            </a:r>
            <a:r>
              <a:rPr lang="en-US" sz="2800" i="1" dirty="0"/>
              <a:t>highly </a:t>
            </a:r>
            <a:r>
              <a:rPr lang="en-US" sz="2800" i="1" dirty="0" smtClean="0"/>
              <a:t>self-critical</a:t>
            </a:r>
            <a:r>
              <a:rPr lang="en-US" sz="2800" dirty="0" smtClean="0"/>
              <a:t>. </a:t>
            </a:r>
            <a:r>
              <a:rPr lang="en-US" sz="2800" dirty="0"/>
              <a:t>In addition, self-injury is commonly associated with certain mental disorders, such </a:t>
            </a:r>
            <a:r>
              <a:rPr lang="en-US" sz="2800" i="1" dirty="0"/>
              <a:t>as borderline personality disorder, depression, anxiety disorders, post-traumatic stress disorder </a:t>
            </a:r>
            <a:r>
              <a:rPr lang="en-US" sz="2800" dirty="0"/>
              <a:t>and</a:t>
            </a:r>
            <a:r>
              <a:rPr lang="en-US" sz="2800" i="1" dirty="0"/>
              <a:t> eating disorders</a:t>
            </a:r>
            <a:r>
              <a:rPr lang="en-US" sz="2800" dirty="0"/>
              <a:t>.</a:t>
            </a:r>
          </a:p>
          <a:p>
            <a:r>
              <a:rPr lang="en-US" sz="2800" b="1" dirty="0"/>
              <a:t>Excessive alcohol or drug use.</a:t>
            </a:r>
            <a:r>
              <a:rPr lang="en-US" sz="2800" dirty="0"/>
              <a:t> People who harm themselves often do so while under the influence of alcohol or illegal drugs.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47120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9417"/>
            <a:ext cx="11125200" cy="4558022"/>
          </a:xfrm>
        </p:spPr>
        <p:txBody>
          <a:bodyPr>
            <a:normAutofit/>
          </a:bodyPr>
          <a:lstStyle/>
          <a:p>
            <a:r>
              <a:rPr lang="en-US" sz="2800" dirty="0"/>
              <a:t>Worsening feelings of shame, guilt and low self-esteem</a:t>
            </a:r>
          </a:p>
          <a:p>
            <a:r>
              <a:rPr lang="en-US" sz="2800" dirty="0"/>
              <a:t>Infection, either from wounds or from sharing tools</a:t>
            </a:r>
          </a:p>
          <a:p>
            <a:r>
              <a:rPr lang="en-US" sz="2800" dirty="0"/>
              <a:t>Life-threatening problems, such as blood loss if major blood vessels or arteries are cut</a:t>
            </a:r>
          </a:p>
          <a:p>
            <a:r>
              <a:rPr lang="en-US" sz="2800" dirty="0"/>
              <a:t>Permanent scars or disfigurement</a:t>
            </a:r>
          </a:p>
          <a:p>
            <a:r>
              <a:rPr lang="en-US" sz="2800" dirty="0"/>
              <a:t>Severe, possibly fatal injury, especially if you harm yourself while under the influence of alcohol or illegal drugs</a:t>
            </a:r>
          </a:p>
          <a:p>
            <a:r>
              <a:rPr lang="en-US" sz="2800" dirty="0"/>
              <a:t>Worsening of underlying issues and disorders, if not adequately treated</a:t>
            </a:r>
          </a:p>
          <a:p>
            <a:endParaRPr lang="en-US" sz="2800" dirty="0"/>
          </a:p>
        </p:txBody>
      </p:sp>
      <p:sp>
        <p:nvSpPr>
          <p:cNvPr id="3" name="Title 2"/>
          <p:cNvSpPr>
            <a:spLocks noGrp="1"/>
          </p:cNvSpPr>
          <p:nvPr>
            <p:ph type="title"/>
          </p:nvPr>
        </p:nvSpPr>
        <p:spPr/>
        <p:txBody>
          <a:bodyPr/>
          <a:lstStyle/>
          <a:p>
            <a:r>
              <a:rPr lang="en-US" dirty="0" smtClean="0"/>
              <a:t>Negative effects</a:t>
            </a:r>
            <a:endParaRPr lang="en-US" dirty="0"/>
          </a:p>
        </p:txBody>
      </p:sp>
    </p:spTree>
    <p:extLst>
      <p:ext uri="{BB962C8B-B14F-4D97-AF65-F5344CB8AC3E}">
        <p14:creationId xmlns:p14="http://schemas.microsoft.com/office/powerpoint/2010/main" val="3511313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9417"/>
            <a:ext cx="10896600" cy="4558022"/>
          </a:xfrm>
        </p:spPr>
        <p:txBody>
          <a:bodyPr>
            <a:normAutofit/>
          </a:bodyPr>
          <a:lstStyle/>
          <a:p>
            <a:r>
              <a:rPr lang="en-US" sz="2800" dirty="0"/>
              <a:t>While it may seem logical, it is actually </a:t>
            </a:r>
            <a:r>
              <a:rPr lang="en-US" sz="2800" dirty="0" smtClean="0"/>
              <a:t>usually a </a:t>
            </a:r>
            <a:r>
              <a:rPr lang="en-US" sz="2800" dirty="0"/>
              <a:t>bad idea to encourage someone to discontinue self-harm until healthier coping mechanisms are in place. </a:t>
            </a:r>
            <a:endParaRPr lang="en-US" sz="2800" dirty="0" smtClean="0"/>
          </a:p>
          <a:p>
            <a:r>
              <a:rPr lang="en-US" altLang="en-US" sz="2800" dirty="0" smtClean="0"/>
              <a:t>Learn </a:t>
            </a:r>
            <a:r>
              <a:rPr lang="en-US" altLang="en-US" sz="2800" dirty="0"/>
              <a:t>by seeing others do </a:t>
            </a:r>
            <a:r>
              <a:rPr lang="en-US" altLang="en-US" sz="2800" dirty="0" smtClean="0"/>
              <a:t>it</a:t>
            </a:r>
          </a:p>
          <a:p>
            <a:r>
              <a:rPr lang="en-US" sz="2800" dirty="0"/>
              <a:t>It may be the only thing preventing them from acting out on suicidal thoughts.</a:t>
            </a:r>
          </a:p>
          <a:p>
            <a:pPr marL="0" indent="0">
              <a:buNone/>
            </a:pPr>
            <a:endParaRPr lang="en-US" altLang="en-US" sz="2800" dirty="0"/>
          </a:p>
          <a:p>
            <a:pPr marL="0" indent="0">
              <a:buNone/>
            </a:pPr>
            <a:endParaRPr lang="en-US" sz="2800" dirty="0"/>
          </a:p>
          <a:p>
            <a:pPr marL="0" indent="0">
              <a:buNone/>
            </a:pPr>
            <a:endParaRPr lang="en-US" sz="2800" dirty="0"/>
          </a:p>
        </p:txBody>
      </p:sp>
      <p:sp>
        <p:nvSpPr>
          <p:cNvPr id="3" name="Title 2"/>
          <p:cNvSpPr>
            <a:spLocks noGrp="1"/>
          </p:cNvSpPr>
          <p:nvPr>
            <p:ph type="title"/>
          </p:nvPr>
        </p:nvSpPr>
        <p:spPr/>
        <p:txBody>
          <a:bodyPr/>
          <a:lstStyle/>
          <a:p>
            <a:r>
              <a:rPr lang="en-US" dirty="0" smtClean="0"/>
              <a:t>Need new coping strategies</a:t>
            </a:r>
            <a:endParaRPr lang="en-US" dirty="0"/>
          </a:p>
        </p:txBody>
      </p:sp>
      <p:pic>
        <p:nvPicPr>
          <p:cNvPr id="4" name="Picture 3"/>
          <p:cNvPicPr>
            <a:picLocks noChangeAspect="1"/>
          </p:cNvPicPr>
          <p:nvPr/>
        </p:nvPicPr>
        <p:blipFill>
          <a:blip r:embed="rId2"/>
          <a:stretch>
            <a:fillRect/>
          </a:stretch>
        </p:blipFill>
        <p:spPr>
          <a:xfrm>
            <a:off x="5923697" y="4267200"/>
            <a:ext cx="3304318" cy="2462997"/>
          </a:xfrm>
          <a:prstGeom prst="rect">
            <a:avLst/>
          </a:prstGeom>
        </p:spPr>
      </p:pic>
    </p:spTree>
    <p:extLst>
      <p:ext uri="{BB962C8B-B14F-4D97-AF65-F5344CB8AC3E}">
        <p14:creationId xmlns:p14="http://schemas.microsoft.com/office/powerpoint/2010/main" val="58927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9417"/>
            <a:ext cx="11125200" cy="4558022"/>
          </a:xfrm>
        </p:spPr>
        <p:txBody>
          <a:bodyPr>
            <a:normAutofit/>
          </a:bodyPr>
          <a:lstStyle/>
          <a:p>
            <a:r>
              <a:rPr lang="en-US" sz="2800" i="1" dirty="0"/>
              <a:t>Self-injury</a:t>
            </a:r>
            <a:r>
              <a:rPr lang="en-US" sz="2800" dirty="0"/>
              <a:t>, also called </a:t>
            </a:r>
            <a:r>
              <a:rPr lang="en-US" sz="2800" i="1" dirty="0"/>
              <a:t>self-harm</a:t>
            </a:r>
            <a:r>
              <a:rPr lang="en-US" sz="2800" dirty="0"/>
              <a:t>, is the act of deliberately harming your own body, such as cutting or burning </a:t>
            </a:r>
            <a:r>
              <a:rPr lang="en-US" sz="2800" dirty="0" smtClean="0"/>
              <a:t>yourself.</a:t>
            </a:r>
          </a:p>
          <a:p>
            <a:r>
              <a:rPr lang="en-US" sz="2800" dirty="0" smtClean="0"/>
              <a:t>It's </a:t>
            </a:r>
            <a:r>
              <a:rPr lang="en-US" sz="2800" dirty="0"/>
              <a:t>typically not meant as a suicide attempt. Rather, self-injury is an unhealthy way to cope with emotional pain, intense anger and frustration.</a:t>
            </a:r>
          </a:p>
        </p:txBody>
      </p:sp>
      <p:sp>
        <p:nvSpPr>
          <p:cNvPr id="3" name="Title 2"/>
          <p:cNvSpPr>
            <a:spLocks noGrp="1"/>
          </p:cNvSpPr>
          <p:nvPr>
            <p:ph type="title"/>
          </p:nvPr>
        </p:nvSpPr>
        <p:spPr/>
        <p:txBody>
          <a:bodyPr/>
          <a:lstStyle/>
          <a:p>
            <a:r>
              <a:rPr lang="en-US" altLang="en-US" dirty="0"/>
              <a:t>What is Self-Injury?</a:t>
            </a:r>
            <a:endParaRPr lang="en-US" dirty="0"/>
          </a:p>
        </p:txBody>
      </p:sp>
      <p:pic>
        <p:nvPicPr>
          <p:cNvPr id="4" name="Picture 3"/>
          <p:cNvPicPr>
            <a:picLocks noChangeAspect="1"/>
          </p:cNvPicPr>
          <p:nvPr/>
        </p:nvPicPr>
        <p:blipFill>
          <a:blip r:embed="rId2"/>
          <a:stretch>
            <a:fillRect/>
          </a:stretch>
        </p:blipFill>
        <p:spPr>
          <a:xfrm>
            <a:off x="6095999" y="4207801"/>
            <a:ext cx="4419600" cy="1959638"/>
          </a:xfrm>
          <a:prstGeom prst="rect">
            <a:avLst/>
          </a:prstGeom>
        </p:spPr>
      </p:pic>
    </p:spTree>
    <p:extLst>
      <p:ext uri="{BB962C8B-B14F-4D97-AF65-F5344CB8AC3E}">
        <p14:creationId xmlns:p14="http://schemas.microsoft.com/office/powerpoint/2010/main" val="1437225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11125200" cy="4795839"/>
          </a:xfrm>
        </p:spPr>
        <p:txBody>
          <a:bodyPr>
            <a:normAutofit/>
          </a:bodyPr>
          <a:lstStyle/>
          <a:p>
            <a:r>
              <a:rPr lang="en-US" sz="2800" dirty="0" smtClean="0"/>
              <a:t>Treatment can be difficult because self-injurers are often very secretive and unwilling to seek out help</a:t>
            </a:r>
          </a:p>
          <a:p>
            <a:r>
              <a:rPr lang="en-US" sz="2800" dirty="0"/>
              <a:t>There's no one best way to treat self-injuring behavior, but the first step is to tell someone so you can get help. </a:t>
            </a:r>
            <a:endParaRPr lang="en-US" sz="2800" dirty="0" smtClean="0"/>
          </a:p>
          <a:p>
            <a:r>
              <a:rPr lang="en-US" sz="2800" dirty="0"/>
              <a:t>Because self-injury can become a major part of your life and it's often accompanied by mental disorders, you may need treatment from a mental health professional experienced in self-injury issues.</a:t>
            </a:r>
          </a:p>
        </p:txBody>
      </p:sp>
      <p:sp>
        <p:nvSpPr>
          <p:cNvPr id="3" name="Title 2"/>
          <p:cNvSpPr>
            <a:spLocks noGrp="1"/>
          </p:cNvSpPr>
          <p:nvPr>
            <p:ph type="title"/>
          </p:nvPr>
        </p:nvSpPr>
        <p:spPr>
          <a:xfrm>
            <a:off x="838200" y="152400"/>
            <a:ext cx="10515599" cy="990600"/>
          </a:xfrm>
        </p:spPr>
        <p:txBody>
          <a:bodyPr/>
          <a:lstStyle/>
          <a:p>
            <a:r>
              <a:rPr lang="en-US" dirty="0" smtClean="0"/>
              <a:t>How is self-injury treated?</a:t>
            </a:r>
            <a:endParaRPr lang="en-US" dirty="0"/>
          </a:p>
        </p:txBody>
      </p:sp>
      <p:pic>
        <p:nvPicPr>
          <p:cNvPr id="4" name="Picture 3"/>
          <p:cNvPicPr>
            <a:picLocks noChangeAspect="1"/>
          </p:cNvPicPr>
          <p:nvPr/>
        </p:nvPicPr>
        <p:blipFill>
          <a:blip r:embed="rId2"/>
          <a:stretch>
            <a:fillRect/>
          </a:stretch>
        </p:blipFill>
        <p:spPr>
          <a:xfrm>
            <a:off x="8077200" y="4800600"/>
            <a:ext cx="3505200" cy="1905000"/>
          </a:xfrm>
          <a:prstGeom prst="rect">
            <a:avLst/>
          </a:prstGeom>
        </p:spPr>
      </p:pic>
    </p:spTree>
    <p:extLst>
      <p:ext uri="{BB962C8B-B14F-4D97-AF65-F5344CB8AC3E}">
        <p14:creationId xmlns:p14="http://schemas.microsoft.com/office/powerpoint/2010/main" val="3072906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a:t>
            </a:r>
            <a:r>
              <a:rPr lang="en-US" sz="2800" dirty="0" smtClean="0"/>
              <a:t>herapy </a:t>
            </a:r>
            <a:r>
              <a:rPr lang="en-US" sz="2800" dirty="0"/>
              <a:t>can help you </a:t>
            </a:r>
            <a:r>
              <a:rPr lang="en-US" sz="2800" i="1" dirty="0"/>
              <a:t>identify</a:t>
            </a:r>
            <a:r>
              <a:rPr lang="en-US" sz="2800" dirty="0"/>
              <a:t> and </a:t>
            </a:r>
            <a:r>
              <a:rPr lang="en-US" sz="2800" i="1" dirty="0"/>
              <a:t>manage underlying issues that trigger self-injuring behavior</a:t>
            </a:r>
            <a:r>
              <a:rPr lang="en-US" sz="2800" dirty="0"/>
              <a:t>. </a:t>
            </a:r>
            <a:endParaRPr lang="en-US" sz="2800" dirty="0" smtClean="0"/>
          </a:p>
          <a:p>
            <a:r>
              <a:rPr lang="en-US" sz="2800" dirty="0" smtClean="0"/>
              <a:t>Therapy </a:t>
            </a:r>
            <a:r>
              <a:rPr lang="en-US" sz="2800" dirty="0"/>
              <a:t>can also help you learn skills to better manage distress, help </a:t>
            </a:r>
            <a:r>
              <a:rPr lang="en-US" sz="2800" i="1" dirty="0"/>
              <a:t>regulate your impulsiveness </a:t>
            </a:r>
            <a:r>
              <a:rPr lang="en-US" sz="2800" dirty="0"/>
              <a:t>and other emotions, </a:t>
            </a:r>
            <a:r>
              <a:rPr lang="en-US" sz="2800" dirty="0" smtClean="0"/>
              <a:t>and </a:t>
            </a:r>
            <a:r>
              <a:rPr lang="en-US" sz="2800" i="1" dirty="0" smtClean="0"/>
              <a:t>boost </a:t>
            </a:r>
            <a:r>
              <a:rPr lang="en-US" sz="2800" i="1" dirty="0"/>
              <a:t>your </a:t>
            </a:r>
            <a:r>
              <a:rPr lang="en-US" sz="2800" i="1" dirty="0" smtClean="0"/>
              <a:t>self-image</a:t>
            </a:r>
            <a:r>
              <a:rPr lang="en-US" sz="2800" dirty="0" smtClean="0"/>
              <a:t>.</a:t>
            </a:r>
            <a:endParaRPr lang="en-US" sz="2800" dirty="0"/>
          </a:p>
        </p:txBody>
      </p:sp>
      <p:sp>
        <p:nvSpPr>
          <p:cNvPr id="3" name="Title 2"/>
          <p:cNvSpPr>
            <a:spLocks noGrp="1"/>
          </p:cNvSpPr>
          <p:nvPr>
            <p:ph type="title"/>
          </p:nvPr>
        </p:nvSpPr>
        <p:spPr/>
        <p:txBody>
          <a:bodyPr/>
          <a:lstStyle/>
          <a:p>
            <a:r>
              <a:rPr lang="en-US" dirty="0" smtClean="0"/>
              <a:t>Psychotherapy</a:t>
            </a:r>
            <a:endParaRPr lang="en-US" dirty="0"/>
          </a:p>
        </p:txBody>
      </p:sp>
      <p:pic>
        <p:nvPicPr>
          <p:cNvPr id="4" name="Picture 3"/>
          <p:cNvPicPr>
            <a:picLocks noChangeAspect="1"/>
          </p:cNvPicPr>
          <p:nvPr/>
        </p:nvPicPr>
        <p:blipFill>
          <a:blip r:embed="rId2"/>
          <a:stretch>
            <a:fillRect/>
          </a:stretch>
        </p:blipFill>
        <p:spPr>
          <a:xfrm>
            <a:off x="5638800" y="4191000"/>
            <a:ext cx="3505200" cy="2514600"/>
          </a:xfrm>
          <a:prstGeom prst="rect">
            <a:avLst/>
          </a:prstGeom>
        </p:spPr>
      </p:pic>
    </p:spTree>
    <p:extLst>
      <p:ext uri="{BB962C8B-B14F-4D97-AF65-F5344CB8AC3E}">
        <p14:creationId xmlns:p14="http://schemas.microsoft.com/office/powerpoint/2010/main" val="133084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161022"/>
            <a:ext cx="11277600" cy="4149417"/>
          </a:xfrm>
        </p:spPr>
        <p:txBody>
          <a:bodyPr>
            <a:normAutofit/>
          </a:bodyPr>
          <a:lstStyle/>
          <a:p>
            <a:r>
              <a:rPr lang="en-US" sz="2800" dirty="0"/>
              <a:t>There are no medications that specifically treat self-injuring behavior</a:t>
            </a:r>
            <a:r>
              <a:rPr lang="en-US" sz="2800" dirty="0" smtClean="0"/>
              <a:t>.</a:t>
            </a:r>
          </a:p>
          <a:p>
            <a:r>
              <a:rPr lang="en-US" sz="2800" dirty="0" smtClean="0"/>
              <a:t> </a:t>
            </a:r>
            <a:r>
              <a:rPr lang="en-US" sz="2800" dirty="0"/>
              <a:t>However, your doctor may recommend treatment with antidepressants or other psychiatric medications to help treat depression, anxiety or other mental disorders commonly </a:t>
            </a:r>
            <a:r>
              <a:rPr lang="en-US" sz="2800" i="1" dirty="0"/>
              <a:t>associated with self-injury</a:t>
            </a:r>
            <a:r>
              <a:rPr lang="en-US" sz="2800" dirty="0" smtClean="0"/>
              <a:t>.</a:t>
            </a:r>
          </a:p>
          <a:p>
            <a:r>
              <a:rPr lang="en-US" sz="2800" dirty="0" smtClean="0"/>
              <a:t> </a:t>
            </a:r>
            <a:r>
              <a:rPr lang="en-US" sz="2800" dirty="0"/>
              <a:t>Treatment for these disorders may help you </a:t>
            </a:r>
            <a:r>
              <a:rPr lang="en-US" sz="2800" i="1" dirty="0"/>
              <a:t>feel less compelled to hurt yourself</a:t>
            </a:r>
            <a:r>
              <a:rPr lang="en-US" sz="2800" dirty="0"/>
              <a:t>.</a:t>
            </a:r>
          </a:p>
        </p:txBody>
      </p:sp>
      <p:sp>
        <p:nvSpPr>
          <p:cNvPr id="3" name="Title 2"/>
          <p:cNvSpPr>
            <a:spLocks noGrp="1"/>
          </p:cNvSpPr>
          <p:nvPr>
            <p:ph type="title"/>
          </p:nvPr>
        </p:nvSpPr>
        <p:spPr/>
        <p:txBody>
          <a:bodyPr/>
          <a:lstStyle/>
          <a:p>
            <a:r>
              <a:rPr lang="en-US" dirty="0" smtClean="0"/>
              <a:t>Medication</a:t>
            </a:r>
            <a:endParaRPr lang="en-US" dirty="0"/>
          </a:p>
        </p:txBody>
      </p:sp>
      <p:pic>
        <p:nvPicPr>
          <p:cNvPr id="4" name="Picture 3"/>
          <p:cNvPicPr>
            <a:picLocks noChangeAspect="1"/>
          </p:cNvPicPr>
          <p:nvPr/>
        </p:nvPicPr>
        <p:blipFill>
          <a:blip r:embed="rId2"/>
          <a:stretch>
            <a:fillRect/>
          </a:stretch>
        </p:blipFill>
        <p:spPr>
          <a:xfrm>
            <a:off x="9323722" y="152400"/>
            <a:ext cx="2840982" cy="2840982"/>
          </a:xfrm>
          <a:prstGeom prst="rect">
            <a:avLst/>
          </a:prstGeom>
        </p:spPr>
      </p:pic>
    </p:spTree>
    <p:extLst>
      <p:ext uri="{BB962C8B-B14F-4D97-AF65-F5344CB8AC3E}">
        <p14:creationId xmlns:p14="http://schemas.microsoft.com/office/powerpoint/2010/main" val="43829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12192000" cy="4948239"/>
          </a:xfrm>
        </p:spPr>
        <p:txBody>
          <a:bodyPr>
            <a:normAutofit/>
          </a:bodyPr>
          <a:lstStyle/>
          <a:p>
            <a:r>
              <a:rPr lang="en-US" sz="2800" dirty="0" smtClean="0"/>
              <a:t>If </a:t>
            </a:r>
            <a:r>
              <a:rPr lang="en-US" sz="2800" dirty="0"/>
              <a:t>you injure yourself severely or repeatedly, your doctor may recommend that you be admitted to a hospital for psychiatric care</a:t>
            </a:r>
            <a:r>
              <a:rPr lang="en-US" sz="2800" dirty="0" smtClean="0"/>
              <a:t>.</a:t>
            </a:r>
          </a:p>
          <a:p>
            <a:r>
              <a:rPr lang="en-US" sz="2800" dirty="0" smtClean="0"/>
              <a:t> </a:t>
            </a:r>
            <a:r>
              <a:rPr lang="en-US" sz="2800" dirty="0"/>
              <a:t>Hospitalization, often short term, can provide a </a:t>
            </a:r>
            <a:r>
              <a:rPr lang="en-US" sz="2800" i="1" dirty="0"/>
              <a:t>safe environment </a:t>
            </a:r>
            <a:r>
              <a:rPr lang="en-US" sz="2800" dirty="0"/>
              <a:t>and </a:t>
            </a:r>
            <a:r>
              <a:rPr lang="en-US" sz="2800" i="1" dirty="0"/>
              <a:t>more intensive treatment </a:t>
            </a:r>
            <a:r>
              <a:rPr lang="en-US" sz="2800" dirty="0"/>
              <a:t>until you get through a crisis. Day treatment programs also may be an option.</a:t>
            </a:r>
          </a:p>
        </p:txBody>
      </p:sp>
      <p:sp>
        <p:nvSpPr>
          <p:cNvPr id="3" name="Title 2"/>
          <p:cNvSpPr>
            <a:spLocks noGrp="1"/>
          </p:cNvSpPr>
          <p:nvPr>
            <p:ph type="title"/>
          </p:nvPr>
        </p:nvSpPr>
        <p:spPr>
          <a:xfrm>
            <a:off x="838200" y="320040"/>
            <a:ext cx="10515599" cy="899160"/>
          </a:xfrm>
        </p:spPr>
        <p:txBody>
          <a:bodyPr/>
          <a:lstStyle/>
          <a:p>
            <a:r>
              <a:rPr lang="en-US" dirty="0" smtClean="0"/>
              <a:t>Psychiatric Hospitalization</a:t>
            </a:r>
            <a:endParaRPr lang="en-US" dirty="0"/>
          </a:p>
        </p:txBody>
      </p:sp>
      <p:pic>
        <p:nvPicPr>
          <p:cNvPr id="4" name="Picture 3"/>
          <p:cNvPicPr>
            <a:picLocks noChangeAspect="1"/>
          </p:cNvPicPr>
          <p:nvPr/>
        </p:nvPicPr>
        <p:blipFill>
          <a:blip r:embed="rId2"/>
          <a:stretch>
            <a:fillRect/>
          </a:stretch>
        </p:blipFill>
        <p:spPr>
          <a:xfrm>
            <a:off x="2971800" y="3945340"/>
            <a:ext cx="5848350" cy="2895600"/>
          </a:xfrm>
          <a:prstGeom prst="rect">
            <a:avLst/>
          </a:prstGeom>
        </p:spPr>
      </p:pic>
    </p:spTree>
    <p:extLst>
      <p:ext uri="{BB962C8B-B14F-4D97-AF65-F5344CB8AC3E}">
        <p14:creationId xmlns:p14="http://schemas.microsoft.com/office/powerpoint/2010/main" val="1087521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MayoClinic.org</a:t>
            </a:r>
          </a:p>
          <a:p>
            <a:r>
              <a:rPr lang="en-US" sz="2800" dirty="0" smtClean="0"/>
              <a:t>PsychCentral.com</a:t>
            </a:r>
            <a:endParaRPr lang="en-US" sz="2800" dirty="0"/>
          </a:p>
        </p:txBody>
      </p:sp>
      <p:sp>
        <p:nvSpPr>
          <p:cNvPr id="3" name="Title 2"/>
          <p:cNvSpPr>
            <a:spLocks noGrp="1"/>
          </p:cNvSpPr>
          <p:nvPr>
            <p:ph type="title"/>
          </p:nvPr>
        </p:nvSpPr>
        <p:spPr/>
        <p:txBody>
          <a:bodyPr/>
          <a:lstStyle/>
          <a:p>
            <a:r>
              <a:rPr lang="en-US" dirty="0" smtClean="0"/>
              <a:t>Sources</a:t>
            </a:r>
            <a:endParaRPr lang="en-US" dirty="0"/>
          </a:p>
        </p:txBody>
      </p:sp>
    </p:spTree>
    <p:extLst>
      <p:ext uri="{BB962C8B-B14F-4D97-AF65-F5344CB8AC3E}">
        <p14:creationId xmlns:p14="http://schemas.microsoft.com/office/powerpoint/2010/main" val="429176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152400"/>
            <a:ext cx="10515599" cy="1071256"/>
          </a:xfrm>
        </p:spPr>
        <p:txBody>
          <a:bodyPr/>
          <a:lstStyle/>
          <a:p>
            <a:pPr eaLnBrk="1" hangingPunct="1"/>
            <a:r>
              <a:rPr lang="en-US" altLang="en-US" dirty="0" smtClean="0"/>
              <a:t>Is it a suicide attempt?</a:t>
            </a:r>
          </a:p>
        </p:txBody>
      </p:sp>
      <p:sp>
        <p:nvSpPr>
          <p:cNvPr id="23555" name="Rectangle 3"/>
          <p:cNvSpPr>
            <a:spLocks noGrp="1" noChangeArrowheads="1"/>
          </p:cNvSpPr>
          <p:nvPr>
            <p:ph type="body" idx="1"/>
          </p:nvPr>
        </p:nvSpPr>
        <p:spPr>
          <a:xfrm>
            <a:off x="457200" y="1223656"/>
            <a:ext cx="10896600" cy="4943783"/>
          </a:xfrm>
        </p:spPr>
        <p:txBody>
          <a:bodyPr>
            <a:normAutofit/>
          </a:bodyPr>
          <a:lstStyle/>
          <a:p>
            <a:r>
              <a:rPr lang="en-US" sz="2800" dirty="0" smtClean="0"/>
              <a:t>Self-harm </a:t>
            </a:r>
            <a:r>
              <a:rPr lang="en-US" sz="2800" dirty="0"/>
              <a:t>is not a suicide attempt. In fact, it is an unhealthy coping mechanism that may prevent someone from acting on suicidal thoughts. </a:t>
            </a:r>
            <a:endParaRPr lang="en-US" sz="2800" dirty="0" smtClean="0"/>
          </a:p>
          <a:p>
            <a:r>
              <a:rPr lang="en-US" sz="2800" dirty="0"/>
              <a:t>However, self-harm can increase the risk of suicide because of the emotional problems that trigger </a:t>
            </a:r>
            <a:r>
              <a:rPr lang="en-US" sz="2800" dirty="0" smtClean="0"/>
              <a:t>self-injuring.</a:t>
            </a:r>
            <a:endParaRPr lang="en-US" altLang="en-US" sz="2800" dirty="0" smtClean="0"/>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799" y="4329752"/>
            <a:ext cx="4724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3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0"/>
            <a:ext cx="10515599" cy="1371600"/>
          </a:xfrm>
        </p:spPr>
        <p:txBody>
          <a:bodyPr/>
          <a:lstStyle/>
          <a:p>
            <a:pPr eaLnBrk="1" hangingPunct="1"/>
            <a:r>
              <a:rPr lang="en-US" altLang="en-US" dirty="0" smtClean="0"/>
              <a:t>Five Names for Self-Injury</a:t>
            </a:r>
          </a:p>
        </p:txBody>
      </p:sp>
      <p:sp>
        <p:nvSpPr>
          <p:cNvPr id="17411" name="Rectangle 3"/>
          <p:cNvSpPr>
            <a:spLocks noGrp="1" noChangeArrowheads="1"/>
          </p:cNvSpPr>
          <p:nvPr>
            <p:ph type="body" idx="1"/>
          </p:nvPr>
        </p:nvSpPr>
        <p:spPr/>
        <p:txBody>
          <a:bodyPr/>
          <a:lstStyle/>
          <a:p>
            <a:pPr eaLnBrk="1" hangingPunct="1">
              <a:lnSpc>
                <a:spcPct val="90000"/>
              </a:lnSpc>
            </a:pPr>
            <a:r>
              <a:rPr lang="en-US" altLang="en-US" sz="2800"/>
              <a:t>Cutting</a:t>
            </a:r>
          </a:p>
          <a:p>
            <a:pPr eaLnBrk="1" hangingPunct="1">
              <a:lnSpc>
                <a:spcPct val="90000"/>
              </a:lnSpc>
            </a:pPr>
            <a:endParaRPr lang="en-US" altLang="en-US" sz="2800"/>
          </a:p>
          <a:p>
            <a:pPr eaLnBrk="1" hangingPunct="1">
              <a:lnSpc>
                <a:spcPct val="90000"/>
              </a:lnSpc>
            </a:pPr>
            <a:r>
              <a:rPr lang="en-US" altLang="en-US" sz="2800"/>
              <a:t>Self-abuse</a:t>
            </a:r>
          </a:p>
          <a:p>
            <a:pPr eaLnBrk="1" hangingPunct="1">
              <a:lnSpc>
                <a:spcPct val="90000"/>
              </a:lnSpc>
            </a:pPr>
            <a:endParaRPr lang="en-US" altLang="en-US" sz="2800"/>
          </a:p>
          <a:p>
            <a:pPr eaLnBrk="1" hangingPunct="1">
              <a:lnSpc>
                <a:spcPct val="90000"/>
              </a:lnSpc>
            </a:pPr>
            <a:r>
              <a:rPr lang="en-US" altLang="en-US" sz="2800"/>
              <a:t>Self-mutilation</a:t>
            </a:r>
          </a:p>
          <a:p>
            <a:pPr eaLnBrk="1" hangingPunct="1">
              <a:lnSpc>
                <a:spcPct val="90000"/>
              </a:lnSpc>
            </a:pPr>
            <a:endParaRPr lang="en-US" altLang="en-US" sz="2800"/>
          </a:p>
          <a:p>
            <a:pPr eaLnBrk="1" hangingPunct="1">
              <a:lnSpc>
                <a:spcPct val="90000"/>
              </a:lnSpc>
            </a:pPr>
            <a:r>
              <a:rPr lang="en-US" altLang="en-US" sz="2800"/>
              <a:t>Self-inflicted violence</a:t>
            </a:r>
          </a:p>
          <a:p>
            <a:pPr eaLnBrk="1" hangingPunct="1">
              <a:lnSpc>
                <a:spcPct val="90000"/>
              </a:lnSpc>
            </a:pPr>
            <a:endParaRPr lang="en-US" altLang="en-US" sz="2800"/>
          </a:p>
          <a:p>
            <a:pPr eaLnBrk="1" hangingPunct="1">
              <a:lnSpc>
                <a:spcPct val="90000"/>
              </a:lnSpc>
            </a:pPr>
            <a:r>
              <a:rPr lang="en-US" altLang="en-US" sz="2800"/>
              <a:t>Self-harm</a:t>
            </a:r>
          </a:p>
          <a:p>
            <a:pPr eaLnBrk="1" hangingPunct="1">
              <a:lnSpc>
                <a:spcPct val="90000"/>
              </a:lnSpc>
            </a:pPr>
            <a:endParaRPr lang="en-US" altLang="en-US" sz="2800"/>
          </a:p>
          <a:p>
            <a:pPr eaLnBrk="1" hangingPunct="1">
              <a:lnSpc>
                <a:spcPct val="90000"/>
              </a:lnSpc>
            </a:pPr>
            <a:endParaRPr lang="en-US" altLang="en-US" sz="2800"/>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505200"/>
            <a:ext cx="34798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102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Four common Types of Self-Injury</a:t>
            </a:r>
          </a:p>
        </p:txBody>
      </p:sp>
      <p:sp>
        <p:nvSpPr>
          <p:cNvPr id="11267" name="Rectangle 3"/>
          <p:cNvSpPr>
            <a:spLocks noGrp="1" noChangeArrowheads="1"/>
          </p:cNvSpPr>
          <p:nvPr>
            <p:ph type="body" idx="1"/>
          </p:nvPr>
        </p:nvSpPr>
        <p:spPr>
          <a:xfrm>
            <a:off x="838200" y="1904999"/>
            <a:ext cx="10515600" cy="4648201"/>
          </a:xfrm>
        </p:spPr>
        <p:txBody>
          <a:bodyPr/>
          <a:lstStyle/>
          <a:p>
            <a:pPr eaLnBrk="1" hangingPunct="1"/>
            <a:r>
              <a:rPr lang="en-US" altLang="en-US" sz="2800" dirty="0"/>
              <a:t>Cutting (knife, glass, etc…)</a:t>
            </a:r>
          </a:p>
          <a:p>
            <a:pPr eaLnBrk="1" hangingPunct="1"/>
            <a:endParaRPr lang="en-US" altLang="en-US" sz="2800" dirty="0"/>
          </a:p>
          <a:p>
            <a:pPr eaLnBrk="1" hangingPunct="1"/>
            <a:r>
              <a:rPr lang="en-US" altLang="en-US" sz="2800" dirty="0"/>
              <a:t>Burning (lighter, hot metal, etc…)</a:t>
            </a:r>
          </a:p>
          <a:p>
            <a:pPr eaLnBrk="1" hangingPunct="1"/>
            <a:endParaRPr lang="en-US" altLang="en-US" sz="2800" dirty="0"/>
          </a:p>
          <a:p>
            <a:pPr eaLnBrk="1" hangingPunct="1"/>
            <a:r>
              <a:rPr lang="en-US" altLang="en-US" sz="2800" dirty="0"/>
              <a:t>Picking (picks at site until a wound is created)</a:t>
            </a:r>
          </a:p>
          <a:p>
            <a:pPr eaLnBrk="1" hangingPunct="1"/>
            <a:endParaRPr lang="en-US" altLang="en-US" sz="2800" dirty="0"/>
          </a:p>
          <a:p>
            <a:pPr eaLnBrk="1" hangingPunct="1"/>
            <a:r>
              <a:rPr lang="en-US" altLang="en-US" sz="2800" dirty="0"/>
              <a:t>Wound interference (not letting a wound heal)</a:t>
            </a:r>
          </a:p>
        </p:txBody>
      </p:sp>
    </p:spTree>
    <p:extLst>
      <p:ext uri="{BB962C8B-B14F-4D97-AF65-F5344CB8AC3E}">
        <p14:creationId xmlns:p14="http://schemas.microsoft.com/office/powerpoint/2010/main" val="2394515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Characteristics of a Self-Injurer</a:t>
            </a:r>
          </a:p>
        </p:txBody>
      </p:sp>
      <p:sp>
        <p:nvSpPr>
          <p:cNvPr id="14339" name="Rectangle 3"/>
          <p:cNvSpPr>
            <a:spLocks noGrp="1" noChangeArrowheads="1"/>
          </p:cNvSpPr>
          <p:nvPr>
            <p:ph type="body" idx="1"/>
          </p:nvPr>
        </p:nvSpPr>
        <p:spPr/>
        <p:txBody>
          <a:bodyPr>
            <a:normAutofit/>
          </a:bodyPr>
          <a:lstStyle/>
          <a:p>
            <a:pPr eaLnBrk="1" hangingPunct="1"/>
            <a:r>
              <a:rPr lang="en-US" altLang="en-US" sz="2800" dirty="0" smtClean="0"/>
              <a:t>Difficult to identify because seems like “a normal person”</a:t>
            </a:r>
          </a:p>
          <a:p>
            <a:pPr eaLnBrk="1" hangingPunct="1"/>
            <a:endParaRPr lang="en-US" altLang="en-US" sz="2800" dirty="0" smtClean="0"/>
          </a:p>
          <a:p>
            <a:pPr eaLnBrk="1" hangingPunct="1"/>
            <a:r>
              <a:rPr lang="en-US" altLang="en-US" sz="2800" dirty="0" smtClean="0"/>
              <a:t>Normal appearance, good grades, comes from an “average home”</a:t>
            </a:r>
          </a:p>
          <a:p>
            <a:pPr eaLnBrk="1" hangingPunct="1"/>
            <a:endParaRPr lang="en-US" altLang="en-US" sz="2800" dirty="0" smtClean="0"/>
          </a:p>
          <a:p>
            <a:pPr eaLnBrk="1" hangingPunct="1"/>
            <a:r>
              <a:rPr lang="en-US" altLang="en-US" sz="2800" dirty="0" smtClean="0"/>
              <a:t>Mostly females</a:t>
            </a:r>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850897"/>
            <a:ext cx="365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276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How they keep it secret?</a:t>
            </a:r>
          </a:p>
        </p:txBody>
      </p:sp>
      <p:sp>
        <p:nvSpPr>
          <p:cNvPr id="15363" name="Rectangle 3"/>
          <p:cNvSpPr>
            <a:spLocks noGrp="1" noChangeArrowheads="1"/>
          </p:cNvSpPr>
          <p:nvPr>
            <p:ph type="body" idx="1"/>
          </p:nvPr>
        </p:nvSpPr>
        <p:spPr/>
        <p:txBody>
          <a:bodyPr>
            <a:normAutofit/>
          </a:bodyPr>
          <a:lstStyle/>
          <a:p>
            <a:pPr eaLnBrk="1" hangingPunct="1"/>
            <a:r>
              <a:rPr lang="en-US" altLang="en-US" sz="2800" dirty="0" smtClean="0"/>
              <a:t>No activities requiring changing clothes in front of others (i.e. gym)</a:t>
            </a:r>
          </a:p>
          <a:p>
            <a:pPr eaLnBrk="1" hangingPunct="1"/>
            <a:endParaRPr lang="en-US" altLang="en-US" sz="2800" dirty="0" smtClean="0"/>
          </a:p>
          <a:p>
            <a:pPr eaLnBrk="1" hangingPunct="1"/>
            <a:r>
              <a:rPr lang="en-US" altLang="en-US" sz="2800" dirty="0" smtClean="0"/>
              <a:t>May not have many close friends</a:t>
            </a:r>
          </a:p>
          <a:p>
            <a:pPr eaLnBrk="1" hangingPunct="1"/>
            <a:endParaRPr lang="en-US" altLang="en-US" sz="2800" dirty="0" smtClean="0"/>
          </a:p>
          <a:p>
            <a:pPr eaLnBrk="1" hangingPunct="1"/>
            <a:r>
              <a:rPr lang="en-US" altLang="en-US" sz="2800" dirty="0" smtClean="0"/>
              <a:t>Often don’t discuss it with anyone</a:t>
            </a:r>
          </a:p>
        </p:txBody>
      </p:sp>
      <p:pic>
        <p:nvPicPr>
          <p:cNvPr id="2" name="Picture 1"/>
          <p:cNvPicPr>
            <a:picLocks noChangeAspect="1"/>
          </p:cNvPicPr>
          <p:nvPr/>
        </p:nvPicPr>
        <p:blipFill>
          <a:blip r:embed="rId2"/>
          <a:stretch>
            <a:fillRect/>
          </a:stretch>
        </p:blipFill>
        <p:spPr>
          <a:xfrm>
            <a:off x="8001000" y="3790927"/>
            <a:ext cx="3581399" cy="2686073"/>
          </a:xfrm>
          <a:prstGeom prst="rect">
            <a:avLst/>
          </a:prstGeom>
        </p:spPr>
      </p:pic>
    </p:spTree>
    <p:extLst>
      <p:ext uri="{BB962C8B-B14F-4D97-AF65-F5344CB8AC3E}">
        <p14:creationId xmlns:p14="http://schemas.microsoft.com/office/powerpoint/2010/main" val="327311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0"/>
            <a:ext cx="10515599" cy="914400"/>
          </a:xfrm>
        </p:spPr>
        <p:txBody>
          <a:bodyPr/>
          <a:lstStyle/>
          <a:p>
            <a:pPr eaLnBrk="1" hangingPunct="1"/>
            <a:r>
              <a:rPr lang="en-US" altLang="en-US" dirty="0" smtClean="0"/>
              <a:t>Six Signs of Self-Injury</a:t>
            </a:r>
          </a:p>
        </p:txBody>
      </p:sp>
      <p:sp>
        <p:nvSpPr>
          <p:cNvPr id="16387" name="Rectangle 3"/>
          <p:cNvSpPr>
            <a:spLocks noGrp="1" noChangeArrowheads="1"/>
          </p:cNvSpPr>
          <p:nvPr>
            <p:ph type="body" idx="1"/>
          </p:nvPr>
        </p:nvSpPr>
        <p:spPr>
          <a:xfrm>
            <a:off x="838200" y="1066800"/>
            <a:ext cx="10515600" cy="5100639"/>
          </a:xfrm>
        </p:spPr>
        <p:txBody>
          <a:bodyPr>
            <a:noAutofit/>
          </a:bodyPr>
          <a:lstStyle/>
          <a:p>
            <a:pPr eaLnBrk="1" hangingPunct="1">
              <a:lnSpc>
                <a:spcPct val="90000"/>
              </a:lnSpc>
            </a:pPr>
            <a:r>
              <a:rPr lang="en-US" altLang="en-US" sz="2800" dirty="0"/>
              <a:t>Having a knife or lighter for no reason</a:t>
            </a:r>
          </a:p>
          <a:p>
            <a:pPr eaLnBrk="1" hangingPunct="1">
              <a:lnSpc>
                <a:spcPct val="90000"/>
              </a:lnSpc>
            </a:pPr>
            <a:endParaRPr lang="en-US" altLang="en-US" sz="2800" dirty="0"/>
          </a:p>
          <a:p>
            <a:pPr eaLnBrk="1" hangingPunct="1">
              <a:lnSpc>
                <a:spcPct val="90000"/>
              </a:lnSpc>
            </a:pPr>
            <a:r>
              <a:rPr lang="en-US" altLang="en-US" sz="2800" dirty="0"/>
              <a:t>Do their own laundry</a:t>
            </a:r>
          </a:p>
          <a:p>
            <a:pPr eaLnBrk="1" hangingPunct="1">
              <a:lnSpc>
                <a:spcPct val="90000"/>
              </a:lnSpc>
            </a:pPr>
            <a:endParaRPr lang="en-US" altLang="en-US" sz="2800" dirty="0"/>
          </a:p>
          <a:p>
            <a:pPr eaLnBrk="1" hangingPunct="1">
              <a:lnSpc>
                <a:spcPct val="90000"/>
              </a:lnSpc>
            </a:pPr>
            <a:r>
              <a:rPr lang="en-US" altLang="en-US" sz="2800" dirty="0"/>
              <a:t>Blood or burn stains inside their clothes</a:t>
            </a:r>
          </a:p>
          <a:p>
            <a:pPr eaLnBrk="1" hangingPunct="1">
              <a:lnSpc>
                <a:spcPct val="90000"/>
              </a:lnSpc>
            </a:pPr>
            <a:endParaRPr lang="en-US" altLang="en-US" sz="2800" dirty="0"/>
          </a:p>
          <a:p>
            <a:pPr eaLnBrk="1" hangingPunct="1">
              <a:lnSpc>
                <a:spcPct val="90000"/>
              </a:lnSpc>
            </a:pPr>
            <a:r>
              <a:rPr lang="en-US" altLang="en-US" sz="2800" dirty="0"/>
              <a:t>Locks self in the bathroom with water running</a:t>
            </a:r>
          </a:p>
          <a:p>
            <a:pPr eaLnBrk="1" hangingPunct="1">
              <a:lnSpc>
                <a:spcPct val="90000"/>
              </a:lnSpc>
            </a:pPr>
            <a:endParaRPr lang="en-US" altLang="en-US" sz="2800" dirty="0"/>
          </a:p>
          <a:p>
            <a:pPr eaLnBrk="1" hangingPunct="1">
              <a:lnSpc>
                <a:spcPct val="90000"/>
              </a:lnSpc>
            </a:pPr>
            <a:r>
              <a:rPr lang="en-US" altLang="en-US" sz="2800" dirty="0"/>
              <a:t>Make excuses for injuries</a:t>
            </a:r>
          </a:p>
          <a:p>
            <a:pPr eaLnBrk="1" hangingPunct="1">
              <a:lnSpc>
                <a:spcPct val="90000"/>
              </a:lnSpc>
            </a:pPr>
            <a:endParaRPr lang="en-US" altLang="en-US" sz="2800" dirty="0"/>
          </a:p>
          <a:p>
            <a:pPr eaLnBrk="1" hangingPunct="1">
              <a:lnSpc>
                <a:spcPct val="90000"/>
              </a:lnSpc>
            </a:pPr>
            <a:r>
              <a:rPr lang="en-US" altLang="en-US" sz="2800" dirty="0"/>
              <a:t>Overly defensive when approached about it</a:t>
            </a:r>
          </a:p>
        </p:txBody>
      </p:sp>
    </p:spTree>
    <p:extLst>
      <p:ext uri="{BB962C8B-B14F-4D97-AF65-F5344CB8AC3E}">
        <p14:creationId xmlns:p14="http://schemas.microsoft.com/office/powerpoint/2010/main" val="2651515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194956"/>
            <a:ext cx="10515599" cy="1143000"/>
          </a:xfrm>
        </p:spPr>
        <p:txBody>
          <a:bodyPr/>
          <a:lstStyle/>
          <a:p>
            <a:pPr eaLnBrk="1" hangingPunct="1"/>
            <a:r>
              <a:rPr lang="en-US" altLang="en-US" sz="4000" dirty="0"/>
              <a:t>Three Situations NOT Self-Injury</a:t>
            </a:r>
          </a:p>
        </p:txBody>
      </p:sp>
      <p:sp>
        <p:nvSpPr>
          <p:cNvPr id="18435" name="Rectangle 3"/>
          <p:cNvSpPr>
            <a:spLocks noGrp="1" noChangeArrowheads="1"/>
          </p:cNvSpPr>
          <p:nvPr>
            <p:ph type="body" idx="1"/>
          </p:nvPr>
        </p:nvSpPr>
        <p:spPr>
          <a:xfrm>
            <a:off x="990600" y="1828799"/>
            <a:ext cx="10363200" cy="4338639"/>
          </a:xfrm>
        </p:spPr>
        <p:txBody>
          <a:bodyPr/>
          <a:lstStyle/>
          <a:p>
            <a:pPr eaLnBrk="1" hangingPunct="1"/>
            <a:r>
              <a:rPr lang="en-US" altLang="en-US" sz="2800" dirty="0" smtClean="0"/>
              <a:t>Body decorations / piercings</a:t>
            </a:r>
          </a:p>
          <a:p>
            <a:pPr eaLnBrk="1" hangingPunct="1"/>
            <a:endParaRPr lang="en-US" altLang="en-US" sz="2800" dirty="0" smtClean="0"/>
          </a:p>
          <a:p>
            <a:pPr eaLnBrk="1" hangingPunct="1"/>
            <a:r>
              <a:rPr lang="en-US" altLang="en-US" sz="2800" dirty="0" smtClean="0"/>
              <a:t>Spiritual enlightenment</a:t>
            </a:r>
          </a:p>
          <a:p>
            <a:pPr eaLnBrk="1" hangingPunct="1"/>
            <a:endParaRPr lang="en-US" altLang="en-US" sz="2800" dirty="0" smtClean="0"/>
          </a:p>
          <a:p>
            <a:pPr eaLnBrk="1" hangingPunct="1"/>
            <a:r>
              <a:rPr lang="en-US" altLang="en-US" sz="2800" dirty="0" smtClean="0"/>
              <a:t>Fitting in or “being cool”</a:t>
            </a:r>
          </a:p>
          <a:p>
            <a:pPr eaLnBrk="1" hangingPunct="1"/>
            <a:endParaRPr lang="en-US" altLang="en-US" dirty="0" smtClean="0"/>
          </a:p>
          <a:p>
            <a:pPr eaLnBrk="1" hangingPunct="1"/>
            <a:endParaRPr lang="en-US" altLang="en-US" dirty="0" smtClean="0"/>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884583"/>
            <a:ext cx="2971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254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eers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heers design template" id="{EA53D6B0-FEE0-4DA1-9F61-74B6D0789E7F}" vid="{6E928643-8FFA-49A4-B8D6-6FEF41C8B5F6}"/>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9AE6F49-95DA-42EB-A0AF-1B0AAB7EB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Cheers design slides</Template>
  <TotalTime>0</TotalTime>
  <Words>902</Words>
  <Application>Microsoft Office PowerPoint</Application>
  <PresentationFormat>Widescreen</PresentationFormat>
  <Paragraphs>116</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Century Gothic</vt:lpstr>
      <vt:lpstr>Wingdings</vt:lpstr>
      <vt:lpstr>Wingdings 2</vt:lpstr>
      <vt:lpstr>Cheers design template</vt:lpstr>
      <vt:lpstr>Self-Injury</vt:lpstr>
      <vt:lpstr>What is Self-Injury?</vt:lpstr>
      <vt:lpstr>Is it a suicide attempt?</vt:lpstr>
      <vt:lpstr>Five Names for Self-Injury</vt:lpstr>
      <vt:lpstr>Four common Types of Self-Injury</vt:lpstr>
      <vt:lpstr>Characteristics of a Self-Injurer</vt:lpstr>
      <vt:lpstr>How they keep it secret?</vt:lpstr>
      <vt:lpstr>Six Signs of Self-Injury</vt:lpstr>
      <vt:lpstr>Three Situations NOT Self-Injury</vt:lpstr>
      <vt:lpstr>Calm Bad Feeling</vt:lpstr>
      <vt:lpstr>Not a diagnosis</vt:lpstr>
      <vt:lpstr>What causes self-injury?</vt:lpstr>
      <vt:lpstr>Complex emotions</vt:lpstr>
      <vt:lpstr>Many reasons why they do it</vt:lpstr>
      <vt:lpstr>Why else do they do it?</vt:lpstr>
      <vt:lpstr>Who is most likely to self-injure?</vt:lpstr>
      <vt:lpstr>PowerPoint Presentation</vt:lpstr>
      <vt:lpstr>Negative effects</vt:lpstr>
      <vt:lpstr>Need new coping strategies</vt:lpstr>
      <vt:lpstr>How is self-injury treated?</vt:lpstr>
      <vt:lpstr>Psychotherapy</vt:lpstr>
      <vt:lpstr>Medication</vt:lpstr>
      <vt:lpstr>Psychiatric Hospitalization</vt:lpstr>
      <vt:lpstr>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2015-09-11T16:59:51Z</dcterms:created>
  <dcterms:modified xsi:type="dcterms:W3CDTF">2015-09-11T17:04:56Z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TC034605059991</vt:lpwstr>
  </property>
</Properties>
</file>