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7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75" d="100"/>
          <a:sy n="75" d="100"/>
        </p:scale>
        <p:origin x="45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Sleep-Wake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2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99" y="0"/>
            <a:ext cx="10042527" cy="2311399"/>
          </a:xfrm>
        </p:spPr>
        <p:txBody>
          <a:bodyPr/>
          <a:lstStyle/>
          <a:p>
            <a:r>
              <a:rPr lang="en-US" dirty="0" smtClean="0"/>
              <a:t>Sleep terrors </a:t>
            </a:r>
            <a:br>
              <a:rPr lang="en-US" dirty="0" smtClean="0"/>
            </a:br>
            <a:r>
              <a:rPr lang="en-US" dirty="0" smtClean="0"/>
              <a:t>(or night terrors)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219200"/>
            <a:ext cx="10896599" cy="6629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Characterized by high arousal and an appearance of being terrified</a:t>
            </a:r>
          </a:p>
          <a:p>
            <a:r>
              <a:rPr lang="en-US" sz="3200" dirty="0" smtClean="0"/>
              <a:t>Most often afflict children, who look like they are awake and terrified even though they are sound asleep</a:t>
            </a:r>
          </a:p>
          <a:p>
            <a:r>
              <a:rPr lang="en-US" sz="3200" dirty="0" smtClean="0"/>
              <a:t>Child rarely has any memory of the event when told about it in the morning (more frightening to parents who witness it)</a:t>
            </a:r>
          </a:p>
          <a:p>
            <a:r>
              <a:rPr lang="en-US" sz="3200" dirty="0" smtClean="0"/>
              <a:t>Different from </a:t>
            </a:r>
            <a:r>
              <a:rPr lang="en-US" sz="3200" i="1" dirty="0" smtClean="0"/>
              <a:t>nightmares</a:t>
            </a:r>
            <a:r>
              <a:rPr lang="en-US" sz="3200" dirty="0" smtClean="0"/>
              <a:t> which are </a:t>
            </a:r>
            <a:r>
              <a:rPr lang="en-US" sz="3200" i="1" dirty="0" smtClean="0"/>
              <a:t>dreams</a:t>
            </a:r>
            <a:r>
              <a:rPr lang="en-US" sz="3200" dirty="0" smtClean="0"/>
              <a:t> and occur during REM sleep – night terrors occurring during Stage 4 sleep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237" y="346074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Nightmare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2142067"/>
            <a:ext cx="11404599" cy="38523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Repeated occurrences of extended, extremely upsetting, and well-remembered dreams that usually involve efforts to avoid threats to survival, security, or physical well-being</a:t>
            </a:r>
          </a:p>
          <a:p>
            <a:r>
              <a:rPr lang="en-US" sz="3200" dirty="0" smtClean="0"/>
              <a:t>Upon awakening, the person rapidly becomes alert and may have rapid breathing, sweating, and show other signs of intense fear</a:t>
            </a:r>
          </a:p>
          <a:p>
            <a:r>
              <a:rPr lang="en-US" sz="3200" dirty="0" smtClean="0"/>
              <a:t>May range from mild (once/week) to severe (nightly)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199" y="4661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2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1498600"/>
          </a:xfrm>
        </p:spPr>
        <p:txBody>
          <a:bodyPr/>
          <a:lstStyle/>
          <a:p>
            <a:r>
              <a:rPr lang="en-US" dirty="0" smtClean="0"/>
              <a:t>Other sleep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90601"/>
            <a:ext cx="10131425" cy="5232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These sleep problems don’t qualify as sleep disorders, but they can be disruptive nonetheless</a:t>
            </a:r>
          </a:p>
          <a:p>
            <a:r>
              <a:rPr lang="en-US" sz="3200" b="1" i="1" dirty="0" smtClean="0"/>
              <a:t>Bruxism</a:t>
            </a:r>
            <a:r>
              <a:rPr lang="en-US" sz="3200" dirty="0" smtClean="0"/>
              <a:t> – teeth grinding that sounds as though two bricks are being rubbed together – wear some kind of tooth guard to keep from wearing away enamel</a:t>
            </a:r>
          </a:p>
          <a:p>
            <a:r>
              <a:rPr lang="en-US" sz="3200" b="1" i="1" dirty="0" smtClean="0"/>
              <a:t>Enuresis</a:t>
            </a:r>
            <a:r>
              <a:rPr lang="en-US" sz="3200" dirty="0" smtClean="0"/>
              <a:t> – bed wetting</a:t>
            </a:r>
          </a:p>
          <a:p>
            <a:r>
              <a:rPr lang="en-US" sz="3200" b="1" i="1" dirty="0" smtClean="0"/>
              <a:t>Restless Legs Syndrome </a:t>
            </a:r>
            <a:r>
              <a:rPr lang="en-US" sz="3200" dirty="0" smtClean="0"/>
              <a:t>– an urge to move the legs due to uncomfortable or unpleasant sensation in the legs </a:t>
            </a:r>
          </a:p>
          <a:p>
            <a:r>
              <a:rPr lang="en-US" sz="3200" b="1" i="1" dirty="0" smtClean="0"/>
              <a:t>Myoclonus</a:t>
            </a:r>
            <a:r>
              <a:rPr lang="en-US" sz="3200" dirty="0" smtClean="0"/>
              <a:t> – a sudden jerking of a body part that occurs shortly after falling asleep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657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3200"/>
            <a:ext cx="10131425" cy="1490133"/>
          </a:xfrm>
        </p:spPr>
        <p:txBody>
          <a:bodyPr/>
          <a:lstStyle/>
          <a:p>
            <a:r>
              <a:rPr lang="en-US" dirty="0" smtClean="0"/>
              <a:t>What are sleep disorders?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64357"/>
            <a:ext cx="10456332" cy="5497688"/>
          </a:xfrm>
        </p:spPr>
        <p:txBody>
          <a:bodyPr>
            <a:normAutofit/>
          </a:bodyPr>
          <a:lstStyle/>
          <a:p>
            <a:r>
              <a:rPr lang="en-US" sz="3200" dirty="0"/>
              <a:t>Sleep disorders are changes in the way that you sleep.</a:t>
            </a:r>
          </a:p>
          <a:p>
            <a:r>
              <a:rPr lang="en-US" sz="3200" dirty="0"/>
              <a:t>A sleep disorder can affect your overall health, safety and quality of life. Sleep deprivation can affect your ability to drive safely and increase your risk of other health problems.</a:t>
            </a:r>
          </a:p>
          <a:p>
            <a:r>
              <a:rPr lang="en-US" sz="3200" dirty="0"/>
              <a:t>Some of the signs and symptoms of sleep disorders include excessive daytime sleepiness, irregular breathing or increased movement during sleep, and difficulty falling asleep.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9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80623"/>
            <a:ext cx="10131425" cy="1106310"/>
          </a:xfrm>
        </p:spPr>
        <p:txBody>
          <a:bodyPr/>
          <a:lstStyle/>
          <a:p>
            <a:r>
              <a:rPr lang="en-US" dirty="0" smtClean="0"/>
              <a:t>Types of sleep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850900"/>
            <a:ext cx="11747499" cy="5888567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en-US" sz="3200" dirty="0">
                <a:solidFill>
                  <a:prstClr val="white"/>
                </a:solidFill>
              </a:rPr>
              <a:t>There are many different types of sleep disorders. They're often grouped into categories that explain why they happen or how they affect you. </a:t>
            </a:r>
            <a:endParaRPr lang="en-US" sz="3200" dirty="0" smtClean="0">
              <a:solidFill>
                <a:prstClr val="white"/>
              </a:solidFill>
            </a:endParaRPr>
          </a:p>
          <a:p>
            <a:pPr lvl="0">
              <a:buClr>
                <a:prstClr val="white"/>
              </a:buClr>
            </a:pPr>
            <a:r>
              <a:rPr lang="en-US" sz="3200" dirty="0" smtClean="0"/>
              <a:t>Some </a:t>
            </a:r>
            <a:r>
              <a:rPr lang="en-US" sz="3200" dirty="0"/>
              <a:t>common types of sleep disorders </a:t>
            </a:r>
            <a:r>
              <a:rPr lang="en-US" sz="3200" dirty="0" smtClean="0"/>
              <a:t>include: Insomnia, Sleep apnea, Restless </a:t>
            </a:r>
            <a:r>
              <a:rPr lang="en-US" sz="3200" dirty="0"/>
              <a:t>legs syndrome (RLS), </a:t>
            </a:r>
            <a:r>
              <a:rPr lang="en-US" sz="3200" dirty="0" smtClean="0"/>
              <a:t>Narcolepsy</a:t>
            </a:r>
            <a:r>
              <a:rPr lang="en-US" sz="3200" dirty="0"/>
              <a:t>, </a:t>
            </a:r>
            <a:r>
              <a:rPr lang="en-US" sz="3200" dirty="0" smtClean="0"/>
              <a:t>Excessive Daytime Sleepiness, Sleepwalking, Sleep Terrors, and Nightmare Disorder </a:t>
            </a:r>
            <a:endParaRPr lang="en-US" dirty="0" smtClean="0"/>
          </a:p>
          <a:p>
            <a:r>
              <a:rPr lang="en-US" sz="3200" dirty="0" smtClean="0"/>
              <a:t>Most can be treated effectively once they have been correctly diagnosed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159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1645920"/>
          </a:xfrm>
        </p:spPr>
        <p:txBody>
          <a:bodyPr/>
          <a:lstStyle/>
          <a:p>
            <a:r>
              <a:rPr lang="en-US" dirty="0" smtClean="0"/>
              <a:t>Insomnia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10722863" cy="87248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sleep disorder in </a:t>
            </a:r>
            <a:r>
              <a:rPr lang="en-US" sz="3200" dirty="0"/>
              <a:t>which you have </a:t>
            </a:r>
            <a:r>
              <a:rPr lang="en-US" sz="3200" i="1" dirty="0"/>
              <a:t>difficulty falling asleep or staying asleep</a:t>
            </a:r>
            <a:r>
              <a:rPr lang="en-US" sz="3200" dirty="0"/>
              <a:t> throughout the night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May </a:t>
            </a:r>
            <a:r>
              <a:rPr lang="en-US" sz="3200" i="1" dirty="0" smtClean="0"/>
              <a:t>frequently awaken </a:t>
            </a:r>
            <a:r>
              <a:rPr lang="en-US" sz="3200" dirty="0" smtClean="0"/>
              <a:t>during the night, have </a:t>
            </a:r>
            <a:r>
              <a:rPr lang="en-US" sz="3200" i="1" dirty="0" smtClean="0"/>
              <a:t>problems falling back asleep </a:t>
            </a:r>
            <a:r>
              <a:rPr lang="en-US" sz="3200" dirty="0" smtClean="0"/>
              <a:t>when awoken, or </a:t>
            </a:r>
            <a:r>
              <a:rPr lang="en-US" sz="3200" i="1" dirty="0" smtClean="0"/>
              <a:t>wake in the early-morning</a:t>
            </a:r>
            <a:r>
              <a:rPr lang="en-US" sz="3200" dirty="0" smtClean="0"/>
              <a:t> with the inability to return to sleep</a:t>
            </a:r>
          </a:p>
          <a:p>
            <a:r>
              <a:rPr lang="en-US" sz="3200" dirty="0" smtClean="0"/>
              <a:t>Must occur at least 3 nights per week and be present for at least 3 months</a:t>
            </a:r>
          </a:p>
          <a:p>
            <a:r>
              <a:rPr lang="en-US" sz="3200" dirty="0" smtClean="0"/>
              <a:t>Sleep difficulty occurs despite adequate opportunity for sleep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12" y="1571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5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55601"/>
            <a:ext cx="10131425" cy="1587500"/>
          </a:xfrm>
        </p:spPr>
        <p:txBody>
          <a:bodyPr/>
          <a:lstStyle/>
          <a:p>
            <a:r>
              <a:rPr lang="en-US" dirty="0" smtClean="0"/>
              <a:t>Excessive daytime sleepiness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err="1" smtClean="0"/>
              <a:t>Hypersomnolence</a:t>
            </a:r>
            <a:r>
              <a:rPr lang="en-US" dirty="0" smtClean="0"/>
              <a:t> disorder)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55600"/>
            <a:ext cx="10131425" cy="80899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Occurs when person self-reports </a:t>
            </a:r>
            <a:r>
              <a:rPr lang="en-US" sz="3200" i="1" dirty="0" smtClean="0"/>
              <a:t>excessive sleepiness </a:t>
            </a:r>
            <a:r>
              <a:rPr lang="en-US" sz="3200" dirty="0" smtClean="0"/>
              <a:t>(</a:t>
            </a:r>
            <a:r>
              <a:rPr lang="en-US" sz="3200" dirty="0" err="1" smtClean="0"/>
              <a:t>hypersomnolence</a:t>
            </a:r>
            <a:r>
              <a:rPr lang="en-US" sz="3200" dirty="0" smtClean="0"/>
              <a:t>) despite having slept at least 7 hours</a:t>
            </a:r>
          </a:p>
          <a:p>
            <a:r>
              <a:rPr lang="en-US" sz="3200" dirty="0" smtClean="0"/>
              <a:t>Not feeling refreshed after a full night’s sleep</a:t>
            </a:r>
          </a:p>
          <a:p>
            <a:r>
              <a:rPr lang="en-US" sz="3200" dirty="0" smtClean="0"/>
              <a:t>Symptoms also include recurrent periods of sleep or lapses into sleep within the same day</a:t>
            </a:r>
          </a:p>
          <a:p>
            <a:r>
              <a:rPr lang="en-US" sz="3200" dirty="0" smtClean="0"/>
              <a:t>Difficulty being fully awake after being awakened</a:t>
            </a:r>
          </a:p>
          <a:p>
            <a:r>
              <a:rPr lang="en-US" sz="3200" dirty="0" smtClean="0"/>
              <a:t>At least 3 times/week for at least 3 months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612" y="3555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2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1714500"/>
          </a:xfrm>
        </p:spPr>
        <p:txBody>
          <a:bodyPr/>
          <a:lstStyle/>
          <a:p>
            <a:r>
              <a:rPr lang="en-US" dirty="0" smtClean="0"/>
              <a:t>narcolepsy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6500"/>
            <a:ext cx="11353800" cy="6096000"/>
          </a:xfrm>
        </p:spPr>
        <p:txBody>
          <a:bodyPr>
            <a:normAutofit/>
          </a:bodyPr>
          <a:lstStyle/>
          <a:p>
            <a:r>
              <a:rPr lang="en-US" sz="3200" dirty="0"/>
              <a:t>a condition characterized by </a:t>
            </a:r>
            <a:r>
              <a:rPr lang="en-US" sz="3200" i="1" dirty="0" smtClean="0"/>
              <a:t>falling </a:t>
            </a:r>
            <a:r>
              <a:rPr lang="en-US" sz="3200" i="1" dirty="0"/>
              <a:t>asleep suddenly </a:t>
            </a:r>
            <a:r>
              <a:rPr lang="en-US" sz="3200" dirty="0"/>
              <a:t>during the </a:t>
            </a:r>
            <a:r>
              <a:rPr lang="en-US" sz="3200" dirty="0" smtClean="0"/>
              <a:t>day (</a:t>
            </a:r>
            <a:r>
              <a:rPr lang="en-US" sz="3200" i="1" dirty="0" err="1" smtClean="0"/>
              <a:t>narco</a:t>
            </a:r>
            <a:r>
              <a:rPr lang="en-US" sz="3200" dirty="0" smtClean="0"/>
              <a:t> means “numbness” and </a:t>
            </a:r>
            <a:r>
              <a:rPr lang="en-US" sz="3200" i="1" dirty="0" err="1" smtClean="0"/>
              <a:t>lepsy</a:t>
            </a:r>
            <a:r>
              <a:rPr lang="en-US" sz="3200" dirty="0" smtClean="0"/>
              <a:t> means “seizure”)</a:t>
            </a:r>
          </a:p>
          <a:p>
            <a:r>
              <a:rPr lang="en-US" sz="3200" dirty="0" smtClean="0"/>
              <a:t>Rare disorder (only 1 in 2,000 people) that starts at puberty and runs in families (if you don’t have it yet you won’t get it)</a:t>
            </a:r>
          </a:p>
          <a:p>
            <a:r>
              <a:rPr lang="en-US" sz="3200" dirty="0" smtClean="0"/>
              <a:t>Experience sleep attacks when their nervous systems become aroused, often from a </a:t>
            </a:r>
            <a:r>
              <a:rPr lang="en-US" sz="3200" i="1" dirty="0" smtClean="0"/>
              <a:t>strong emotion </a:t>
            </a:r>
            <a:r>
              <a:rPr lang="en-US" sz="3200" dirty="0" smtClean="0"/>
              <a:t>like laughter, crying, or feeling infuriated</a:t>
            </a:r>
          </a:p>
          <a:p>
            <a:r>
              <a:rPr lang="en-US" sz="3200" dirty="0" smtClean="0"/>
              <a:t>When attacks occur, they fall immediately into REM sleep, often at the most inopportune or dangerous times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25" y="100013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3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1422400"/>
          </a:xfrm>
        </p:spPr>
        <p:txBody>
          <a:bodyPr/>
          <a:lstStyle/>
          <a:p>
            <a:r>
              <a:rPr lang="en-US" dirty="0" smtClean="0"/>
              <a:t>Sleep apnea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333500"/>
            <a:ext cx="11226800" cy="568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sleep disorder characterized by repeated awakenings throughout the night as a result of not being able to breathe</a:t>
            </a:r>
          </a:p>
          <a:p>
            <a:r>
              <a:rPr lang="en-US" sz="3200" dirty="0" smtClean="0"/>
              <a:t>Person with this is a loud snorer who stops breathing at the peak of a heavy, inhaled snore and whose breathing may cease for as long as a minute</a:t>
            </a:r>
          </a:p>
          <a:p>
            <a:r>
              <a:rPr lang="en-US" sz="3200" dirty="0"/>
              <a:t>O</a:t>
            </a:r>
            <a:r>
              <a:rPr lang="en-US" sz="3200" dirty="0" smtClean="0"/>
              <a:t>nly way person can breathe again is to briefly awaken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Leaves person feeling exhausted after waking up </a:t>
            </a:r>
            <a:r>
              <a:rPr lang="en-US" sz="3200" dirty="0" smtClean="0"/>
              <a:t>as many as 400 hundreds </a:t>
            </a:r>
            <a:r>
              <a:rPr lang="en-US" sz="3200" dirty="0"/>
              <a:t>times </a:t>
            </a:r>
            <a:r>
              <a:rPr lang="en-US" sz="3200" dirty="0" smtClean="0"/>
              <a:t> a </a:t>
            </a:r>
            <a:r>
              <a:rPr lang="en-US" sz="3200" dirty="0"/>
              <a:t>night (though you don’t </a:t>
            </a:r>
            <a:r>
              <a:rPr lang="en-US" sz="3200" dirty="0" smtClean="0"/>
              <a:t>remember)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109537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5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39701"/>
            <a:ext cx="10131425" cy="1587500"/>
          </a:xfrm>
        </p:spPr>
        <p:txBody>
          <a:bodyPr/>
          <a:lstStyle/>
          <a:p>
            <a:r>
              <a:rPr lang="en-US" dirty="0" smtClean="0"/>
              <a:t>Sleep apnea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9900"/>
            <a:ext cx="11595100" cy="56515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Apnea (meaning “with no breath”) sufferers are usually male, overweight, and over 40 – though can affect anyone</a:t>
            </a:r>
          </a:p>
          <a:p>
            <a:r>
              <a:rPr lang="en-US" sz="3200" dirty="0" smtClean="0"/>
              <a:t>Experience dreadful sleepiness even after a full night’s sleep, but may be unaware they are having such poor-quality sleep</a:t>
            </a:r>
          </a:p>
          <a:p>
            <a:r>
              <a:rPr lang="en-US" sz="3200" dirty="0" smtClean="0"/>
              <a:t>Common disorder affecting 4% of population (millions of people)</a:t>
            </a:r>
          </a:p>
          <a:p>
            <a:r>
              <a:rPr lang="en-US" sz="3200" dirty="0" smtClean="0"/>
              <a:t>Most common treatment involves use of a continuous positive airway pressure (CPAP) machine which helps person breathe during the night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41910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4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200"/>
            <a:ext cx="10131425" cy="1765299"/>
          </a:xfrm>
        </p:spPr>
        <p:txBody>
          <a:bodyPr>
            <a:normAutofit/>
          </a:bodyPr>
          <a:lstStyle/>
          <a:p>
            <a:r>
              <a:rPr lang="en-US" dirty="0" smtClean="0"/>
              <a:t>Somnambulism </a:t>
            </a:r>
            <a:br>
              <a:rPr lang="en-US" dirty="0" smtClean="0"/>
            </a:br>
            <a:r>
              <a:rPr lang="en-US" dirty="0" smtClean="0"/>
              <a:t>(Aka sleepwalking)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660400"/>
            <a:ext cx="11277600" cy="75057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Repeated episodes of rising from bed during sleep and walking about. </a:t>
            </a:r>
          </a:p>
          <a:p>
            <a:r>
              <a:rPr lang="en-US" sz="3200" dirty="0" smtClean="0"/>
              <a:t>While sleepwalking, the person has a blank, staring face, is relatively unresponsive to the efforts of others to communicate with him or her, and can be awakened only with great difficulty because they are in a deep stage of sleep (stage 3 or 4)</a:t>
            </a:r>
          </a:p>
          <a:p>
            <a:r>
              <a:rPr lang="en-US" sz="3200" dirty="0" smtClean="0"/>
              <a:t>Contrary to popular belief the person is not acting out a dream because most dreams occur in REM sleep (not stage 3 or 4)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76" y="238442"/>
            <a:ext cx="3248023" cy="19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33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399</TotalTime>
  <Words>845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Sleep-Wake disorders</vt:lpstr>
      <vt:lpstr>What are sleep disorders?</vt:lpstr>
      <vt:lpstr>Types of sleep disorders</vt:lpstr>
      <vt:lpstr>Insomnia disorder</vt:lpstr>
      <vt:lpstr>Excessive daytime sleepiness (Hypersomnolence disorder)</vt:lpstr>
      <vt:lpstr>narcolepsy</vt:lpstr>
      <vt:lpstr>Sleep apnea</vt:lpstr>
      <vt:lpstr>Sleep apnea treatment</vt:lpstr>
      <vt:lpstr>Somnambulism  (Aka sleepwalking)</vt:lpstr>
      <vt:lpstr>Sleep terrors  (or night terrors)</vt:lpstr>
      <vt:lpstr>Nightmare disorder</vt:lpstr>
      <vt:lpstr>Other sleep problems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Sleep-Wake disorders</dc:title>
  <dc:creator>Erik Ljungberg</dc:creator>
  <cp:lastModifiedBy>Erik Ljungberg</cp:lastModifiedBy>
  <cp:revision>12</cp:revision>
  <dcterms:created xsi:type="dcterms:W3CDTF">2017-12-29T14:51:19Z</dcterms:created>
  <dcterms:modified xsi:type="dcterms:W3CDTF">2017-12-29T21:30:52Z</dcterms:modified>
</cp:coreProperties>
</file>