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16"/>
  </p:notesMasterIdLst>
  <p:handoutMasterIdLst>
    <p:handoutMasterId r:id="rId17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6E21-E97A-4D20-9F6C-6466356049ED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3BBD-4864-47F0-BDB8-A13D634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5C-7551-4FB6-9A18-A0BB9642A6F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24EE-7FC6-45F6-B755-4FBAB17B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12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85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29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93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77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14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19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571" y="0"/>
            <a:ext cx="105954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33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58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" y="52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1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493988" y="-54"/>
            <a:ext cx="97536" cy="6858054"/>
          </a:xfrm>
          <a:prstGeom prst="rect">
            <a:avLst/>
          </a:prstGeom>
          <a:solidFill>
            <a:schemeClr val="bg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ltGray">
          <a:xfrm>
            <a:off x="-9068" y="12163"/>
            <a:ext cx="1465263" cy="68564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  <a:ex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36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00" y="12163"/>
            <a:ext cx="1463040" cy="1498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" name="Freeform 4"/>
          <p:cNvSpPr>
            <a:spLocks/>
          </p:cNvSpPr>
          <p:nvPr/>
        </p:nvSpPr>
        <p:spPr bwMode="ltGray">
          <a:xfrm>
            <a:off x="17127" y="1697038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ltGray">
          <a:xfrm>
            <a:off x="17127" y="3386138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9" name="Freeform 6"/>
          <p:cNvSpPr>
            <a:spLocks/>
          </p:cNvSpPr>
          <p:nvPr/>
        </p:nvSpPr>
        <p:spPr bwMode="ltGray">
          <a:xfrm>
            <a:off x="17127" y="5089525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20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0"/>
            <a:ext cx="7772400" cy="1803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602310"/>
            <a:ext cx="6400800" cy="110758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Tourette’s Syndrome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47" y="605308"/>
            <a:ext cx="6816129" cy="44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their 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132" y="1447800"/>
            <a:ext cx="10224452" cy="4800600"/>
          </a:xfrm>
        </p:spPr>
        <p:txBody>
          <a:bodyPr>
            <a:normAutofit/>
          </a:bodyPr>
          <a:lstStyle/>
          <a:p>
            <a:r>
              <a:rPr lang="en-US" sz="2800" dirty="0"/>
              <a:t>Sometimes people with TS </a:t>
            </a:r>
            <a:r>
              <a:rPr lang="en-US" sz="2800" b="1" dirty="0"/>
              <a:t>may blurt out obscene words, insult others, or make obscene gestures or movements</a:t>
            </a:r>
            <a:r>
              <a:rPr lang="en-US" sz="2800" dirty="0"/>
              <a:t>.</a:t>
            </a:r>
          </a:p>
          <a:p>
            <a:r>
              <a:rPr lang="en-US" sz="2800" dirty="0"/>
              <a:t>They </a:t>
            </a:r>
            <a:r>
              <a:rPr lang="en-US" sz="2800" b="1" dirty="0"/>
              <a:t>cannot control these sounds and movements </a:t>
            </a:r>
            <a:r>
              <a:rPr lang="en-US" sz="2800" dirty="0"/>
              <a:t>and </a:t>
            </a:r>
            <a:r>
              <a:rPr lang="en-US" sz="2800" b="1" dirty="0"/>
              <a:t>should not be blamed </a:t>
            </a:r>
            <a:r>
              <a:rPr lang="en-US" sz="2800" dirty="0"/>
              <a:t>for them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72" y="3657600"/>
            <a:ext cx="540775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4144" y="274638"/>
            <a:ext cx="9997440" cy="5973762"/>
          </a:xfrm>
        </p:spPr>
        <p:txBody>
          <a:bodyPr>
            <a:normAutofit/>
          </a:bodyPr>
          <a:lstStyle/>
          <a:p>
            <a:r>
              <a:rPr lang="en-US" sz="2800" b="1" dirty="0"/>
              <a:t>Punishment</a:t>
            </a:r>
            <a:r>
              <a:rPr lang="en-US" sz="2800" dirty="0"/>
              <a:t> by parents, teasing by classmates, and scolding by teachers </a:t>
            </a:r>
            <a:r>
              <a:rPr lang="en-US" sz="2800" b="1" dirty="0"/>
              <a:t>will not help the child to control the tics</a:t>
            </a:r>
            <a:r>
              <a:rPr lang="en-US" sz="2800" dirty="0"/>
              <a:t>, but </a:t>
            </a:r>
            <a:r>
              <a:rPr lang="en-US" sz="2800" dirty="0" smtClean="0"/>
              <a:t>will </a:t>
            </a:r>
            <a:r>
              <a:rPr lang="en-US" sz="2800" dirty="0"/>
              <a:t>hurt the child’s self-esteem and increase their </a:t>
            </a:r>
            <a:r>
              <a:rPr lang="en-US" sz="2800" dirty="0" smtClean="0"/>
              <a:t>distress.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25" y="1879578"/>
            <a:ext cx="3868357" cy="49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9" y="4378816"/>
            <a:ext cx="10916992" cy="3503053"/>
          </a:xfrm>
        </p:spPr>
        <p:txBody>
          <a:bodyPr>
            <a:normAutofit/>
          </a:bodyPr>
          <a:lstStyle/>
          <a:p>
            <a:r>
              <a:rPr lang="en-US" sz="2800" dirty="0"/>
              <a:t>About </a:t>
            </a:r>
            <a:r>
              <a:rPr lang="en-US" sz="2800" b="1" dirty="0"/>
              <a:t>100,000 Americans </a:t>
            </a:r>
            <a:r>
              <a:rPr lang="en-US" sz="2800" dirty="0"/>
              <a:t>have full-blown TS, </a:t>
            </a:r>
            <a:r>
              <a:rPr lang="en-US" sz="2800" b="1" dirty="0"/>
              <a:t>but more people have a milder form of the </a:t>
            </a:r>
            <a:r>
              <a:rPr lang="en-US" sz="2800" b="1" dirty="0" smtClean="0"/>
              <a:t>disease.</a:t>
            </a:r>
          </a:p>
          <a:p>
            <a:r>
              <a:rPr lang="en-US" sz="2800" b="1" dirty="0"/>
              <a:t>M</a:t>
            </a:r>
            <a:r>
              <a:rPr lang="en-US" sz="2800" b="1" dirty="0" smtClean="0"/>
              <a:t>ore </a:t>
            </a:r>
            <a:r>
              <a:rPr lang="en-US" sz="2800" b="1" dirty="0"/>
              <a:t>boys than girls get </a:t>
            </a:r>
            <a:r>
              <a:rPr lang="en-US" sz="2800" b="1" dirty="0" smtClean="0"/>
              <a:t>it.</a:t>
            </a:r>
            <a:endParaRPr lang="en-US" sz="2800" b="1" dirty="0"/>
          </a:p>
          <a:p>
            <a:r>
              <a:rPr lang="en-US" sz="2800" dirty="0"/>
              <a:t>It often </a:t>
            </a:r>
            <a:r>
              <a:rPr lang="en-US" sz="2800" b="1" dirty="0"/>
              <a:t>starts in childhood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b="1" dirty="0" smtClean="0"/>
              <a:t>symptoms </a:t>
            </a:r>
            <a:r>
              <a:rPr lang="en-US" sz="2800" b="1" dirty="0"/>
              <a:t>often get better as children grow up</a:t>
            </a:r>
            <a:r>
              <a:rPr lang="en-US" sz="2800" dirty="0"/>
              <a:t>. For some people, they go away completely.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864" y="274638"/>
            <a:ext cx="3402035" cy="39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1081825"/>
          </a:xfrm>
        </p:spPr>
        <p:txBody>
          <a:bodyPr/>
          <a:lstStyle/>
          <a:p>
            <a:r>
              <a:rPr lang="en-US" dirty="0" smtClean="0"/>
              <a:t>What Causes 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707" y="927279"/>
            <a:ext cx="10391877" cy="5321121"/>
          </a:xfrm>
        </p:spPr>
        <p:txBody>
          <a:bodyPr>
            <a:normAutofit/>
          </a:bodyPr>
          <a:lstStyle/>
          <a:p>
            <a:r>
              <a:rPr lang="en-US" sz="2800" dirty="0" err="1"/>
              <a:t>Tourette’s</a:t>
            </a:r>
            <a:r>
              <a:rPr lang="en-US" sz="2800" dirty="0"/>
              <a:t> has been </a:t>
            </a:r>
            <a:r>
              <a:rPr lang="en-US" sz="2800" b="1" dirty="0"/>
              <a:t>linked to different parts of the brain</a:t>
            </a:r>
            <a:r>
              <a:rPr lang="en-US" sz="2800" dirty="0"/>
              <a:t>, particularly the area that helps control body movements.</a:t>
            </a:r>
          </a:p>
          <a:p>
            <a:r>
              <a:rPr lang="en-US" sz="2800" dirty="0"/>
              <a:t>Doctor’s don’t know exactly what causes these problems in the brain, but </a:t>
            </a:r>
            <a:r>
              <a:rPr lang="en-US" sz="2800" b="1" dirty="0"/>
              <a:t>genes probably play a role</a:t>
            </a:r>
            <a:r>
              <a:rPr lang="en-US" sz="2800" dirty="0"/>
              <a:t>. It’s likely that there is </a:t>
            </a:r>
            <a:r>
              <a:rPr lang="en-US" sz="2800" b="1" dirty="0"/>
              <a:t>more than one cause</a:t>
            </a:r>
            <a:r>
              <a:rPr lang="en-US" sz="2800" dirty="0"/>
              <a:t>.</a:t>
            </a:r>
          </a:p>
          <a:p>
            <a:r>
              <a:rPr lang="en-US" sz="2800" dirty="0"/>
              <a:t>People who have family members with Tourette’s are more likely to get it themselves, but people in the same family may have different </a:t>
            </a:r>
            <a:r>
              <a:rPr lang="en-US" sz="2800" dirty="0" smtClean="0"/>
              <a:t>symptoms.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06" y="4325223"/>
            <a:ext cx="3660550" cy="25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984697"/>
          </a:xfrm>
        </p:spPr>
        <p:txBody>
          <a:bodyPr/>
          <a:lstStyle/>
          <a:p>
            <a:r>
              <a:rPr lang="en-US" dirty="0" smtClean="0"/>
              <a:t>What is a 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5" y="850006"/>
            <a:ext cx="10646535" cy="5398394"/>
          </a:xfrm>
        </p:spPr>
        <p:txBody>
          <a:bodyPr>
            <a:normAutofit/>
          </a:bodyPr>
          <a:lstStyle/>
          <a:p>
            <a:r>
              <a:rPr lang="en-US" sz="2800" dirty="0"/>
              <a:t>A tic is a problem in which </a:t>
            </a:r>
            <a:r>
              <a:rPr lang="en-US" sz="2800" b="1" dirty="0"/>
              <a:t>a part of the body moves repeatedly, quickly, suddenly and uncontrollably</a:t>
            </a:r>
          </a:p>
          <a:p>
            <a:r>
              <a:rPr lang="en-US" sz="2800" dirty="0"/>
              <a:t>Tics </a:t>
            </a:r>
            <a:r>
              <a:rPr lang="en-US" sz="2800" b="1" dirty="0"/>
              <a:t>can occur in any body part</a:t>
            </a:r>
            <a:r>
              <a:rPr lang="en-US" sz="2800" dirty="0"/>
              <a:t>, such as the face, shoulders, hands, or legs. </a:t>
            </a:r>
          </a:p>
          <a:p>
            <a:r>
              <a:rPr lang="en-US" sz="2800" dirty="0"/>
              <a:t>They can be stopped voluntarily for brief periods.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1" y="3546520"/>
            <a:ext cx="5205211" cy="33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1210614"/>
          </a:xfrm>
        </p:spPr>
        <p:txBody>
          <a:bodyPr/>
          <a:lstStyle/>
          <a:p>
            <a:r>
              <a:rPr lang="en-US" dirty="0" smtClean="0"/>
              <a:t>Vocal 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949" y="914400"/>
            <a:ext cx="10417635" cy="5334000"/>
          </a:xfrm>
        </p:spPr>
        <p:txBody>
          <a:bodyPr>
            <a:normAutofit/>
          </a:bodyPr>
          <a:lstStyle/>
          <a:p>
            <a:r>
              <a:rPr lang="en-US" sz="2800" dirty="0"/>
              <a:t>Sounds that are made involuntarily (such as throat clearing or sniffing) are called </a:t>
            </a:r>
            <a:r>
              <a:rPr lang="en-US" sz="2800" b="1" dirty="0"/>
              <a:t>vocal tics</a:t>
            </a:r>
            <a:r>
              <a:rPr lang="en-US" sz="2800" dirty="0"/>
              <a:t>.</a:t>
            </a:r>
          </a:p>
          <a:p>
            <a:r>
              <a:rPr lang="en-US" sz="2800" dirty="0"/>
              <a:t>Most tics are </a:t>
            </a:r>
            <a:r>
              <a:rPr lang="en-US" sz="2800" b="1" dirty="0"/>
              <a:t>mild and hardly noticeable</a:t>
            </a:r>
            <a:r>
              <a:rPr lang="en-US" sz="2800" dirty="0"/>
              <a:t>.</a:t>
            </a:r>
          </a:p>
          <a:p>
            <a:r>
              <a:rPr lang="en-US" sz="2800" dirty="0"/>
              <a:t>However, </a:t>
            </a:r>
            <a:r>
              <a:rPr lang="en-US" sz="2800" b="1" dirty="0"/>
              <a:t>in some cases they are frequent and severe</a:t>
            </a:r>
            <a:r>
              <a:rPr lang="en-US" sz="2800" dirty="0"/>
              <a:t>, and can affect many areas of a child’s life.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814" y="3721995"/>
            <a:ext cx="4523167" cy="30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tic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949" y="3503054"/>
            <a:ext cx="10698051" cy="3515932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most common tic disorder </a:t>
            </a:r>
            <a:r>
              <a:rPr lang="en-US" sz="2800" dirty="0"/>
              <a:t>is called </a:t>
            </a:r>
            <a:r>
              <a:rPr lang="en-US" sz="2800" b="1" dirty="0"/>
              <a:t>transient tic disorder</a:t>
            </a:r>
            <a:r>
              <a:rPr lang="en-US" sz="2800" dirty="0"/>
              <a:t> and may affect up to 10% of children during the early school years.</a:t>
            </a:r>
          </a:p>
          <a:p>
            <a:r>
              <a:rPr lang="en-US" sz="2800" b="1" dirty="0"/>
              <a:t>Teachers</a:t>
            </a:r>
            <a:r>
              <a:rPr lang="en-US" sz="2800" dirty="0"/>
              <a:t> or others </a:t>
            </a:r>
            <a:r>
              <a:rPr lang="en-US" sz="2800" b="1" dirty="0"/>
              <a:t>may</a:t>
            </a:r>
            <a:r>
              <a:rPr lang="en-US" sz="2800" dirty="0"/>
              <a:t> notice the tics and </a:t>
            </a:r>
            <a:r>
              <a:rPr lang="en-US" sz="2800" b="1" dirty="0"/>
              <a:t>wonder if the child is under stress or “nervous”</a:t>
            </a:r>
          </a:p>
          <a:p>
            <a:r>
              <a:rPr lang="en-US" sz="2800" dirty="0"/>
              <a:t>Transient tics </a:t>
            </a:r>
            <a:r>
              <a:rPr lang="en-US" sz="2800" b="1" dirty="0"/>
              <a:t>go away by themselves</a:t>
            </a:r>
          </a:p>
          <a:p>
            <a:r>
              <a:rPr lang="en-US" sz="2800" b="1" dirty="0"/>
              <a:t>Some may get worse </a:t>
            </a:r>
            <a:r>
              <a:rPr lang="en-US" sz="2800" dirty="0"/>
              <a:t>with anxiety or tiredness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17" y="0"/>
            <a:ext cx="2588654" cy="33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980" y="4456090"/>
            <a:ext cx="10314604" cy="3425780"/>
          </a:xfrm>
        </p:spPr>
        <p:txBody>
          <a:bodyPr>
            <a:normAutofit/>
          </a:bodyPr>
          <a:lstStyle/>
          <a:p>
            <a:r>
              <a:rPr lang="en-US" sz="2800" b="1" dirty="0"/>
              <a:t>Some tics do not go away</a:t>
            </a:r>
          </a:p>
          <a:p>
            <a:r>
              <a:rPr lang="en-US" sz="2800" dirty="0"/>
              <a:t>Tics which last one year or more are </a:t>
            </a:r>
            <a:r>
              <a:rPr lang="en-US" sz="2800" b="1" dirty="0"/>
              <a:t>called “chronic tics”</a:t>
            </a:r>
          </a:p>
          <a:p>
            <a:r>
              <a:rPr lang="en-US" sz="2800" dirty="0"/>
              <a:t>Chronic tics </a:t>
            </a:r>
            <a:r>
              <a:rPr lang="en-US" sz="2800" b="1" dirty="0"/>
              <a:t>affect less than 1% of children </a:t>
            </a:r>
            <a:r>
              <a:rPr lang="en-US" sz="2800" dirty="0"/>
              <a:t>and may be related to a special, more unusual tic disorder called </a:t>
            </a:r>
            <a:r>
              <a:rPr lang="en-US" sz="2800" b="1" dirty="0"/>
              <a:t>Tourette’s </a:t>
            </a:r>
            <a:r>
              <a:rPr lang="en-US" sz="2800" b="1" dirty="0" smtClean="0"/>
              <a:t>Syndrome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502" y="108397"/>
            <a:ext cx="3574425" cy="47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Tourette’s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949" y="1447800"/>
            <a:ext cx="10698051" cy="4800600"/>
          </a:xfrm>
        </p:spPr>
        <p:txBody>
          <a:bodyPr>
            <a:normAutofit/>
          </a:bodyPr>
          <a:lstStyle/>
          <a:p>
            <a:r>
              <a:rPr lang="en-US" sz="2800" dirty="0"/>
              <a:t>Though it is often joked about or made fun in the movies, there is actually nothing funny about </a:t>
            </a:r>
            <a:r>
              <a:rPr lang="en-US" sz="2800" dirty="0" err="1"/>
              <a:t>Tourette’s</a:t>
            </a:r>
            <a:r>
              <a:rPr lang="en-US" sz="2800" dirty="0"/>
              <a:t> Syndrome (TS)</a:t>
            </a:r>
          </a:p>
          <a:p>
            <a:r>
              <a:rPr lang="en-US" sz="2800" dirty="0"/>
              <a:t>TS is </a:t>
            </a:r>
            <a:r>
              <a:rPr lang="en-US" sz="2800" b="1" dirty="0"/>
              <a:t>a problem with the nervous system that causes people to make sudden movements or sounds (tics) that they can’t control</a:t>
            </a:r>
            <a:r>
              <a:rPr lang="en-US" sz="2800" dirty="0"/>
              <a:t>. 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995" y="3683894"/>
            <a:ext cx="4648470" cy="29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656" y="489397"/>
            <a:ext cx="7611414" cy="57590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4144" y="553792"/>
            <a:ext cx="9997440" cy="5694608"/>
          </a:xfrm>
        </p:spPr>
        <p:txBody>
          <a:bodyPr>
            <a:normAutofit/>
          </a:bodyPr>
          <a:lstStyle/>
          <a:p>
            <a:r>
              <a:rPr lang="en-US" sz="2800" dirty="0"/>
              <a:t>For example, someone with TS </a:t>
            </a:r>
            <a:r>
              <a:rPr lang="en-US" sz="2800" b="1" dirty="0"/>
              <a:t>might blink or clear their throat over and over again</a:t>
            </a:r>
            <a:r>
              <a:rPr lang="en-US" sz="2800" dirty="0"/>
              <a:t>. Some people </a:t>
            </a:r>
            <a:r>
              <a:rPr lang="en-US" sz="2800" b="1" dirty="0"/>
              <a:t>may blurt out words they don’t intend to say.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43" y="2590800"/>
            <a:ext cx="60769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865" y="605307"/>
            <a:ext cx="9002332" cy="56430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nny day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ny days design template" id="{C511C1D8-A1AA-4D86-8E1C-22DF58AF86E3}" vid="{8AC03F5B-FCF1-4930-A679-CCE18055A65C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D7ACC3-C4A3-49FB-B073-807F8134B9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Sunny days design slides</Template>
  <TotalTime>0</TotalTime>
  <Words>497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Verdana</vt:lpstr>
      <vt:lpstr>Wingdings 2</vt:lpstr>
      <vt:lpstr>Sunny days design template</vt:lpstr>
      <vt:lpstr>PowerPoint Presentation</vt:lpstr>
      <vt:lpstr>What is a Tic?</vt:lpstr>
      <vt:lpstr>Vocal tics</vt:lpstr>
      <vt:lpstr>Transient tic disorder</vt:lpstr>
      <vt:lpstr>Chronic Tics</vt:lpstr>
      <vt:lpstr>What is Tourette’s?</vt:lpstr>
      <vt:lpstr>PowerPoint Presentation</vt:lpstr>
      <vt:lpstr>PowerPoint Presentation</vt:lpstr>
      <vt:lpstr>PowerPoint Presentation</vt:lpstr>
      <vt:lpstr>Not their fault</vt:lpstr>
      <vt:lpstr>PowerPoint Presentation</vt:lpstr>
      <vt:lpstr>Who gets it?</vt:lpstr>
      <vt:lpstr>What Causes TS?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2015-09-12T23:54:25Z</dcterms:created>
  <dcterms:modified xsi:type="dcterms:W3CDTF">2015-09-13T17:19:55Z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TC034605899991</vt:lpwstr>
  </property>
</Properties>
</file>