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66"/>
  </p:notesMasterIdLst>
  <p:handoutMasterIdLst>
    <p:handoutMasterId r:id="rId67"/>
  </p:handoutMasterIdLst>
  <p:sldIdLst>
    <p:sldId id="270" r:id="rId3"/>
    <p:sldId id="296" r:id="rId4"/>
    <p:sldId id="297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3" r:id="rId62"/>
    <p:sldId id="334" r:id="rId63"/>
    <p:sldId id="335" r:id="rId64"/>
    <p:sldId id="29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22" y="72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10/24/2015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 title="Product phot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 smtClean="0"/>
              <a:t>Insert product photo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8B4-B9BE-A64D-95C2-9F696DDFC497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681F-13BE-D145-B604-137B3B312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10/24/2015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Adjustment Disorder</a:t>
            </a:r>
          </a:p>
          <a:p>
            <a:r>
              <a:rPr lang="en-US" dirty="0" smtClean="0"/>
              <a:t>Post Traumatic Stress Disorder</a:t>
            </a:r>
          </a:p>
          <a:p>
            <a:r>
              <a:rPr lang="en-US" dirty="0" smtClean="0"/>
              <a:t>Reactive Attachment Disorder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79334" y="2769264"/>
            <a:ext cx="4417807" cy="1702160"/>
          </a:xfrm>
        </p:spPr>
        <p:txBody>
          <a:bodyPr/>
          <a:lstStyle/>
          <a:p>
            <a:r>
              <a:rPr lang="en-US" dirty="0" smtClean="0"/>
              <a:t>Trauma and Stress-Related Disorders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49" y="1120462"/>
            <a:ext cx="4058641" cy="51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1"/>
            <a:ext cx="9592614" cy="1244076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Adjustment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20462"/>
            <a:ext cx="9682766" cy="55636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divorce or relationship breakup	</a:t>
            </a:r>
          </a:p>
          <a:p>
            <a:r>
              <a:rPr lang="en-US" sz="2800" dirty="0"/>
              <a:t>A death in the family				</a:t>
            </a:r>
          </a:p>
          <a:p>
            <a:r>
              <a:rPr lang="en-US" sz="2800" dirty="0"/>
              <a:t>Moving to a new home			</a:t>
            </a:r>
          </a:p>
          <a:p>
            <a:r>
              <a:rPr lang="en-US" sz="2800" dirty="0"/>
              <a:t>Starting a different school</a:t>
            </a:r>
          </a:p>
          <a:p>
            <a:r>
              <a:rPr lang="en-US" sz="2800" dirty="0"/>
              <a:t>Having a baby</a:t>
            </a:r>
          </a:p>
          <a:p>
            <a:r>
              <a:rPr lang="en-US" sz="2800" dirty="0"/>
              <a:t>Retirement</a:t>
            </a:r>
          </a:p>
          <a:p>
            <a:r>
              <a:rPr lang="en-US" sz="2800" dirty="0"/>
              <a:t>Surviving a disaster</a:t>
            </a:r>
          </a:p>
          <a:p>
            <a:r>
              <a:rPr lang="en-US" sz="2800" dirty="0"/>
              <a:t>A job loss</a:t>
            </a:r>
          </a:p>
          <a:p>
            <a:r>
              <a:rPr lang="en-US" sz="2800" dirty="0"/>
              <a:t>Financial problems</a:t>
            </a:r>
          </a:p>
          <a:p>
            <a:r>
              <a:rPr lang="en-US" sz="2800" dirty="0"/>
              <a:t>Physical assault</a:t>
            </a:r>
          </a:p>
          <a:p>
            <a:r>
              <a:rPr lang="en-US" sz="2800" dirty="0"/>
              <a:t>A big life disappointment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869" y="2975212"/>
            <a:ext cx="3053686" cy="19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887104"/>
            <a:ext cx="9553977" cy="5239060"/>
          </a:xfrm>
        </p:spPr>
        <p:txBody>
          <a:bodyPr>
            <a:normAutofit/>
          </a:bodyPr>
          <a:lstStyle/>
          <a:p>
            <a:r>
              <a:rPr lang="en-US" sz="2800" dirty="0"/>
              <a:t>In some cases, people who face an </a:t>
            </a:r>
            <a:r>
              <a:rPr lang="en-US" sz="2800" b="1" dirty="0"/>
              <a:t>ongoing stressful situation </a:t>
            </a:r>
            <a:r>
              <a:rPr lang="en-US" sz="2800" dirty="0"/>
              <a:t>– such as living in a crime-ridden neighborhood can reach a breaking point and develop an adjustment disorder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76" y="3156283"/>
            <a:ext cx="4531056" cy="29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643944"/>
            <a:ext cx="9366325" cy="798490"/>
          </a:xfrm>
        </p:spPr>
        <p:txBody>
          <a:bodyPr/>
          <a:lstStyle/>
          <a:p>
            <a:r>
              <a:rPr lang="en-US" dirty="0" smtClean="0"/>
              <a:t>Isn’t this normal?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3" y="1648496"/>
            <a:ext cx="10009568" cy="4184133"/>
          </a:xfrm>
        </p:spPr>
        <p:txBody>
          <a:bodyPr>
            <a:normAutofit/>
          </a:bodyPr>
          <a:lstStyle/>
          <a:p>
            <a:r>
              <a:rPr lang="en-US" sz="2800" dirty="0"/>
              <a:t>While it is normal to experience feelings of sadness and anxiety after events such as these, those with an adjustment disorder experience </a:t>
            </a:r>
            <a:r>
              <a:rPr lang="en-US" sz="2800" b="1" dirty="0"/>
              <a:t>marked distress, in excess of what would be expected from exposure to the </a:t>
            </a:r>
            <a:r>
              <a:rPr lang="en-US" sz="2800" b="1" dirty="0" smtClean="0"/>
              <a:t>event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82" y="4157873"/>
            <a:ext cx="3302000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31009"/>
          </a:xfrm>
        </p:spPr>
        <p:txBody>
          <a:bodyPr>
            <a:normAutofit/>
          </a:bodyPr>
          <a:lstStyle/>
          <a:p>
            <a:r>
              <a:rPr lang="en-US" dirty="0" smtClean="0"/>
              <a:t>Who is at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287379"/>
            <a:ext cx="9489583" cy="5570622"/>
          </a:xfrm>
        </p:spPr>
        <p:txBody>
          <a:bodyPr>
            <a:normAutofit/>
          </a:bodyPr>
          <a:lstStyle/>
          <a:p>
            <a:r>
              <a:rPr lang="en-US" sz="2800" dirty="0"/>
              <a:t>Like all of the disorders we will discuss this semester, </a:t>
            </a:r>
            <a:r>
              <a:rPr lang="en-US" sz="2800" b="1" dirty="0"/>
              <a:t>no one is immune</a:t>
            </a:r>
            <a:r>
              <a:rPr lang="en-US" sz="2800" dirty="0"/>
              <a:t> from adjustment disorder. However, certain risk factors do make someone </a:t>
            </a:r>
            <a:r>
              <a:rPr lang="en-US" sz="2800" b="1" dirty="0"/>
              <a:t>more likely </a:t>
            </a:r>
            <a:r>
              <a:rPr lang="en-US" sz="2800" dirty="0"/>
              <a:t>to develop an adjustment disorder. Risk factors include: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i="1" dirty="0" smtClean="0"/>
              <a:t>You generally don’t cope well with change</a:t>
            </a:r>
          </a:p>
          <a:p>
            <a:pPr lvl="1"/>
            <a:r>
              <a:rPr lang="en-US" sz="2800" i="1" dirty="0" smtClean="0"/>
              <a:t>Lack of a strong support system (friends &amp; family)</a:t>
            </a:r>
          </a:p>
          <a:p>
            <a:pPr lvl="1"/>
            <a:r>
              <a:rPr lang="en-US" sz="2800" i="1" dirty="0" smtClean="0"/>
              <a:t>If you experiences severe stress in early childhood</a:t>
            </a:r>
          </a:p>
          <a:p>
            <a:pPr lvl="1"/>
            <a:r>
              <a:rPr lang="en-US" sz="2800" i="1" dirty="0" smtClean="0"/>
              <a:t>Overprotective or abusive parenting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8" y="515155"/>
            <a:ext cx="9804608" cy="1249251"/>
          </a:xfrm>
        </p:spPr>
        <p:txBody>
          <a:bodyPr/>
          <a:lstStyle/>
          <a:p>
            <a:r>
              <a:rPr lang="en-US" dirty="0" smtClean="0"/>
              <a:t>Who else is at higher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880316"/>
            <a:ext cx="10241387" cy="3952314"/>
          </a:xfrm>
        </p:spPr>
        <p:txBody>
          <a:bodyPr>
            <a:normAutofit/>
          </a:bodyPr>
          <a:lstStyle/>
          <a:p>
            <a:pPr lvl="1"/>
            <a:r>
              <a:rPr lang="en-US" sz="2800" i="1" dirty="0"/>
              <a:t>Family disruptions or frequent moves early in life may make you feel like you’re unable to control events in your life</a:t>
            </a:r>
          </a:p>
          <a:p>
            <a:pPr lvl="1"/>
            <a:r>
              <a:rPr lang="en-US" sz="2800" i="1" dirty="0"/>
              <a:t>Other mental health problems</a:t>
            </a:r>
          </a:p>
          <a:p>
            <a:pPr lvl="1"/>
            <a:r>
              <a:rPr lang="en-US" sz="2800" i="1" dirty="0"/>
              <a:t>Exposure to wars or violence</a:t>
            </a:r>
          </a:p>
          <a:p>
            <a:pPr lvl="1"/>
            <a:r>
              <a:rPr lang="en-US" sz="2800" i="1" dirty="0"/>
              <a:t>Difficult life circumstances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051" y="3863181"/>
            <a:ext cx="2583266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981440"/>
          </a:xfrm>
        </p:spPr>
        <p:txBody>
          <a:bodyPr/>
          <a:lstStyle/>
          <a:p>
            <a:r>
              <a:rPr lang="en-US" dirty="0" smtClean="0"/>
              <a:t>What qualifies for a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symptoms occur </a:t>
            </a:r>
            <a:r>
              <a:rPr lang="en-US" sz="2800" b="1" dirty="0"/>
              <a:t>within 3 months </a:t>
            </a:r>
            <a:r>
              <a:rPr lang="en-US" sz="2800" dirty="0"/>
              <a:t>of a stressful event or change, and </a:t>
            </a:r>
            <a:r>
              <a:rPr lang="en-US" sz="2800" b="1" dirty="0"/>
              <a:t>last no more than 6 months</a:t>
            </a:r>
            <a:r>
              <a:rPr lang="en-US" sz="2800" dirty="0"/>
              <a:t> after the stressor ends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12" y="4165600"/>
            <a:ext cx="14732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00" y="4165600"/>
            <a:ext cx="1473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592428"/>
            <a:ext cx="10049307" cy="1056068"/>
          </a:xfrm>
        </p:spPr>
        <p:txBody>
          <a:bodyPr>
            <a:normAutofit/>
          </a:bodyPr>
          <a:lstStyle/>
          <a:p>
            <a:r>
              <a:rPr lang="en-US" dirty="0" smtClean="0"/>
              <a:t>What if it lasts longer?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9" y="1764406"/>
            <a:ext cx="10073962" cy="4068223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Most </a:t>
            </a:r>
            <a:r>
              <a:rPr lang="en-US" sz="3000" dirty="0"/>
              <a:t>adults with adjustment disorder </a:t>
            </a:r>
            <a:r>
              <a:rPr lang="en-US" sz="3000" b="1" dirty="0"/>
              <a:t>get better within 6 months </a:t>
            </a:r>
            <a:r>
              <a:rPr lang="en-US" sz="3000" dirty="0"/>
              <a:t>and don’t have long-term complications. However, people who also have other mental health issues, a substance abuse problem or a chronic adjustment order are more likely to have long-term mental health problems, which may include:</a:t>
            </a:r>
          </a:p>
          <a:p>
            <a:pPr>
              <a:buNone/>
            </a:pPr>
            <a:endParaRPr lang="en-US" sz="2811" dirty="0"/>
          </a:p>
          <a:p>
            <a:pPr lvl="1"/>
            <a:r>
              <a:rPr lang="en-US" sz="3000" dirty="0"/>
              <a:t>Depression</a:t>
            </a:r>
          </a:p>
          <a:p>
            <a:pPr lvl="1"/>
            <a:r>
              <a:rPr lang="en-US" sz="3000" dirty="0"/>
              <a:t>Alcohol and Drug addiction</a:t>
            </a:r>
          </a:p>
          <a:p>
            <a:pPr lvl="1"/>
            <a:r>
              <a:rPr lang="en-US" sz="3000" dirty="0"/>
              <a:t>Suicidal thoughts and behavior</a:t>
            </a:r>
          </a:p>
        </p:txBody>
      </p:sp>
    </p:spTree>
    <p:extLst>
      <p:ext uri="{BB962C8B-B14F-4D97-AF65-F5344CB8AC3E}">
        <p14:creationId xmlns:p14="http://schemas.microsoft.com/office/powerpoint/2010/main" val="14160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616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Teens with Adjustment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9" y="1893194"/>
            <a:ext cx="10073962" cy="3939435"/>
          </a:xfrm>
        </p:spPr>
        <p:txBody>
          <a:bodyPr>
            <a:normAutofit/>
          </a:bodyPr>
          <a:lstStyle/>
          <a:p>
            <a:r>
              <a:rPr lang="en-US" sz="2800" dirty="0"/>
              <a:t>Compared with adults, </a:t>
            </a:r>
            <a:r>
              <a:rPr lang="en-US" sz="2800" b="1" dirty="0"/>
              <a:t>teens</a:t>
            </a:r>
            <a:r>
              <a:rPr lang="en-US" sz="2800" dirty="0"/>
              <a:t> with this disorder – especially chronic adjustment disorder marked by behavioral problems – </a:t>
            </a:r>
            <a:r>
              <a:rPr lang="en-US" sz="2800" b="1" dirty="0"/>
              <a:t>are at a significantly increased risk of long-term problems</a:t>
            </a:r>
            <a:r>
              <a:rPr lang="en-US" sz="28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235" y="3765148"/>
            <a:ext cx="3562065" cy="25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808723"/>
            <a:ext cx="9366325" cy="1143000"/>
          </a:xfrm>
        </p:spPr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323652"/>
            <a:ext cx="9996689" cy="3508977"/>
          </a:xfrm>
        </p:spPr>
        <p:txBody>
          <a:bodyPr/>
          <a:lstStyle/>
          <a:p>
            <a:r>
              <a:rPr lang="en-US" sz="2800" dirty="0"/>
              <a:t>In addition to </a:t>
            </a:r>
            <a:r>
              <a:rPr lang="en-US" sz="2800" b="1" dirty="0"/>
              <a:t>depression, substance abuse and suicidal behavior</a:t>
            </a:r>
            <a:r>
              <a:rPr lang="en-US" sz="2800" dirty="0"/>
              <a:t>, teenagers are at a risk of developing psychiatric disorders such as:</a:t>
            </a:r>
          </a:p>
          <a:p>
            <a:endParaRPr lang="en-US" sz="2800" dirty="0"/>
          </a:p>
          <a:p>
            <a:pPr lvl="1"/>
            <a:r>
              <a:rPr lang="en-US" sz="2800" dirty="0"/>
              <a:t>Schizophrenia</a:t>
            </a:r>
          </a:p>
          <a:p>
            <a:pPr lvl="1"/>
            <a:r>
              <a:rPr lang="en-US" sz="2800" dirty="0"/>
              <a:t>Bipolar Disorder</a:t>
            </a:r>
          </a:p>
          <a:p>
            <a:pPr lvl="1"/>
            <a:r>
              <a:rPr lang="en-US" sz="2800" dirty="0"/>
              <a:t>Antisocial Personality Disorder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824" y="3867554"/>
            <a:ext cx="3265763" cy="23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656823"/>
            <a:ext cx="9366325" cy="991673"/>
          </a:xfrm>
        </p:spPr>
        <p:txBody>
          <a:bodyPr/>
          <a:lstStyle/>
          <a:p>
            <a:r>
              <a:rPr lang="en-US" dirty="0" smtClean="0"/>
              <a:t>When to see a 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07" y="1738648"/>
            <a:ext cx="10086838" cy="4842456"/>
          </a:xfrm>
        </p:spPr>
        <p:txBody>
          <a:bodyPr>
            <a:normAutofit/>
          </a:bodyPr>
          <a:lstStyle/>
          <a:p>
            <a:r>
              <a:rPr lang="en-US" sz="2800" dirty="0"/>
              <a:t>Sometimes the stressful change in your life goes away, and your symptoms of adjustment disorder get better because the stress has eased. But </a:t>
            </a:r>
            <a:r>
              <a:rPr lang="en-US" sz="2800" b="1" dirty="0"/>
              <a:t>often, the </a:t>
            </a:r>
            <a:r>
              <a:rPr lang="en-US" sz="2800" b="1" i="1" dirty="0"/>
              <a:t>stressful event remains a part of your life. Or a new stressful situation comes up, and you face the same emotional struggles all over again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Talk to your doctor if you’re having trouble getting through each day</a:t>
            </a:r>
            <a:r>
              <a:rPr lang="en-US" sz="2800" dirty="0"/>
              <a:t>. </a:t>
            </a:r>
            <a:r>
              <a:rPr lang="en-US" sz="2800" i="1" dirty="0"/>
              <a:t>You can get treatment to help you cope better with stressful events and feel better about life again!</a:t>
            </a:r>
          </a:p>
        </p:txBody>
      </p:sp>
    </p:spTree>
    <p:extLst>
      <p:ext uri="{BB962C8B-B14F-4D97-AF65-F5344CB8AC3E}">
        <p14:creationId xmlns:p14="http://schemas.microsoft.com/office/powerpoint/2010/main" val="22320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4249" y="1519708"/>
            <a:ext cx="9958052" cy="43129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Psychological trauma is </a:t>
            </a:r>
            <a:r>
              <a:rPr lang="en-US" sz="2800" i="1" dirty="0"/>
              <a:t>an </a:t>
            </a:r>
            <a:r>
              <a:rPr lang="en-US" sz="2800" b="1" i="1" dirty="0"/>
              <a:t>emotional response to a terrible event </a:t>
            </a:r>
            <a:r>
              <a:rPr lang="en-US" sz="2800" i="1" dirty="0"/>
              <a:t>like an accident, rape or natural disaster</a:t>
            </a:r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b="1" dirty="0"/>
              <a:t>Immediately after the event, shock and denial are </a:t>
            </a:r>
            <a:r>
              <a:rPr lang="en-US" sz="2800" b="1" dirty="0" smtClean="0"/>
              <a:t> </a:t>
            </a:r>
            <a:r>
              <a:rPr lang="en-US" sz="2800" b="1" dirty="0" smtClean="0"/>
              <a:t>             typical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b="1" dirty="0"/>
              <a:t>Longer term reactions include unpredictable emotions, flashbacks, strained relationships and even physical symptoms </a:t>
            </a:r>
            <a:r>
              <a:rPr lang="en-US" sz="2800" dirty="0"/>
              <a:t>like headaches or nausea.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515155"/>
            <a:ext cx="9366325" cy="1004553"/>
          </a:xfrm>
        </p:spPr>
        <p:txBody>
          <a:bodyPr/>
          <a:lstStyle/>
          <a:p>
            <a:r>
              <a:rPr lang="en-US" dirty="0" smtClean="0"/>
              <a:t>What is psychological trauma?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553792"/>
            <a:ext cx="9366325" cy="888642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674254"/>
            <a:ext cx="9390977" cy="4158375"/>
          </a:xfrm>
        </p:spPr>
        <p:txBody>
          <a:bodyPr>
            <a:normAutofit/>
          </a:bodyPr>
          <a:lstStyle/>
          <a:p>
            <a:r>
              <a:rPr lang="en-US" sz="2800" dirty="0"/>
              <a:t>Most people find treatment of adjustment disorder helpful, and they </a:t>
            </a:r>
            <a:r>
              <a:rPr lang="en-US" sz="2800" b="1" i="1" dirty="0"/>
              <a:t>often need only brief treatment</a:t>
            </a:r>
            <a:r>
              <a:rPr lang="en-US" sz="2800" dirty="0"/>
              <a:t>. Others may benefit from longer treatment. There are 2 main types of treatment for adjustment disorder – </a:t>
            </a:r>
            <a:r>
              <a:rPr lang="en-US" sz="2800" b="1" dirty="0"/>
              <a:t>psychotherapy</a:t>
            </a:r>
            <a:r>
              <a:rPr lang="en-US" sz="2800" dirty="0"/>
              <a:t> and </a:t>
            </a:r>
            <a:r>
              <a:rPr lang="en-US" sz="2800" b="1" dirty="0"/>
              <a:t>medications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472" y="4213413"/>
            <a:ext cx="2674469" cy="19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927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12" y="1365162"/>
            <a:ext cx="9390977" cy="4467468"/>
          </a:xfrm>
        </p:spPr>
        <p:txBody>
          <a:bodyPr>
            <a:normAutofit/>
          </a:bodyPr>
          <a:lstStyle/>
          <a:p>
            <a:r>
              <a:rPr lang="en-US" sz="2800" dirty="0"/>
              <a:t>The main treatment for adjustment disorders is psychotherapy, also called </a:t>
            </a:r>
            <a:r>
              <a:rPr lang="en-US" sz="2800" b="1" dirty="0"/>
              <a:t>counseling </a:t>
            </a:r>
            <a:r>
              <a:rPr lang="en-US" sz="2800" dirty="0"/>
              <a:t>or </a:t>
            </a:r>
            <a:r>
              <a:rPr lang="en-US" sz="2800" b="1" dirty="0"/>
              <a:t>talk therapy</a:t>
            </a:r>
            <a:r>
              <a:rPr lang="en-US" sz="2800" dirty="0"/>
              <a:t>.</a:t>
            </a:r>
          </a:p>
          <a:p>
            <a:r>
              <a:rPr lang="en-US" sz="2800" dirty="0"/>
              <a:t>You may attend </a:t>
            </a:r>
            <a:r>
              <a:rPr lang="en-US" sz="2800" b="1" dirty="0"/>
              <a:t>individual</a:t>
            </a:r>
            <a:r>
              <a:rPr lang="en-US" sz="2800" dirty="0"/>
              <a:t> therapy, </a:t>
            </a:r>
            <a:r>
              <a:rPr lang="en-US" sz="2800" b="1" dirty="0"/>
              <a:t>group</a:t>
            </a:r>
            <a:r>
              <a:rPr lang="en-US" sz="2800" dirty="0"/>
              <a:t> therapy, or </a:t>
            </a:r>
            <a:r>
              <a:rPr lang="en-US" sz="2800" b="1" dirty="0"/>
              <a:t>family</a:t>
            </a:r>
            <a:r>
              <a:rPr lang="en-US" sz="2800" dirty="0"/>
              <a:t> therapy.  </a:t>
            </a:r>
          </a:p>
          <a:p>
            <a:r>
              <a:rPr lang="en-US" sz="2800" dirty="0"/>
              <a:t>Therapy can provide emotional support and help you get back to your normal routine.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937" y="4315631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888643"/>
            <a:ext cx="9476704" cy="5237522"/>
          </a:xfrm>
        </p:spPr>
        <p:txBody>
          <a:bodyPr>
            <a:normAutofit/>
          </a:bodyPr>
          <a:lstStyle/>
          <a:p>
            <a:r>
              <a:rPr lang="en-US" sz="2800" dirty="0"/>
              <a:t>Therapy can </a:t>
            </a:r>
            <a:r>
              <a:rPr lang="en-US" sz="2800" b="1" dirty="0"/>
              <a:t>also </a:t>
            </a:r>
            <a:r>
              <a:rPr lang="en-US" sz="2800" b="1" i="1" dirty="0"/>
              <a:t>help you learn why </a:t>
            </a:r>
            <a:r>
              <a:rPr lang="en-US" sz="2800" b="1" dirty="0"/>
              <a:t>the stressful event affected you so much</a:t>
            </a:r>
            <a:r>
              <a:rPr lang="en-US" sz="2800" dirty="0"/>
              <a:t>. As you understand more about this connection, you can </a:t>
            </a:r>
            <a:r>
              <a:rPr lang="en-US" sz="2800" b="1" i="1" dirty="0"/>
              <a:t>learn healthy coping skills </a:t>
            </a:r>
            <a:r>
              <a:rPr lang="en-US" sz="2800" b="1" dirty="0"/>
              <a:t>to help you deal with other stressful events that may arise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500" y="3377483"/>
            <a:ext cx="3506978" cy="24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618186"/>
            <a:ext cx="9366325" cy="721217"/>
          </a:xfrm>
        </p:spPr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3" y="1481070"/>
            <a:ext cx="10009568" cy="4351559"/>
          </a:xfrm>
        </p:spPr>
        <p:txBody>
          <a:bodyPr>
            <a:normAutofit/>
          </a:bodyPr>
          <a:lstStyle/>
          <a:p>
            <a:r>
              <a:rPr lang="en-US" sz="2800" dirty="0"/>
              <a:t>In some cases, medications may help, too. Medications can help with such symptoms as depression, anxiety and suicidal thoughts. </a:t>
            </a:r>
            <a:r>
              <a:rPr lang="en-US" sz="2800" b="1" dirty="0"/>
              <a:t>Antidepressants</a:t>
            </a:r>
            <a:r>
              <a:rPr lang="en-US" sz="2800" dirty="0"/>
              <a:t> and </a:t>
            </a:r>
            <a:r>
              <a:rPr lang="en-US" sz="2800" b="1" dirty="0"/>
              <a:t>anti-anxiety</a:t>
            </a:r>
            <a:r>
              <a:rPr lang="en-US" sz="2800" dirty="0"/>
              <a:t> medications are most often used to treat adjustment disorders.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26" y="4121625"/>
            <a:ext cx="1795996" cy="23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274639"/>
            <a:ext cx="9399431" cy="606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what works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120589"/>
            <a:ext cx="9592614" cy="524435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Sometimes therapy and/or medication are not necessary. Some things you can do to help with an adjustment disorder include: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3000" b="1" dirty="0"/>
              <a:t>Talk things over </a:t>
            </a:r>
            <a:r>
              <a:rPr lang="en-US" sz="3000" dirty="0"/>
              <a:t>with caring family and friends</a:t>
            </a:r>
          </a:p>
          <a:p>
            <a:pPr lvl="1"/>
            <a:r>
              <a:rPr lang="en-US" sz="3000" dirty="0"/>
              <a:t>Try to keep eating a </a:t>
            </a:r>
            <a:r>
              <a:rPr lang="en-US" sz="3000" b="1" dirty="0"/>
              <a:t>healthy diet</a:t>
            </a:r>
          </a:p>
          <a:p>
            <a:pPr lvl="1"/>
            <a:r>
              <a:rPr lang="en-US" sz="3000" dirty="0"/>
              <a:t>Stick to a </a:t>
            </a:r>
            <a:r>
              <a:rPr lang="en-US" sz="3000" b="1" dirty="0"/>
              <a:t>regular sleep routine</a:t>
            </a:r>
          </a:p>
          <a:p>
            <a:pPr lvl="1"/>
            <a:r>
              <a:rPr lang="en-US" sz="3000" dirty="0"/>
              <a:t>Get regular </a:t>
            </a:r>
            <a:r>
              <a:rPr lang="en-US" sz="3000" b="1" dirty="0"/>
              <a:t>physical activity</a:t>
            </a:r>
          </a:p>
          <a:p>
            <a:pPr lvl="1"/>
            <a:r>
              <a:rPr lang="en-US" sz="3000" dirty="0"/>
              <a:t>Engage in a </a:t>
            </a:r>
            <a:r>
              <a:rPr lang="en-US" sz="3000" b="1" dirty="0"/>
              <a:t>hobby/activity you enjoy</a:t>
            </a:r>
          </a:p>
          <a:p>
            <a:pPr lvl="1"/>
            <a:r>
              <a:rPr lang="en-US" sz="3000" dirty="0"/>
              <a:t>Find a </a:t>
            </a:r>
            <a:r>
              <a:rPr lang="en-US" sz="3000" b="1" dirty="0"/>
              <a:t>support group </a:t>
            </a:r>
            <a:r>
              <a:rPr lang="en-US" sz="3000" dirty="0"/>
              <a:t>geared toward your situation</a:t>
            </a:r>
          </a:p>
          <a:p>
            <a:pPr lvl="1"/>
            <a:r>
              <a:rPr lang="en-US" sz="3000" dirty="0"/>
              <a:t>Find support from a </a:t>
            </a:r>
            <a:r>
              <a:rPr lang="en-US" sz="3000" b="1" dirty="0"/>
              <a:t>faith community</a:t>
            </a:r>
          </a:p>
        </p:txBody>
      </p:sp>
    </p:spTree>
    <p:extLst>
      <p:ext uri="{BB962C8B-B14F-4D97-AF65-F5344CB8AC3E}">
        <p14:creationId xmlns:p14="http://schemas.microsoft.com/office/powerpoint/2010/main" val="10549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553792"/>
            <a:ext cx="9366325" cy="953665"/>
          </a:xfrm>
        </p:spPr>
        <p:txBody>
          <a:bodyPr/>
          <a:lstStyle/>
          <a:p>
            <a:r>
              <a:rPr lang="en-US" dirty="0" smtClean="0"/>
              <a:t>Always Consult your 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7" y="1507458"/>
            <a:ext cx="10048204" cy="4325172"/>
          </a:xfrm>
        </p:spPr>
        <p:txBody>
          <a:bodyPr>
            <a:normAutofit/>
          </a:bodyPr>
          <a:lstStyle/>
          <a:p>
            <a:r>
              <a:rPr lang="en-US" sz="2800" dirty="0"/>
              <a:t>As with therapy, you may need medications only for a few months, but </a:t>
            </a:r>
            <a:r>
              <a:rPr lang="en-US" sz="2800" b="1" dirty="0"/>
              <a:t>don’t stop taking any medication without talking with your doctor first</a:t>
            </a:r>
            <a:r>
              <a:rPr lang="en-US" sz="2800" dirty="0"/>
              <a:t>. If stopped suddenly, some medications, </a:t>
            </a:r>
            <a:r>
              <a:rPr lang="en-US" sz="2800" dirty="0" smtClean="0"/>
              <a:t>may </a:t>
            </a:r>
            <a:r>
              <a:rPr lang="en-US" sz="2800" dirty="0"/>
              <a:t>cause withdrawal symptoms.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88" y="3670044"/>
            <a:ext cx="3043717" cy="2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978795"/>
            <a:ext cx="9366325" cy="463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 control of Your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1545466"/>
            <a:ext cx="9970931" cy="4287164"/>
          </a:xfrm>
        </p:spPr>
        <p:txBody>
          <a:bodyPr>
            <a:normAutofit/>
          </a:bodyPr>
          <a:lstStyle/>
          <a:p>
            <a:r>
              <a:rPr lang="en-US" sz="2800" dirty="0"/>
              <a:t>When you face a stressful event or major life change, </a:t>
            </a:r>
            <a:r>
              <a:rPr lang="en-US" sz="2800" b="1" dirty="0"/>
              <a:t>take steps to care for your emotional well-being</a:t>
            </a:r>
            <a:r>
              <a:rPr lang="en-US" sz="2800" dirty="0"/>
              <a:t>.  </a:t>
            </a:r>
            <a:r>
              <a:rPr lang="en-US" sz="2800" b="1" dirty="0"/>
              <a:t>Talking about your feelings </a:t>
            </a:r>
            <a:r>
              <a:rPr lang="en-US" sz="2800" dirty="0"/>
              <a:t>and </a:t>
            </a:r>
            <a:r>
              <a:rPr lang="en-US" sz="2800" b="1" dirty="0"/>
              <a:t>asking for help </a:t>
            </a:r>
            <a:r>
              <a:rPr lang="en-US" sz="2800" dirty="0"/>
              <a:t>is important to aid your recovery from an adjustment disorder or any of the disorders we will discuss this semester.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353" y="4332942"/>
            <a:ext cx="2562412" cy="14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1370" y="1678488"/>
            <a:ext cx="9390977" cy="4115505"/>
          </a:xfrm>
        </p:spPr>
        <p:txBody>
          <a:bodyPr>
            <a:normAutofit/>
          </a:bodyPr>
          <a:lstStyle/>
          <a:p>
            <a:r>
              <a:rPr lang="en-US" sz="2800" dirty="0"/>
              <a:t>Post-traumatic stress disorder (PTSD) is </a:t>
            </a:r>
            <a:r>
              <a:rPr lang="en-US" sz="2800" b="1" dirty="0"/>
              <a:t>a mental health condition that's triggered by a terrifying event </a:t>
            </a:r>
            <a:r>
              <a:rPr lang="en-US" sz="2800" b="1" dirty="0" smtClean="0"/>
              <a:t>- </a:t>
            </a:r>
            <a:r>
              <a:rPr lang="en-US" sz="2800" b="1" dirty="0"/>
              <a:t>either experiencing it or witnessing </a:t>
            </a:r>
            <a:r>
              <a:rPr lang="en-US" sz="2800" b="1" dirty="0" smtClean="0"/>
              <a:t>it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Symptoms </a:t>
            </a:r>
            <a:r>
              <a:rPr lang="en-US" sz="2800" dirty="0"/>
              <a:t>may include flashbacks, nightmares and severe anxiety, as well as uncontrollable thoughts about the event.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369" y="701458"/>
            <a:ext cx="8358107" cy="831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Post-Traumatic Stress Disorder (PTSD)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37" y="4223899"/>
            <a:ext cx="381033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8619" y="1609860"/>
            <a:ext cx="11155398" cy="4222770"/>
          </a:xfrm>
        </p:spPr>
        <p:txBody>
          <a:bodyPr>
            <a:normAutofit/>
          </a:bodyPr>
          <a:lstStyle/>
          <a:p>
            <a:r>
              <a:rPr lang="en-US" sz="2800" dirty="0"/>
              <a:t>Many people who go through traumatic events have </a:t>
            </a:r>
            <a:r>
              <a:rPr lang="en-US" sz="2800" b="1" dirty="0"/>
              <a:t>difficulty adjusting and coping for a while</a:t>
            </a:r>
            <a:r>
              <a:rPr lang="en-US" sz="2800" dirty="0"/>
              <a:t>, </a:t>
            </a:r>
            <a:r>
              <a:rPr lang="en-US" sz="2800" dirty="0" smtClean="0"/>
              <a:t>but </a:t>
            </a:r>
            <a:r>
              <a:rPr lang="en-US" sz="2800" dirty="0"/>
              <a:t>don't have </a:t>
            </a:r>
            <a:r>
              <a:rPr lang="en-US" sz="2800" dirty="0" smtClean="0"/>
              <a:t>PTSD - with </a:t>
            </a:r>
            <a:r>
              <a:rPr lang="en-US" sz="2800" dirty="0"/>
              <a:t>time and good self-care, they usually get better. </a:t>
            </a:r>
            <a:endParaRPr lang="en-US" sz="2800" dirty="0" smtClean="0"/>
          </a:p>
          <a:p>
            <a:r>
              <a:rPr lang="en-US" sz="2800" dirty="0" smtClean="0"/>
              <a:t>But </a:t>
            </a:r>
            <a:r>
              <a:rPr lang="en-US" sz="2800" b="1" dirty="0"/>
              <a:t>if the symptoms get worse or last for months or even years </a:t>
            </a:r>
            <a:r>
              <a:rPr lang="en-US" sz="2800" dirty="0"/>
              <a:t>and interfere with your functioning, </a:t>
            </a:r>
            <a:r>
              <a:rPr lang="en-US" sz="2800" b="1" dirty="0"/>
              <a:t>you may have PTSD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1218" y="412125"/>
            <a:ext cx="10036428" cy="1056068"/>
          </a:xfrm>
        </p:spPr>
        <p:txBody>
          <a:bodyPr/>
          <a:lstStyle/>
          <a:p>
            <a:r>
              <a:rPr lang="en-US" dirty="0" smtClean="0"/>
              <a:t>Adjustment Disorder vs. PTSD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38" y="4282061"/>
            <a:ext cx="3286595" cy="22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6975" y="1635618"/>
            <a:ext cx="10470524" cy="4197012"/>
          </a:xfrm>
        </p:spPr>
        <p:txBody>
          <a:bodyPr>
            <a:normAutofit/>
          </a:bodyPr>
          <a:lstStyle/>
          <a:p>
            <a:r>
              <a:rPr lang="en-US" sz="2800" dirty="0"/>
              <a:t>Post-traumatic stress disorder symptoms </a:t>
            </a:r>
            <a:r>
              <a:rPr lang="en-US" sz="2800" b="1" dirty="0"/>
              <a:t>may start within three months of a traumatic event, but sometimes symptoms </a:t>
            </a:r>
            <a:r>
              <a:rPr lang="en-US" sz="2800" b="1" i="1" dirty="0"/>
              <a:t>may not appear until years after the event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symptoms cause significant problems in social or work situations and in relationships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811369"/>
            <a:ext cx="9366325" cy="6697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symptoms of PTSD?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48" y="3945904"/>
            <a:ext cx="3048264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733" y="1841680"/>
            <a:ext cx="10009568" cy="3990950"/>
          </a:xfrm>
        </p:spPr>
        <p:txBody>
          <a:bodyPr>
            <a:normAutofit/>
          </a:bodyPr>
          <a:lstStyle/>
          <a:p>
            <a:r>
              <a:rPr lang="en-US" sz="2800" dirty="0"/>
              <a:t>While these feelings are normal, some people have </a:t>
            </a:r>
            <a:r>
              <a:rPr lang="en-US" sz="2800" b="1" dirty="0"/>
              <a:t>difficulty moving on with their lives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can lead to </a:t>
            </a:r>
            <a:r>
              <a:rPr lang="en-US" sz="2800" b="1" dirty="0" smtClean="0"/>
              <a:t>a psychological disorder </a:t>
            </a:r>
            <a:r>
              <a:rPr lang="en-US" sz="2800" dirty="0" smtClean="0"/>
              <a:t>such as </a:t>
            </a:r>
            <a:r>
              <a:rPr lang="en-US" sz="2800" b="1" i="1" dirty="0" smtClean="0"/>
              <a:t>adjustment disorder </a:t>
            </a:r>
            <a:r>
              <a:rPr lang="en-US" sz="2800" dirty="0" smtClean="0"/>
              <a:t>or </a:t>
            </a:r>
            <a:r>
              <a:rPr lang="en-US" sz="2800" b="1" i="1" dirty="0" smtClean="0"/>
              <a:t>posttraumatic stress disorder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Psychologists can help these individuals find constructive ways of managing their emotions.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732" y="682580"/>
            <a:ext cx="9984913" cy="991674"/>
          </a:xfrm>
        </p:spPr>
        <p:txBody>
          <a:bodyPr/>
          <a:lstStyle/>
          <a:p>
            <a:r>
              <a:rPr lang="en-US" dirty="0" smtClean="0"/>
              <a:t>What can trauma lead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217" y="2057400"/>
            <a:ext cx="10061083" cy="3775229"/>
          </a:xfrm>
        </p:spPr>
        <p:txBody>
          <a:bodyPr>
            <a:normAutofit/>
          </a:bodyPr>
          <a:lstStyle/>
          <a:p>
            <a:r>
              <a:rPr lang="en-US" sz="2800" dirty="0"/>
              <a:t>PTSD symptoms are generally grouped into four types: </a:t>
            </a:r>
            <a:r>
              <a:rPr lang="en-US" sz="2800" b="1" i="1" dirty="0"/>
              <a:t>intrusive memories, avoidance, negative changes in thinking and mood</a:t>
            </a:r>
            <a:r>
              <a:rPr lang="en-US" sz="2800" i="1" dirty="0"/>
              <a:t>,</a:t>
            </a:r>
            <a:r>
              <a:rPr lang="en-US" sz="2800" dirty="0"/>
              <a:t> or </a:t>
            </a:r>
            <a:r>
              <a:rPr lang="en-US" sz="2800" b="1" i="1" dirty="0"/>
              <a:t>changes in emotional reactions</a:t>
            </a:r>
            <a:r>
              <a:rPr lang="en-US" sz="2800" i="1" dirty="0"/>
              <a:t>.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798490"/>
            <a:ext cx="9366325" cy="1043189"/>
          </a:xfrm>
        </p:spPr>
        <p:txBody>
          <a:bodyPr/>
          <a:lstStyle/>
          <a:p>
            <a:r>
              <a:rPr lang="en-US" dirty="0" smtClean="0"/>
              <a:t>4 Types of Symptoms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52" y="3899682"/>
            <a:ext cx="3735611" cy="24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824" y="1481071"/>
            <a:ext cx="9390977" cy="42742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Symptoms of </a:t>
            </a:r>
            <a:r>
              <a:rPr lang="en-US" sz="2800" i="1" dirty="0"/>
              <a:t>intrusive memories </a:t>
            </a:r>
            <a:r>
              <a:rPr lang="en-US" sz="2800" dirty="0"/>
              <a:t>may include</a:t>
            </a:r>
            <a:r>
              <a:rPr lang="en-US" sz="2800" dirty="0" smtClean="0"/>
              <a:t>:</a:t>
            </a:r>
          </a:p>
          <a:p>
            <a:pPr marL="68580" indent="0">
              <a:buNone/>
            </a:pPr>
            <a:endParaRPr lang="en-US" sz="2800" dirty="0"/>
          </a:p>
          <a:p>
            <a:r>
              <a:rPr lang="en-US" sz="2800" dirty="0"/>
              <a:t>Recurrent, </a:t>
            </a:r>
            <a:r>
              <a:rPr lang="en-US" sz="2800" b="1" dirty="0"/>
              <a:t>unwanted </a:t>
            </a:r>
            <a:r>
              <a:rPr lang="en-US" sz="2800" b="1" i="1" dirty="0"/>
              <a:t>distressing memories</a:t>
            </a:r>
            <a:r>
              <a:rPr lang="en-US" sz="2800" b="1" dirty="0"/>
              <a:t> </a:t>
            </a:r>
            <a:r>
              <a:rPr lang="en-US" sz="2800" dirty="0"/>
              <a:t>of the traumatic event</a:t>
            </a:r>
          </a:p>
          <a:p>
            <a:r>
              <a:rPr lang="en-US" sz="2800" b="1" i="1" dirty="0"/>
              <a:t>Reliving the traumatic event </a:t>
            </a:r>
            <a:r>
              <a:rPr lang="en-US" sz="2800" dirty="0"/>
              <a:t>as if it were happening again (flashbacks)</a:t>
            </a:r>
          </a:p>
          <a:p>
            <a:r>
              <a:rPr lang="en-US" sz="2800" b="1" i="1" dirty="0"/>
              <a:t>Upsetting dreams </a:t>
            </a:r>
            <a:r>
              <a:rPr lang="en-US" sz="2800" dirty="0"/>
              <a:t>about the traumatic event</a:t>
            </a:r>
          </a:p>
          <a:p>
            <a:r>
              <a:rPr lang="en-US" sz="2800" b="1" i="1" dirty="0"/>
              <a:t>Severe emotional distress or physical reactions to something that reminds you of the event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6824" y="399246"/>
            <a:ext cx="10100822" cy="940158"/>
          </a:xfrm>
        </p:spPr>
        <p:txBody>
          <a:bodyPr/>
          <a:lstStyle/>
          <a:p>
            <a:r>
              <a:rPr lang="en-US" dirty="0" smtClean="0"/>
              <a:t>Intrusive Memories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801" y="2104823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458" y="1313646"/>
            <a:ext cx="10951109" cy="4518984"/>
          </a:xfrm>
        </p:spPr>
        <p:txBody>
          <a:bodyPr>
            <a:normAutofit/>
          </a:bodyPr>
          <a:lstStyle/>
          <a:p>
            <a:r>
              <a:rPr lang="en-US" sz="2800" dirty="0"/>
              <a:t>Symptoms of </a:t>
            </a:r>
            <a:r>
              <a:rPr lang="en-US" sz="2800" i="1" dirty="0"/>
              <a:t>avoidance</a:t>
            </a:r>
            <a:r>
              <a:rPr lang="en-US" sz="2800" dirty="0"/>
              <a:t> may include</a:t>
            </a:r>
            <a:r>
              <a:rPr lang="en-US" sz="2800" dirty="0" smtClean="0"/>
              <a:t>:</a:t>
            </a:r>
          </a:p>
          <a:p>
            <a:pPr marL="68580" indent="0">
              <a:buNone/>
            </a:pPr>
            <a:endParaRPr lang="en-US" sz="2800" dirty="0"/>
          </a:p>
          <a:p>
            <a:r>
              <a:rPr lang="en-US" sz="2800" dirty="0"/>
              <a:t>Trying to </a:t>
            </a:r>
            <a:r>
              <a:rPr lang="en-US" sz="2800" b="1" dirty="0"/>
              <a:t>avoid thinking or talking about </a:t>
            </a:r>
            <a:r>
              <a:rPr lang="en-US" sz="2800" dirty="0"/>
              <a:t>the traumatic event</a:t>
            </a:r>
          </a:p>
          <a:p>
            <a:r>
              <a:rPr lang="en-US" sz="2800" b="1" dirty="0"/>
              <a:t>Avoiding places, activities or people that remind you </a:t>
            </a:r>
            <a:r>
              <a:rPr lang="en-US" sz="2800" dirty="0"/>
              <a:t>of the traumatic event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7280" y="321972"/>
            <a:ext cx="9830366" cy="991673"/>
          </a:xfrm>
        </p:spPr>
        <p:txBody>
          <a:bodyPr/>
          <a:lstStyle/>
          <a:p>
            <a:r>
              <a:rPr lang="en-US" dirty="0" smtClean="0"/>
              <a:t>Avoidance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454" y="3552129"/>
            <a:ext cx="2266414" cy="28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491" y="1725770"/>
            <a:ext cx="9983810" cy="4106859"/>
          </a:xfrm>
        </p:spPr>
        <p:txBody>
          <a:bodyPr>
            <a:normAutofit/>
          </a:bodyPr>
          <a:lstStyle/>
          <a:p>
            <a:r>
              <a:rPr lang="en-US" sz="2800" dirty="0"/>
              <a:t>Negative feelings about yourself or other people</a:t>
            </a:r>
          </a:p>
          <a:p>
            <a:r>
              <a:rPr lang="en-US" sz="2800" dirty="0"/>
              <a:t>Inability to experience positive emotions</a:t>
            </a:r>
          </a:p>
          <a:p>
            <a:r>
              <a:rPr lang="en-US" sz="2800" dirty="0"/>
              <a:t>Feeling emotionally numb</a:t>
            </a:r>
          </a:p>
          <a:p>
            <a:r>
              <a:rPr lang="en-US" sz="2800" dirty="0"/>
              <a:t>Lack of interest in activities you once enjoyed</a:t>
            </a:r>
          </a:p>
          <a:p>
            <a:r>
              <a:rPr lang="en-US" sz="2800" dirty="0"/>
              <a:t>Hopelessness about the future</a:t>
            </a:r>
          </a:p>
          <a:p>
            <a:r>
              <a:rPr lang="en-US" sz="2800" dirty="0"/>
              <a:t>Memory problems, including not remembering important aspects of the traumatic event</a:t>
            </a:r>
          </a:p>
          <a:p>
            <a:r>
              <a:rPr lang="en-US" sz="2800" dirty="0"/>
              <a:t>Difficulty maintaining close relationships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490" y="669702"/>
            <a:ext cx="9959155" cy="1056068"/>
          </a:xfrm>
        </p:spPr>
        <p:txBody>
          <a:bodyPr>
            <a:normAutofit/>
          </a:bodyPr>
          <a:lstStyle/>
          <a:p>
            <a:r>
              <a:rPr lang="en-US" dirty="0" smtClean="0"/>
              <a:t>Negative Changes in Thinking &amp; Mood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676" y="4940187"/>
            <a:ext cx="2271913" cy="14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1521" y="1661376"/>
            <a:ext cx="9880779" cy="4171254"/>
          </a:xfrm>
        </p:spPr>
        <p:txBody>
          <a:bodyPr>
            <a:normAutofit/>
          </a:bodyPr>
          <a:lstStyle/>
          <a:p>
            <a:r>
              <a:rPr lang="en-US" sz="2800" dirty="0"/>
              <a:t>Irritability, angry outbursts or aggressive behavior</a:t>
            </a:r>
          </a:p>
          <a:p>
            <a:r>
              <a:rPr lang="en-US" sz="2800" dirty="0"/>
              <a:t>Always being on guard for danger</a:t>
            </a:r>
          </a:p>
          <a:p>
            <a:r>
              <a:rPr lang="en-US" sz="2800" dirty="0"/>
              <a:t>Overwhelming guilt or shame</a:t>
            </a:r>
          </a:p>
          <a:p>
            <a:r>
              <a:rPr lang="en-US" sz="2800" dirty="0"/>
              <a:t>Self-destructive behavior, such as drinking too much or driving too fast</a:t>
            </a:r>
          </a:p>
          <a:p>
            <a:r>
              <a:rPr lang="en-US" sz="2800" dirty="0"/>
              <a:t>Trouble concentrating</a:t>
            </a:r>
          </a:p>
          <a:p>
            <a:r>
              <a:rPr lang="en-US" sz="2800" dirty="0"/>
              <a:t>Trouble sleeping</a:t>
            </a:r>
          </a:p>
          <a:p>
            <a:r>
              <a:rPr lang="en-US" sz="2800" dirty="0"/>
              <a:t>Being easily startled or frightened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1674" y="811369"/>
            <a:ext cx="9765972" cy="695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Emotional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011" y="3984540"/>
            <a:ext cx="3048264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1065" y="1393780"/>
            <a:ext cx="10844011" cy="4438850"/>
          </a:xfrm>
        </p:spPr>
        <p:txBody>
          <a:bodyPr>
            <a:normAutofit/>
          </a:bodyPr>
          <a:lstStyle/>
          <a:p>
            <a:r>
              <a:rPr lang="en-US" sz="2800" dirty="0"/>
              <a:t>PTSD symptoms can vary in intensity over time. You may have more PTSD symptoms </a:t>
            </a:r>
            <a:r>
              <a:rPr lang="en-US" sz="2800" b="1" i="1" dirty="0"/>
              <a:t>when you're stressed </a:t>
            </a:r>
            <a:r>
              <a:rPr lang="en-US" sz="2800" b="1" dirty="0"/>
              <a:t>in </a:t>
            </a:r>
            <a:r>
              <a:rPr lang="en-US" sz="2800" b="1" dirty="0" smtClean="0"/>
              <a:t>general</a:t>
            </a:r>
            <a:r>
              <a:rPr lang="en-US" sz="2800" b="1" dirty="0"/>
              <a:t>, or </a:t>
            </a:r>
            <a:r>
              <a:rPr lang="en-US" sz="2800" b="1" i="1" dirty="0"/>
              <a:t>when you run into reminders </a:t>
            </a:r>
            <a:r>
              <a:rPr lang="en-US" sz="2800" b="1" i="1" dirty="0" smtClean="0"/>
              <a:t>of </a:t>
            </a:r>
            <a:r>
              <a:rPr lang="en-US" sz="2800" b="1" i="1" dirty="0"/>
              <a:t>what you went through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For example, </a:t>
            </a:r>
            <a:r>
              <a:rPr lang="en-US" sz="2800" b="1" dirty="0"/>
              <a:t>you may </a:t>
            </a:r>
            <a:r>
              <a:rPr lang="en-US" sz="2800" b="1" dirty="0" smtClean="0"/>
              <a:t>hear </a:t>
            </a:r>
            <a:r>
              <a:rPr lang="en-US" sz="2800" b="1" dirty="0"/>
              <a:t>a car backfire and relive combat experiences</a:t>
            </a:r>
            <a:r>
              <a:rPr lang="en-US" sz="2800" dirty="0"/>
              <a:t>. Or you may see a report on the news about a sexual assault and feel overcome by memories of your own assault.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248" y="798491"/>
            <a:ext cx="9933397" cy="595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triggers the symptoms?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97" y="4353060"/>
            <a:ext cx="3222939" cy="20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518" y="1635618"/>
            <a:ext cx="10305783" cy="4197012"/>
          </a:xfrm>
        </p:spPr>
        <p:txBody>
          <a:bodyPr>
            <a:normAutofit/>
          </a:bodyPr>
          <a:lstStyle/>
          <a:p>
            <a:r>
              <a:rPr lang="en-US" sz="2800" dirty="0"/>
              <a:t>If you have disturbing thoughts and feelings about a traumatic event for </a:t>
            </a:r>
            <a:r>
              <a:rPr lang="en-US" sz="2800" b="1" i="1" dirty="0"/>
              <a:t>more than a month</a:t>
            </a:r>
            <a:r>
              <a:rPr lang="en-US" sz="2800" dirty="0"/>
              <a:t>, if they're </a:t>
            </a:r>
            <a:r>
              <a:rPr lang="en-US" sz="2800" b="1" i="1" dirty="0"/>
              <a:t>severe</a:t>
            </a:r>
            <a:r>
              <a:rPr lang="en-US" sz="2800" dirty="0"/>
              <a:t>, or if you feel you're </a:t>
            </a:r>
            <a:r>
              <a:rPr lang="en-US" sz="2800" b="1" i="1" dirty="0"/>
              <a:t>having trouble getting your life back under control</a:t>
            </a:r>
            <a:r>
              <a:rPr lang="en-US" sz="2800" i="1" dirty="0"/>
              <a:t>,</a:t>
            </a:r>
            <a:r>
              <a:rPr lang="en-US" sz="2800" dirty="0"/>
              <a:t> talk to your health care professional. Get treatment as soon as possible to help prevent PTSD symptoms from getting worse.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56824"/>
            <a:ext cx="9843245" cy="837125"/>
          </a:xfrm>
        </p:spPr>
        <p:txBody>
          <a:bodyPr/>
          <a:lstStyle/>
          <a:p>
            <a:r>
              <a:rPr lang="en-US" dirty="0" smtClean="0"/>
              <a:t>When is it time to get help?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157" y="4064871"/>
            <a:ext cx="3509761" cy="24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944" y="1262132"/>
            <a:ext cx="10560676" cy="4570498"/>
          </a:xfrm>
        </p:spPr>
        <p:txBody>
          <a:bodyPr>
            <a:normAutofit/>
          </a:bodyPr>
          <a:lstStyle/>
          <a:p>
            <a:r>
              <a:rPr lang="en-US" sz="2800" dirty="0"/>
              <a:t>You can develop post-traumatic stress disorder </a:t>
            </a:r>
            <a:r>
              <a:rPr lang="en-US" sz="2800" b="1" dirty="0"/>
              <a:t>when you go through, see or learn about an event involving actual or threatened death, serious injury or sexual violation</a:t>
            </a:r>
            <a:r>
              <a:rPr lang="en-US" sz="2800" dirty="0"/>
              <a:t>.</a:t>
            </a:r>
          </a:p>
          <a:p>
            <a:r>
              <a:rPr lang="en-US" sz="2800" dirty="0"/>
              <a:t>Doctors aren't sure why some people get PTSD. As with most mental health problems, PTSD is probably caused by a complex mix </a:t>
            </a:r>
            <a:r>
              <a:rPr lang="en-US" sz="2800" dirty="0" smtClean="0"/>
              <a:t>of several factors: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3" y="412125"/>
            <a:ext cx="9366325" cy="850006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PTSD?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92" y="3718078"/>
            <a:ext cx="2532108" cy="27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8339" y="2671011"/>
            <a:ext cx="10073962" cy="4064640"/>
          </a:xfrm>
        </p:spPr>
        <p:txBody>
          <a:bodyPr>
            <a:normAutofit/>
          </a:bodyPr>
          <a:lstStyle/>
          <a:p>
            <a:r>
              <a:rPr lang="en-US" sz="2800" dirty="0"/>
              <a:t>Having </a:t>
            </a:r>
            <a:r>
              <a:rPr lang="en-US" sz="2800" b="1" i="1" dirty="0"/>
              <a:t>biological (blood) relatives </a:t>
            </a:r>
            <a:r>
              <a:rPr lang="en-US" sz="2800" dirty="0"/>
              <a:t>with mental health problems, including PTSD or depression </a:t>
            </a:r>
          </a:p>
          <a:p>
            <a:r>
              <a:rPr lang="en-US" sz="2800" b="1" i="1" dirty="0" smtClean="0"/>
              <a:t>Life </a:t>
            </a:r>
            <a:r>
              <a:rPr lang="en-US" sz="2800" b="1" i="1" dirty="0"/>
              <a:t>experiences</a:t>
            </a:r>
            <a:r>
              <a:rPr lang="en-US" sz="2800" dirty="0"/>
              <a:t>, including the </a:t>
            </a:r>
            <a:r>
              <a:rPr lang="en-US" sz="2800" b="1" dirty="0"/>
              <a:t>amount and severity of trauma you've gone through </a:t>
            </a:r>
            <a:r>
              <a:rPr lang="en-US" sz="2800" dirty="0"/>
              <a:t>since early childhood</a:t>
            </a:r>
          </a:p>
          <a:p>
            <a:r>
              <a:rPr lang="en-US" sz="2800" b="1" dirty="0"/>
              <a:t>Inherited aspects of your </a:t>
            </a:r>
            <a:r>
              <a:rPr lang="en-US" sz="2800" b="1" i="1" dirty="0"/>
              <a:t>personality</a:t>
            </a:r>
            <a:r>
              <a:rPr lang="en-US" sz="2800" b="1" dirty="0"/>
              <a:t> </a:t>
            </a:r>
            <a:r>
              <a:rPr lang="en-US" sz="2800" dirty="0"/>
              <a:t>— often called your </a:t>
            </a:r>
            <a:r>
              <a:rPr lang="en-US" sz="2800" b="1" i="1" dirty="0"/>
              <a:t>temperament</a:t>
            </a:r>
          </a:p>
          <a:p>
            <a:r>
              <a:rPr lang="en-US" sz="2800" dirty="0"/>
              <a:t>The way your </a:t>
            </a:r>
            <a:r>
              <a:rPr lang="en-US" sz="2800" b="1" i="1" dirty="0"/>
              <a:t>brain</a:t>
            </a:r>
            <a:r>
              <a:rPr lang="en-US" sz="2800" dirty="0"/>
              <a:t> regulates the </a:t>
            </a:r>
            <a:r>
              <a:rPr lang="en-US" sz="2800" b="1" i="1" dirty="0"/>
              <a:t>chemicals</a:t>
            </a:r>
            <a:r>
              <a:rPr lang="en-US" sz="2800" dirty="0"/>
              <a:t> and </a:t>
            </a:r>
            <a:r>
              <a:rPr lang="en-US" sz="2800" i="1" dirty="0"/>
              <a:t>hormones</a:t>
            </a:r>
            <a:r>
              <a:rPr lang="en-US" sz="2800" dirty="0"/>
              <a:t> your body releases in response to stress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0894" y="1065219"/>
            <a:ext cx="7218947" cy="901521"/>
          </a:xfrm>
        </p:spPr>
        <p:txBody>
          <a:bodyPr/>
          <a:lstStyle/>
          <a:p>
            <a:r>
              <a:rPr lang="en-US" dirty="0" smtClean="0"/>
              <a:t>Why some and not others?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421106"/>
            <a:ext cx="3129566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640" y="1390918"/>
            <a:ext cx="11217498" cy="5048519"/>
          </a:xfrm>
        </p:spPr>
        <p:txBody>
          <a:bodyPr>
            <a:normAutofit/>
          </a:bodyPr>
          <a:lstStyle/>
          <a:p>
            <a:r>
              <a:rPr lang="en-US" sz="2800" dirty="0"/>
              <a:t>Experiencing </a:t>
            </a:r>
            <a:r>
              <a:rPr lang="en-US" sz="2800" b="1" dirty="0"/>
              <a:t>intense or long-lasting trauma</a:t>
            </a:r>
          </a:p>
          <a:p>
            <a:r>
              <a:rPr lang="en-US" sz="2800" dirty="0"/>
              <a:t>Having experienced </a:t>
            </a:r>
            <a:r>
              <a:rPr lang="en-US" sz="2800" b="1" dirty="0"/>
              <a:t>other trauma earlier in life</a:t>
            </a:r>
            <a:r>
              <a:rPr lang="en-US" sz="2800" dirty="0"/>
              <a:t>, including </a:t>
            </a:r>
            <a:r>
              <a:rPr lang="en-US" sz="2800" b="1" dirty="0"/>
              <a:t>childhood abuse or neglect</a:t>
            </a:r>
          </a:p>
          <a:p>
            <a:r>
              <a:rPr lang="en-US" sz="2800" dirty="0"/>
              <a:t>Having </a:t>
            </a:r>
            <a:r>
              <a:rPr lang="en-US" sz="2800" b="1" dirty="0"/>
              <a:t>a job that increases your risk of being exposed to traumatic events</a:t>
            </a:r>
            <a:r>
              <a:rPr lang="en-US" sz="2800" dirty="0"/>
              <a:t>, such as </a:t>
            </a:r>
            <a:r>
              <a:rPr lang="en-US" sz="2800" b="1" dirty="0"/>
              <a:t>military</a:t>
            </a:r>
            <a:r>
              <a:rPr lang="en-US" sz="2800" dirty="0"/>
              <a:t> personnel and </a:t>
            </a:r>
            <a:r>
              <a:rPr lang="en-US" sz="2800" b="1" dirty="0"/>
              <a:t>first responders</a:t>
            </a:r>
          </a:p>
          <a:p>
            <a:r>
              <a:rPr lang="en-US" sz="2800" dirty="0"/>
              <a:t>Having </a:t>
            </a:r>
            <a:r>
              <a:rPr lang="en-US" sz="2800" b="1" dirty="0"/>
              <a:t>other mental health problems</a:t>
            </a:r>
            <a:r>
              <a:rPr lang="en-US" sz="2800" dirty="0"/>
              <a:t>, such as anxiety or depression</a:t>
            </a:r>
          </a:p>
          <a:p>
            <a:r>
              <a:rPr lang="en-US" sz="2800" b="1" dirty="0"/>
              <a:t>Lacking a good support system </a:t>
            </a:r>
            <a:r>
              <a:rPr lang="en-US" sz="2800" dirty="0"/>
              <a:t>of family and friends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476518"/>
            <a:ext cx="9830366" cy="914400"/>
          </a:xfrm>
        </p:spPr>
        <p:txBody>
          <a:bodyPr/>
          <a:lstStyle/>
          <a:p>
            <a:r>
              <a:rPr lang="en-US" dirty="0" smtClean="0"/>
              <a:t>Other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8236"/>
            <a:ext cx="7772400" cy="1509059"/>
          </a:xfrm>
        </p:spPr>
        <p:txBody>
          <a:bodyPr/>
          <a:lstStyle/>
          <a:p>
            <a:pPr algn="ctr"/>
            <a:r>
              <a:rPr lang="en-US" dirty="0" smtClean="0"/>
              <a:t>Adjustment Disorder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97" y="2210936"/>
            <a:ext cx="4135272" cy="38350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82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6975" y="1790164"/>
            <a:ext cx="10035325" cy="4042466"/>
          </a:xfrm>
        </p:spPr>
        <p:txBody>
          <a:bodyPr>
            <a:normAutofit/>
          </a:bodyPr>
          <a:lstStyle/>
          <a:p>
            <a:r>
              <a:rPr lang="en-US" sz="2800" dirty="0"/>
              <a:t>The most common events leading to the development of PTSD include</a:t>
            </a:r>
            <a:r>
              <a:rPr lang="en-US" sz="2800" dirty="0" smtClean="0"/>
              <a:t>:</a:t>
            </a:r>
          </a:p>
          <a:p>
            <a:pPr marL="68580" indent="0">
              <a:buNone/>
            </a:pPr>
            <a:endParaRPr lang="en-US" sz="2800" dirty="0"/>
          </a:p>
          <a:p>
            <a:r>
              <a:rPr lang="en-US" sz="2800" b="1" dirty="0"/>
              <a:t>Combat exposure</a:t>
            </a:r>
          </a:p>
          <a:p>
            <a:r>
              <a:rPr lang="en-US" sz="2800" b="1" dirty="0"/>
              <a:t>Childhood neglect and physical abuse</a:t>
            </a:r>
          </a:p>
          <a:p>
            <a:r>
              <a:rPr lang="en-US" sz="2800" b="1" dirty="0"/>
              <a:t>Sexual assault</a:t>
            </a:r>
          </a:p>
          <a:p>
            <a:r>
              <a:rPr lang="en-US" sz="2800" b="1" dirty="0"/>
              <a:t>Physical attack</a:t>
            </a:r>
          </a:p>
          <a:p>
            <a:r>
              <a:rPr lang="en-US" sz="2800" b="1" dirty="0"/>
              <a:t>Being threatened with a weapon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670" y="218941"/>
            <a:ext cx="11307651" cy="1403797"/>
          </a:xfrm>
        </p:spPr>
        <p:txBody>
          <a:bodyPr>
            <a:normAutofit/>
          </a:bodyPr>
          <a:lstStyle/>
          <a:p>
            <a:r>
              <a:rPr lang="en-US" dirty="0" smtClean="0"/>
              <a:t>What kinds of traumatic events lead to PTSD?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202" y="3020232"/>
            <a:ext cx="2903449" cy="21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217" y="1725770"/>
            <a:ext cx="10457645" cy="4106860"/>
          </a:xfrm>
        </p:spPr>
        <p:txBody>
          <a:bodyPr>
            <a:normAutofit/>
          </a:bodyPr>
          <a:lstStyle/>
          <a:p>
            <a:r>
              <a:rPr lang="en-US" sz="2800" dirty="0"/>
              <a:t>Many other traumatic events also can lead to PTSD, such as </a:t>
            </a:r>
            <a:r>
              <a:rPr lang="en-US" sz="2800" b="1" i="1" dirty="0"/>
              <a:t>fire, natural disaster, mugging, robbery, car accident, plane crash, torture, kidnapping, life-threatening medical diagnosis, terrorist attack</a:t>
            </a:r>
            <a:r>
              <a:rPr lang="en-US" sz="2800" b="1" dirty="0"/>
              <a:t>, and </a:t>
            </a:r>
            <a:r>
              <a:rPr lang="en-US" sz="2800" b="1" i="1" dirty="0"/>
              <a:t>other extreme or life-threatening events</a:t>
            </a:r>
            <a:r>
              <a:rPr lang="en-US" sz="2800" i="1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006" y="734096"/>
            <a:ext cx="9907639" cy="901521"/>
          </a:xfrm>
        </p:spPr>
        <p:txBody>
          <a:bodyPr/>
          <a:lstStyle/>
          <a:p>
            <a:r>
              <a:rPr lang="en-US" dirty="0" smtClean="0"/>
              <a:t>Other types of traumatic events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9" y="3779200"/>
            <a:ext cx="3848369" cy="22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171" y="1854558"/>
            <a:ext cx="10125477" cy="4029586"/>
          </a:xfrm>
        </p:spPr>
        <p:txBody>
          <a:bodyPr>
            <a:normAutofit/>
          </a:bodyPr>
          <a:lstStyle/>
          <a:p>
            <a:r>
              <a:rPr lang="en-US" sz="2800" dirty="0"/>
              <a:t>Post-traumatic stress disorder </a:t>
            </a:r>
            <a:r>
              <a:rPr lang="en-US" sz="2800" b="1" dirty="0"/>
              <a:t>can disrupt your whole life: your job, your relationships, your health and your enjoyment of everyday activities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611" y="721217"/>
            <a:ext cx="9972037" cy="888642"/>
          </a:xfrm>
        </p:spPr>
        <p:txBody>
          <a:bodyPr/>
          <a:lstStyle/>
          <a:p>
            <a:r>
              <a:rPr lang="en-US" dirty="0" smtClean="0"/>
              <a:t>Effect on your daily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97" y="3509627"/>
            <a:ext cx="3933759" cy="26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622" y="1841679"/>
            <a:ext cx="9390977" cy="3939435"/>
          </a:xfrm>
        </p:spPr>
        <p:txBody>
          <a:bodyPr>
            <a:normAutofit/>
          </a:bodyPr>
          <a:lstStyle/>
          <a:p>
            <a:r>
              <a:rPr lang="en-US" sz="2800" dirty="0"/>
              <a:t>Having PTSD also </a:t>
            </a:r>
            <a:r>
              <a:rPr lang="en-US" sz="2800" b="1" dirty="0"/>
              <a:t>may increase your risk of other mental health problems</a:t>
            </a:r>
            <a:r>
              <a:rPr lang="en-US" sz="2800" dirty="0"/>
              <a:t>, such as</a:t>
            </a:r>
            <a:r>
              <a:rPr lang="en-US" sz="2800" dirty="0" smtClean="0"/>
              <a:t>:</a:t>
            </a:r>
          </a:p>
          <a:p>
            <a:pPr marL="68580" indent="0">
              <a:buNone/>
            </a:pPr>
            <a:endParaRPr lang="en-US" sz="2800" dirty="0"/>
          </a:p>
          <a:p>
            <a:r>
              <a:rPr lang="en-US" sz="2800" b="1" dirty="0"/>
              <a:t>Depression</a:t>
            </a:r>
            <a:r>
              <a:rPr lang="en-US" sz="2800" dirty="0"/>
              <a:t> and </a:t>
            </a:r>
            <a:r>
              <a:rPr lang="en-US" sz="2800" b="1" dirty="0"/>
              <a:t>anxiety</a:t>
            </a:r>
          </a:p>
          <a:p>
            <a:r>
              <a:rPr lang="en-US" sz="2800" dirty="0"/>
              <a:t>Issues with </a:t>
            </a:r>
            <a:r>
              <a:rPr lang="en-US" sz="2800" b="1" dirty="0"/>
              <a:t>drugs</a:t>
            </a:r>
            <a:r>
              <a:rPr lang="en-US" sz="2800" dirty="0"/>
              <a:t> or </a:t>
            </a:r>
            <a:r>
              <a:rPr lang="en-US" sz="2800" b="1" dirty="0"/>
              <a:t>alcohol use</a:t>
            </a:r>
          </a:p>
          <a:p>
            <a:r>
              <a:rPr lang="en-US" sz="2800" b="1" dirty="0" smtClean="0"/>
              <a:t>Suicidal </a:t>
            </a:r>
            <a:r>
              <a:rPr lang="en-US" sz="2800" b="1" dirty="0"/>
              <a:t>thoughts </a:t>
            </a:r>
            <a:r>
              <a:rPr lang="en-US" sz="2800" dirty="0"/>
              <a:t>and actions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1622" y="693901"/>
            <a:ext cx="9984507" cy="1057626"/>
          </a:xfrm>
        </p:spPr>
        <p:txBody>
          <a:bodyPr/>
          <a:lstStyle/>
          <a:p>
            <a:r>
              <a:rPr lang="en-US" dirty="0" smtClean="0"/>
              <a:t>Other Mental Health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02" y="3193961"/>
            <a:ext cx="3537762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8338" y="1970468"/>
            <a:ext cx="10522037" cy="3862161"/>
          </a:xfrm>
        </p:spPr>
        <p:txBody>
          <a:bodyPr>
            <a:normAutofit/>
          </a:bodyPr>
          <a:lstStyle/>
          <a:p>
            <a:r>
              <a:rPr lang="en-US" sz="2800" dirty="0"/>
              <a:t>Post-traumatic stress disorder </a:t>
            </a:r>
            <a:r>
              <a:rPr lang="en-US" sz="2800" b="1" dirty="0"/>
              <a:t>treatment can help you regain a </a:t>
            </a:r>
            <a:r>
              <a:rPr lang="en-US" sz="2800" b="1" i="1" dirty="0"/>
              <a:t>sense of control over your life</a:t>
            </a:r>
            <a:r>
              <a:rPr lang="en-US" sz="2800" dirty="0"/>
              <a:t>. The primary treatment is </a:t>
            </a:r>
            <a:r>
              <a:rPr lang="en-US" sz="2800" b="1" dirty="0"/>
              <a:t>psychotherapy</a:t>
            </a:r>
            <a:r>
              <a:rPr lang="en-US" sz="2800" dirty="0"/>
              <a:t>, but often includes </a:t>
            </a:r>
            <a:r>
              <a:rPr lang="en-US" sz="2800" b="1" dirty="0"/>
              <a:t>medication</a:t>
            </a:r>
            <a:r>
              <a:rPr lang="en-US" sz="28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885" y="1027664"/>
            <a:ext cx="10367491" cy="788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kinds of treatment can help with PTSD?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915" y="3736484"/>
            <a:ext cx="4268543" cy="24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823" y="4056845"/>
            <a:ext cx="10740980" cy="2716934"/>
          </a:xfrm>
        </p:spPr>
        <p:txBody>
          <a:bodyPr>
            <a:normAutofit/>
          </a:bodyPr>
          <a:lstStyle/>
          <a:p>
            <a:r>
              <a:rPr lang="en-US" sz="2800" b="1" dirty="0"/>
              <a:t>Cognitive therapy.</a:t>
            </a:r>
            <a:r>
              <a:rPr lang="en-US" sz="2800" dirty="0"/>
              <a:t> This type of talk therapy helps you recognize the </a:t>
            </a:r>
            <a:r>
              <a:rPr lang="en-US" sz="2800" b="1" i="1" dirty="0"/>
              <a:t>ways of thinking </a:t>
            </a:r>
            <a:r>
              <a:rPr lang="en-US" sz="2800" dirty="0"/>
              <a:t>(cognitive patterns) </a:t>
            </a:r>
            <a:r>
              <a:rPr lang="en-US" sz="2800" b="1" dirty="0"/>
              <a:t>that are keeping you stuck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r>
              <a:rPr lang="en-US" sz="2800" b="1" dirty="0"/>
              <a:t>negative or </a:t>
            </a:r>
            <a:r>
              <a:rPr lang="en-US" sz="2800" b="1" i="1" dirty="0"/>
              <a:t>inaccurate ways of perceiving </a:t>
            </a:r>
            <a:r>
              <a:rPr lang="en-US" sz="2800" b="1" dirty="0"/>
              <a:t>normal situations</a:t>
            </a:r>
            <a:r>
              <a:rPr lang="en-US" sz="2800" dirty="0"/>
              <a:t>. For PTSD, cognitive therapy often is used along with exposure therapy.</a:t>
            </a:r>
          </a:p>
          <a:p>
            <a:pPr marL="6858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764" y="746975"/>
            <a:ext cx="9881882" cy="965915"/>
          </a:xfrm>
        </p:spPr>
        <p:txBody>
          <a:bodyPr/>
          <a:lstStyle/>
          <a:p>
            <a:r>
              <a:rPr lang="en-US" dirty="0" smtClean="0"/>
              <a:t>What kinds of therapy?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99" y="841688"/>
            <a:ext cx="2249943" cy="29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638" y="1815922"/>
            <a:ext cx="11178863" cy="4016708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Exposure therapy </a:t>
            </a:r>
            <a:r>
              <a:rPr lang="en-US" sz="2800" b="1" dirty="0"/>
              <a:t>helps you safely </a:t>
            </a:r>
            <a:r>
              <a:rPr lang="en-US" sz="2800" b="1" i="1" dirty="0"/>
              <a:t>face what you find frightening</a:t>
            </a:r>
            <a:r>
              <a:rPr lang="en-US" sz="2800" b="1" dirty="0"/>
              <a:t> </a:t>
            </a:r>
            <a:r>
              <a:rPr lang="en-US" sz="2800" dirty="0"/>
              <a:t>so that you can learn to cope with it effectively. One approach to exposure therapy uses </a:t>
            </a:r>
            <a:r>
              <a:rPr lang="en-US" sz="2800" b="1" dirty="0"/>
              <a:t>"virtual reality" </a:t>
            </a:r>
            <a:r>
              <a:rPr lang="en-US" sz="2800" dirty="0"/>
              <a:t>programs that allow you to re-enter the setting in which you experienced trauma.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8642" y="566670"/>
            <a:ext cx="9869003" cy="953037"/>
          </a:xfrm>
        </p:spPr>
        <p:txBody>
          <a:bodyPr/>
          <a:lstStyle/>
          <a:p>
            <a:r>
              <a:rPr lang="en-US" dirty="0" smtClean="0"/>
              <a:t>Exposure Therapy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43" y="3824276"/>
            <a:ext cx="3694762" cy="23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2428" y="2047742"/>
            <a:ext cx="10612191" cy="3784888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Antidepressants, Anti-anxiety medication</a:t>
            </a:r>
            <a:r>
              <a:rPr lang="en-US" sz="2800" dirty="0" smtClean="0"/>
              <a:t>, as well as </a:t>
            </a:r>
            <a:r>
              <a:rPr lang="en-US" sz="2800" b="1" i="1" dirty="0" smtClean="0"/>
              <a:t>drugs to help you sleep </a:t>
            </a:r>
            <a:r>
              <a:rPr lang="en-US" sz="2800" dirty="0" smtClean="0"/>
              <a:t>(if experiencing insomnia and recurrent nightmares) may all be prescribed to help with PTSD.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5360" y="731450"/>
            <a:ext cx="9366325" cy="994319"/>
          </a:xfrm>
        </p:spPr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59" y="3691606"/>
            <a:ext cx="3292125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732" y="1635617"/>
            <a:ext cx="10406130" cy="41454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or without therapy and medication, it is important to take steps to take care of yourself if you have PTSD.</a:t>
            </a:r>
          </a:p>
          <a:p>
            <a:r>
              <a:rPr lang="en-US" sz="2800" dirty="0" smtClean="0"/>
              <a:t>This may include </a:t>
            </a:r>
            <a:r>
              <a:rPr lang="en-US" sz="2800" b="1" dirty="0" smtClean="0"/>
              <a:t>exercise, seeking out others who will listen, joining a support group, and </a:t>
            </a:r>
            <a:r>
              <a:rPr lang="en-US" sz="2800" b="1" i="1" dirty="0" smtClean="0"/>
              <a:t>not</a:t>
            </a:r>
            <a:r>
              <a:rPr lang="en-US" sz="2800" b="1" dirty="0" smtClean="0"/>
              <a:t> self-medicating </a:t>
            </a:r>
            <a:r>
              <a:rPr lang="en-US" sz="2800" dirty="0" smtClean="0"/>
              <a:t>(turning to drugs or alcohol to numb your feelings)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732" y="656823"/>
            <a:ext cx="9984913" cy="875763"/>
          </a:xfrm>
        </p:spPr>
        <p:txBody>
          <a:bodyPr/>
          <a:lstStyle/>
          <a:p>
            <a:r>
              <a:rPr lang="en-US" dirty="0" smtClean="0"/>
              <a:t>Taking Care of Yourself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524" y="4135727"/>
            <a:ext cx="3605750" cy="21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0007" y="1854558"/>
            <a:ext cx="9932294" cy="3978071"/>
          </a:xfrm>
        </p:spPr>
        <p:txBody>
          <a:bodyPr>
            <a:normAutofit/>
          </a:bodyPr>
          <a:lstStyle/>
          <a:p>
            <a:r>
              <a:rPr lang="en-US" sz="2800" dirty="0"/>
              <a:t>Reactive attachment disorder </a:t>
            </a:r>
            <a:r>
              <a:rPr lang="en-US" sz="2800" dirty="0" smtClean="0"/>
              <a:t>(RAD) is </a:t>
            </a:r>
            <a:r>
              <a:rPr lang="en-US" sz="2800" b="1" dirty="0"/>
              <a:t>a rare but serious condition in which an infant or young child doesn't establish healthy attachments with parents or caregivers.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580" y="1027664"/>
            <a:ext cx="10522040" cy="8268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Reactive Attachment Disorder (RAD)?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38" y="3876943"/>
            <a:ext cx="3713407" cy="25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7" y="154545"/>
            <a:ext cx="9605493" cy="1133341"/>
          </a:xfrm>
        </p:spPr>
        <p:txBody>
          <a:bodyPr/>
          <a:lstStyle/>
          <a:p>
            <a:r>
              <a:rPr lang="en-US" dirty="0" smtClean="0"/>
              <a:t>What is an adjustment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416676"/>
            <a:ext cx="9248125" cy="4709488"/>
          </a:xfrm>
        </p:spPr>
        <p:txBody>
          <a:bodyPr>
            <a:normAutofit/>
          </a:bodyPr>
          <a:lstStyle/>
          <a:p>
            <a:r>
              <a:rPr lang="en-US" sz="2800" dirty="0"/>
              <a:t>Work problems, going away to school, an illness – any number of life changes can cause stress. </a:t>
            </a:r>
            <a:r>
              <a:rPr lang="en-US" sz="2800" i="1" dirty="0"/>
              <a:t>Most of the time, people adjust to such changes within a few months. </a:t>
            </a:r>
            <a:r>
              <a:rPr lang="en-US" sz="2800" dirty="0"/>
              <a:t>But if </a:t>
            </a:r>
            <a:r>
              <a:rPr lang="en-US" sz="2800" b="1" dirty="0"/>
              <a:t>you continue to feel down or self-destructive and have an unusually strong or long-lasting reaction to an upsetting event</a:t>
            </a:r>
            <a:r>
              <a:rPr lang="en-US" sz="2800" dirty="0"/>
              <a:t>, then you may have an adjustment disorder.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450" y="4151839"/>
            <a:ext cx="2276699" cy="22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127" y="1027664"/>
            <a:ext cx="9945173" cy="4804965"/>
          </a:xfrm>
        </p:spPr>
        <p:txBody>
          <a:bodyPr>
            <a:normAutofit/>
          </a:bodyPr>
          <a:lstStyle/>
          <a:p>
            <a:r>
              <a:rPr lang="en-US" sz="2800" dirty="0"/>
              <a:t>Reactive attachment disorder may develop if the child's basic needs for comfort, affection and nurturing aren't met and loving, caring, stable attachments with others are not established.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04" y="3089587"/>
            <a:ext cx="3991244" cy="29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944" y="1918952"/>
            <a:ext cx="10831131" cy="3913677"/>
          </a:xfrm>
        </p:spPr>
        <p:txBody>
          <a:bodyPr>
            <a:normAutofit/>
          </a:bodyPr>
          <a:lstStyle/>
          <a:p>
            <a:r>
              <a:rPr lang="en-US" sz="2800" dirty="0"/>
              <a:t>Reactive attachment disorder </a:t>
            </a:r>
            <a:r>
              <a:rPr lang="en-US" sz="2800" dirty="0" smtClean="0"/>
              <a:t>(RAD) can </a:t>
            </a:r>
            <a:r>
              <a:rPr lang="en-US" sz="2800" dirty="0"/>
              <a:t>start in </a:t>
            </a:r>
            <a:r>
              <a:rPr lang="en-US" sz="2800" dirty="0" smtClean="0"/>
              <a:t>infancy.</a:t>
            </a:r>
          </a:p>
          <a:p>
            <a:r>
              <a:rPr lang="en-US" sz="2800" dirty="0" smtClean="0"/>
              <a:t>There's </a:t>
            </a:r>
            <a:r>
              <a:rPr lang="en-US" sz="2800" dirty="0"/>
              <a:t>little research on signs and symptoms of </a:t>
            </a:r>
            <a:r>
              <a:rPr lang="en-US" sz="2800" dirty="0" smtClean="0"/>
              <a:t>RAD </a:t>
            </a:r>
            <a:r>
              <a:rPr lang="en-US" sz="2800" dirty="0"/>
              <a:t>beyond early childhood, and it remains uncertain whether it occurs in children older than 5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764" y="605308"/>
            <a:ext cx="9881882" cy="978794"/>
          </a:xfrm>
        </p:spPr>
        <p:txBody>
          <a:bodyPr/>
          <a:lstStyle/>
          <a:p>
            <a:r>
              <a:rPr lang="en-US" dirty="0" smtClean="0"/>
              <a:t>RAD in early childhood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869" y="3647940"/>
            <a:ext cx="2290293" cy="2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580" y="1854558"/>
            <a:ext cx="10934164" cy="3978071"/>
          </a:xfrm>
        </p:spPr>
        <p:txBody>
          <a:bodyPr>
            <a:normAutofit/>
          </a:bodyPr>
          <a:lstStyle/>
          <a:p>
            <a:r>
              <a:rPr lang="en-US" sz="2800" dirty="0"/>
              <a:t>Withdrawal, fear, sadness or irritability that is not readily explained</a:t>
            </a:r>
          </a:p>
          <a:p>
            <a:r>
              <a:rPr lang="en-US" sz="2800" dirty="0"/>
              <a:t>Sad and listless appearance</a:t>
            </a:r>
          </a:p>
          <a:p>
            <a:r>
              <a:rPr lang="en-US" sz="2800" dirty="0"/>
              <a:t>Not seeking comfort or showing no response when comfort is given</a:t>
            </a:r>
          </a:p>
          <a:p>
            <a:r>
              <a:rPr lang="en-US" sz="2800" dirty="0"/>
              <a:t>Failure to smile</a:t>
            </a:r>
          </a:p>
          <a:p>
            <a:pPr marL="6858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669702"/>
            <a:ext cx="9366325" cy="1056068"/>
          </a:xfrm>
        </p:spPr>
        <p:txBody>
          <a:bodyPr/>
          <a:lstStyle/>
          <a:p>
            <a:r>
              <a:rPr lang="en-US" dirty="0" smtClean="0"/>
              <a:t>Signs &amp; Symptoms of RAD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82" y="4087565"/>
            <a:ext cx="3325969" cy="23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9855" y="1027664"/>
            <a:ext cx="10934162" cy="4804965"/>
          </a:xfrm>
        </p:spPr>
        <p:txBody>
          <a:bodyPr>
            <a:normAutofit/>
          </a:bodyPr>
          <a:lstStyle/>
          <a:p>
            <a:r>
              <a:rPr lang="en-US" sz="2800" dirty="0"/>
              <a:t>Watching others closely but not engaging in social interaction</a:t>
            </a:r>
          </a:p>
          <a:p>
            <a:r>
              <a:rPr lang="en-US" sz="2800" dirty="0"/>
              <a:t>Failing to ask for support or assistance</a:t>
            </a:r>
          </a:p>
          <a:p>
            <a:r>
              <a:rPr lang="en-US" sz="2800" dirty="0"/>
              <a:t>Failure to reach out when picked up</a:t>
            </a:r>
          </a:p>
          <a:p>
            <a:r>
              <a:rPr lang="en-US" sz="2800" dirty="0"/>
              <a:t>No interest in playing peekaboo or other interactive games</a:t>
            </a:r>
          </a:p>
          <a:p>
            <a:pPr marL="6858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43" y="3852593"/>
            <a:ext cx="3624666" cy="24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763" y="2189408"/>
            <a:ext cx="9906537" cy="3643221"/>
          </a:xfrm>
        </p:spPr>
        <p:txBody>
          <a:bodyPr>
            <a:normAutofit/>
          </a:bodyPr>
          <a:lstStyle/>
          <a:p>
            <a:r>
              <a:rPr lang="en-US" sz="2800" dirty="0"/>
              <a:t>Reactive attachment disorder is rare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Signs and symptoms can occur in children who don't have reactive attachment disorder or who have another disorder such as autism spectrum disorder.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764" y="824248"/>
            <a:ext cx="9881882" cy="1004552"/>
          </a:xfrm>
        </p:spPr>
        <p:txBody>
          <a:bodyPr/>
          <a:lstStyle/>
          <a:p>
            <a:r>
              <a:rPr lang="en-US" dirty="0" smtClean="0"/>
              <a:t>Can be confused with ASD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84" y="4276657"/>
            <a:ext cx="5460642" cy="20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823" y="1339403"/>
            <a:ext cx="10985678" cy="4493227"/>
          </a:xfrm>
        </p:spPr>
        <p:txBody>
          <a:bodyPr>
            <a:normAutofit/>
          </a:bodyPr>
          <a:lstStyle/>
          <a:p>
            <a:r>
              <a:rPr lang="en-US" sz="2800" dirty="0"/>
              <a:t>To feel safe and develop trust, infants and young children need a stable, caring environment. Their basic emotional and physical needs must be consistently met. </a:t>
            </a: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instance, when a baby cries, his or her need for a meal or a diaper change must be met with a shared emotional exchange that may include eye contact, smiling and caressing.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885" y="425004"/>
            <a:ext cx="9946276" cy="772732"/>
          </a:xfrm>
        </p:spPr>
        <p:txBody>
          <a:bodyPr/>
          <a:lstStyle/>
          <a:p>
            <a:r>
              <a:rPr lang="en-US" dirty="0" smtClean="0"/>
              <a:t>What causes RAD?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37" y="4225296"/>
            <a:ext cx="3448184" cy="20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0159" y="1841680"/>
            <a:ext cx="9842142" cy="3990950"/>
          </a:xfrm>
        </p:spPr>
        <p:txBody>
          <a:bodyPr>
            <a:normAutofit/>
          </a:bodyPr>
          <a:lstStyle/>
          <a:p>
            <a:r>
              <a:rPr lang="en-US" sz="2800" dirty="0"/>
              <a:t>A child whose needs are ignored or met with a lack of emotional response from caregivers does not come to expect care or comfort or form a stable attachment to caregivers.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734096"/>
            <a:ext cx="9366325" cy="965915"/>
          </a:xfrm>
        </p:spPr>
        <p:txBody>
          <a:bodyPr/>
          <a:lstStyle/>
          <a:p>
            <a:r>
              <a:rPr lang="en-US" dirty="0" smtClean="0"/>
              <a:t>Emotional Needs not Met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030" y="3328652"/>
            <a:ext cx="2999638" cy="30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828800"/>
            <a:ext cx="9867900" cy="4003829"/>
          </a:xfrm>
        </p:spPr>
        <p:txBody>
          <a:bodyPr>
            <a:normAutofit/>
          </a:bodyPr>
          <a:lstStyle/>
          <a:p>
            <a:r>
              <a:rPr lang="en-US" sz="2800" dirty="0"/>
              <a:t>Most children are naturally resilient, and even those who've been neglected, lived in orphanages or had multiple caregivers can develop healthy relationships. </a:t>
            </a:r>
            <a:r>
              <a:rPr lang="en-US" sz="2800" i="1" dirty="0"/>
              <a:t>It's not clear why </a:t>
            </a:r>
            <a:r>
              <a:rPr lang="en-US" sz="2800" dirty="0"/>
              <a:t>some babies and children develop reactive attachment disorder and others don't.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370" y="759854"/>
            <a:ext cx="9946276" cy="940157"/>
          </a:xfrm>
        </p:spPr>
        <p:txBody>
          <a:bodyPr/>
          <a:lstStyle/>
          <a:p>
            <a:r>
              <a:rPr lang="en-US" dirty="0" smtClean="0"/>
              <a:t>Are some babies just more resilient?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820" y="4218343"/>
            <a:ext cx="3226746" cy="21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5155" y="2021984"/>
            <a:ext cx="10534918" cy="3810646"/>
          </a:xfrm>
        </p:spPr>
        <p:txBody>
          <a:bodyPr>
            <a:normAutofit/>
          </a:bodyPr>
          <a:lstStyle/>
          <a:p>
            <a:r>
              <a:rPr lang="en-US" sz="2800" dirty="0"/>
              <a:t>Various theories about </a:t>
            </a:r>
            <a:r>
              <a:rPr lang="en-US" sz="2800" dirty="0" smtClean="0"/>
              <a:t>RAD and </a:t>
            </a:r>
            <a:r>
              <a:rPr lang="en-US" sz="2800" dirty="0"/>
              <a:t>its causes exist, and more research is needed to develop a better understanding and improve diagnosis and treatment options.</a:t>
            </a:r>
          </a:p>
          <a:p>
            <a:pPr marL="6858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255" y="1079179"/>
            <a:ext cx="9366325" cy="736742"/>
          </a:xfrm>
        </p:spPr>
        <p:txBody>
          <a:bodyPr/>
          <a:lstStyle/>
          <a:p>
            <a:r>
              <a:rPr lang="en-US" dirty="0" smtClean="0"/>
              <a:t>A lot more needs to be learned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47" y="3760632"/>
            <a:ext cx="4642365" cy="22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823" y="1828800"/>
            <a:ext cx="10125477" cy="4003829"/>
          </a:xfrm>
        </p:spPr>
        <p:txBody>
          <a:bodyPr>
            <a:normAutofit/>
          </a:bodyPr>
          <a:lstStyle/>
          <a:p>
            <a:r>
              <a:rPr lang="en-US" sz="2800" dirty="0"/>
              <a:t>The risk of developing reactive attachment disorder from serious social and emotional neglect or the lack of opportunity to develop stable attachments may increase in children who:</a:t>
            </a:r>
          </a:p>
          <a:p>
            <a:r>
              <a:rPr lang="en-US" sz="2800" dirty="0"/>
              <a:t>Live in a children's home or other </a:t>
            </a:r>
            <a:r>
              <a:rPr lang="en-US" sz="2800" i="1" dirty="0"/>
              <a:t>institution</a:t>
            </a:r>
          </a:p>
          <a:p>
            <a:r>
              <a:rPr lang="en-US" sz="2800" dirty="0"/>
              <a:t>Frequently change </a:t>
            </a:r>
            <a:r>
              <a:rPr lang="en-US" sz="2800" i="1" dirty="0"/>
              <a:t>foster homes </a:t>
            </a:r>
            <a:r>
              <a:rPr lang="en-US" sz="2800" dirty="0"/>
              <a:t>or caregivers</a:t>
            </a:r>
          </a:p>
          <a:p>
            <a:r>
              <a:rPr lang="en-US" sz="2800" dirty="0"/>
              <a:t>Have </a:t>
            </a:r>
            <a:r>
              <a:rPr lang="en-US" sz="2800" i="1" dirty="0"/>
              <a:t>inexperienced parents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7280" y="1027664"/>
            <a:ext cx="9830366" cy="710984"/>
          </a:xfrm>
        </p:spPr>
        <p:txBody>
          <a:bodyPr/>
          <a:lstStyle/>
          <a:p>
            <a:r>
              <a:rPr lang="en-US" dirty="0" smtClean="0"/>
              <a:t>So what kids are most at risk?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397" y="47597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695459"/>
            <a:ext cx="9366325" cy="871763"/>
          </a:xfrm>
        </p:spPr>
        <p:txBody>
          <a:bodyPr/>
          <a:lstStyle/>
          <a:p>
            <a:r>
              <a:rPr lang="en-US" dirty="0" smtClean="0"/>
              <a:t>Anxious?    Depressed?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725770"/>
            <a:ext cx="9390977" cy="4106860"/>
          </a:xfrm>
        </p:spPr>
        <p:txBody>
          <a:bodyPr>
            <a:normAutofit/>
          </a:bodyPr>
          <a:lstStyle/>
          <a:p>
            <a:r>
              <a:rPr lang="en-US" sz="2800" dirty="0"/>
              <a:t>An adjustment disorder is </a:t>
            </a:r>
            <a:r>
              <a:rPr lang="en-US" sz="2800" b="1" dirty="0"/>
              <a:t>a type of stress-related mental illness</a:t>
            </a:r>
            <a:r>
              <a:rPr lang="en-US" sz="2800" dirty="0"/>
              <a:t>. You may feel anxious or depressed, or even have thoughts of suicide. </a:t>
            </a:r>
            <a:r>
              <a:rPr lang="en-US" sz="2800" b="1" dirty="0"/>
              <a:t>Your normal daily routines may feel overwhelming</a:t>
            </a:r>
            <a:r>
              <a:rPr lang="en-US" sz="2800" dirty="0"/>
              <a:t>. Or you may make reckless decisions. In essence, </a:t>
            </a:r>
            <a:r>
              <a:rPr lang="en-US" sz="2800" b="1" i="1" dirty="0"/>
              <a:t>you have a hard time adjusting to change in your life</a:t>
            </a:r>
            <a:r>
              <a:rPr lang="en-US" sz="2800" dirty="0"/>
              <a:t>, and it has serious consequences.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08" y="4675501"/>
            <a:ext cx="2222126" cy="17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8338" y="824248"/>
            <a:ext cx="10534917" cy="5008381"/>
          </a:xfrm>
        </p:spPr>
        <p:txBody>
          <a:bodyPr>
            <a:normAutofit/>
          </a:bodyPr>
          <a:lstStyle/>
          <a:p>
            <a:r>
              <a:rPr lang="en-US" sz="2800" dirty="0"/>
              <a:t>Have </a:t>
            </a:r>
            <a:r>
              <a:rPr lang="en-US" sz="2800" i="1" dirty="0"/>
              <a:t>prolonged separation </a:t>
            </a:r>
            <a:r>
              <a:rPr lang="en-US" sz="2800" dirty="0"/>
              <a:t>from parents or other caregivers due to hospitalization</a:t>
            </a:r>
          </a:p>
          <a:p>
            <a:r>
              <a:rPr lang="en-US" sz="2800" dirty="0"/>
              <a:t>Have a mother with </a:t>
            </a:r>
            <a:r>
              <a:rPr lang="en-US" sz="2800" i="1" dirty="0"/>
              <a:t>postpartum depression</a:t>
            </a:r>
          </a:p>
          <a:p>
            <a:r>
              <a:rPr lang="en-US" sz="2800" dirty="0"/>
              <a:t>Are part of an </a:t>
            </a:r>
            <a:r>
              <a:rPr lang="en-US" sz="2800" i="1" dirty="0"/>
              <a:t>unusually large family</a:t>
            </a:r>
            <a:r>
              <a:rPr lang="en-US" sz="2800" dirty="0"/>
              <a:t>, such that parental time is scarce or available unequally or rarely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92" y="3580327"/>
            <a:ext cx="3953813" cy="225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7279" y="2323652"/>
            <a:ext cx="9855021" cy="3508977"/>
          </a:xfrm>
        </p:spPr>
        <p:txBody>
          <a:bodyPr>
            <a:normAutofit/>
          </a:bodyPr>
          <a:lstStyle/>
          <a:p>
            <a:r>
              <a:rPr lang="en-US" sz="2800" dirty="0"/>
              <a:t>However, most children who are severely neglected don't develop reactive attachment disorder.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553792"/>
            <a:ext cx="9366325" cy="1275008"/>
          </a:xfrm>
        </p:spPr>
        <p:txBody>
          <a:bodyPr/>
          <a:lstStyle/>
          <a:p>
            <a:r>
              <a:rPr lang="en-US" dirty="0" smtClean="0"/>
              <a:t>Despite this…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518" y="3548062"/>
            <a:ext cx="3631507" cy="22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670" y="3644720"/>
            <a:ext cx="10215631" cy="3361387"/>
          </a:xfrm>
        </p:spPr>
        <p:txBody>
          <a:bodyPr>
            <a:normAutofit/>
          </a:bodyPr>
          <a:lstStyle/>
          <a:p>
            <a:r>
              <a:rPr lang="en-US" sz="2800" dirty="0"/>
              <a:t>Children with </a:t>
            </a:r>
            <a:r>
              <a:rPr lang="en-US" sz="2800" dirty="0" smtClean="0"/>
              <a:t>RAD </a:t>
            </a:r>
            <a:r>
              <a:rPr lang="en-US" sz="2800" dirty="0"/>
              <a:t>are believed to </a:t>
            </a:r>
            <a:r>
              <a:rPr lang="en-US" sz="2800" i="1" dirty="0"/>
              <a:t>have the capacity to form attachments</a:t>
            </a:r>
            <a:r>
              <a:rPr lang="en-US" sz="2800" dirty="0"/>
              <a:t>, but this ability has been compromised by their experiences.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best treatment for a child with reactive detachment disorder is </a:t>
            </a:r>
            <a:r>
              <a:rPr lang="en-US" sz="2800" i="1" dirty="0"/>
              <a:t>a positive, loving, stable, caring environment and caregiver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370" y="425004"/>
            <a:ext cx="9946276" cy="1030310"/>
          </a:xfrm>
        </p:spPr>
        <p:txBody>
          <a:bodyPr/>
          <a:lstStyle/>
          <a:p>
            <a:r>
              <a:rPr lang="en-US" dirty="0" smtClean="0"/>
              <a:t>Treatment for RAD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353" y="940159"/>
            <a:ext cx="3553563" cy="23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Psych Central.com</a:t>
            </a:r>
          </a:p>
          <a:p>
            <a:r>
              <a:rPr lang="en-US" sz="2800" i="1" dirty="0" smtClean="0"/>
              <a:t>Mayo Clinic.org</a:t>
            </a:r>
          </a:p>
          <a:p>
            <a:r>
              <a:rPr lang="en-US" sz="2800" i="1" dirty="0" smtClean="0"/>
              <a:t>American Psychological Association.org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432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32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symptoms?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659948"/>
            <a:ext cx="9390977" cy="4172682"/>
          </a:xfrm>
        </p:spPr>
        <p:txBody>
          <a:bodyPr>
            <a:normAutofit/>
          </a:bodyPr>
          <a:lstStyle/>
          <a:p>
            <a:r>
              <a:rPr lang="en-US" sz="2800" dirty="0"/>
              <a:t>Adjustment Disorder symptoms </a:t>
            </a:r>
            <a:r>
              <a:rPr lang="en-US" sz="2800" b="1" dirty="0"/>
              <a:t>vary from person to person.</a:t>
            </a:r>
            <a:r>
              <a:rPr lang="en-US" sz="2800" dirty="0"/>
              <a:t> The symptoms you have may be different from those of someone else with and adjustment disorder. </a:t>
            </a:r>
            <a:r>
              <a:rPr lang="en-US" sz="2800" i="1" dirty="0"/>
              <a:t>But for </a:t>
            </a:r>
            <a:r>
              <a:rPr lang="en-US" sz="2800" b="1" i="1" dirty="0"/>
              <a:t>everyone</a:t>
            </a:r>
            <a:r>
              <a:rPr lang="en-US" sz="2800" i="1" dirty="0"/>
              <a:t>, symptoms of an adjustment disorder </a:t>
            </a:r>
            <a:r>
              <a:rPr lang="en-US" sz="2800" b="1" i="1" dirty="0"/>
              <a:t>begin within 3 months</a:t>
            </a:r>
            <a:r>
              <a:rPr lang="en-US" sz="2800" i="1" dirty="0"/>
              <a:t> </a:t>
            </a:r>
            <a:r>
              <a:rPr lang="en-US" sz="2800" b="1" i="1" dirty="0"/>
              <a:t>of a stressful event in your life</a:t>
            </a:r>
            <a:r>
              <a:rPr lang="en-US" sz="28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409" y="4165443"/>
            <a:ext cx="3439236" cy="22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709863"/>
            <a:ext cx="9366325" cy="878305"/>
          </a:xfrm>
        </p:spPr>
        <p:txBody>
          <a:bodyPr/>
          <a:lstStyle/>
          <a:p>
            <a:r>
              <a:rPr lang="en-US" dirty="0" smtClean="0"/>
              <a:t>Emotional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732546"/>
            <a:ext cx="9390977" cy="4499811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Sadness</a:t>
            </a:r>
          </a:p>
          <a:p>
            <a:r>
              <a:rPr lang="en-US" sz="3300" dirty="0"/>
              <a:t>Hopelessness</a:t>
            </a:r>
          </a:p>
          <a:p>
            <a:r>
              <a:rPr lang="en-US" sz="3300" dirty="0"/>
              <a:t>Lack of Enjoyment</a:t>
            </a:r>
          </a:p>
          <a:p>
            <a:r>
              <a:rPr lang="en-US" sz="3300" dirty="0"/>
              <a:t>Crying Spells</a:t>
            </a:r>
          </a:p>
          <a:p>
            <a:r>
              <a:rPr lang="en-US" sz="3300" dirty="0"/>
              <a:t>Nervousness/Jitteriness</a:t>
            </a:r>
          </a:p>
          <a:p>
            <a:r>
              <a:rPr lang="en-US" sz="3300" dirty="0"/>
              <a:t>Anxiety/Worry</a:t>
            </a:r>
          </a:p>
          <a:p>
            <a:r>
              <a:rPr lang="en-US" sz="3300" dirty="0"/>
              <a:t>Trouble Sleeping</a:t>
            </a:r>
          </a:p>
          <a:p>
            <a:r>
              <a:rPr lang="en-US" sz="3300" dirty="0"/>
              <a:t>Difficulty Concentrating</a:t>
            </a:r>
          </a:p>
          <a:p>
            <a:r>
              <a:rPr lang="en-US" sz="3300" dirty="0"/>
              <a:t>Feeling Overwhelmed</a:t>
            </a:r>
          </a:p>
          <a:p>
            <a:r>
              <a:rPr lang="en-US" sz="3300" dirty="0"/>
              <a:t>Thoughts of suicide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345" y="2514600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Fighting</a:t>
            </a:r>
          </a:p>
          <a:p>
            <a:r>
              <a:rPr lang="en-US" sz="2800" dirty="0"/>
              <a:t>Reckless driving</a:t>
            </a:r>
          </a:p>
          <a:p>
            <a:r>
              <a:rPr lang="en-US" sz="2800" dirty="0"/>
              <a:t>Ignoring bills</a:t>
            </a:r>
          </a:p>
          <a:p>
            <a:r>
              <a:rPr lang="en-US" sz="2800" dirty="0"/>
              <a:t>Avoiding family or friends</a:t>
            </a:r>
          </a:p>
          <a:p>
            <a:r>
              <a:rPr lang="en-US" sz="2800" dirty="0"/>
              <a:t>Performing poorly in school or at work</a:t>
            </a:r>
          </a:p>
          <a:p>
            <a:r>
              <a:rPr lang="en-US" sz="2800" dirty="0"/>
              <a:t>Skipping school</a:t>
            </a:r>
          </a:p>
          <a:p>
            <a:r>
              <a:rPr lang="en-US" sz="2800" dirty="0"/>
              <a:t>Vandalizing property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412" y="2323652"/>
            <a:ext cx="1742888" cy="25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duct overview presentation" id="{6ACF8B74-772D-4D90-B191-4261B820ED3A}" vid="{C96F654D-C5F0-4A1D-9AEE-172CC6481E1A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E9961A-FBB7-489A-81A4-8F8F99419F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2892</TotalTime>
  <Words>2668</Words>
  <Application>Microsoft Office PowerPoint</Application>
  <PresentationFormat>Widescreen</PresentationFormat>
  <Paragraphs>238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Century Gothic</vt:lpstr>
      <vt:lpstr>Wingdings 2</vt:lpstr>
      <vt:lpstr>Product overview presentation</vt:lpstr>
      <vt:lpstr>Trauma and Stress-Related Disorders</vt:lpstr>
      <vt:lpstr>What is psychological trauma?</vt:lpstr>
      <vt:lpstr>What can trauma lead to?</vt:lpstr>
      <vt:lpstr>Adjustment Disorder</vt:lpstr>
      <vt:lpstr>What is an adjustment disorder?</vt:lpstr>
      <vt:lpstr>Anxious?    Depressed?</vt:lpstr>
      <vt:lpstr>What are the symptoms?</vt:lpstr>
      <vt:lpstr>Emotional Symptoms</vt:lpstr>
      <vt:lpstr>Behavioral Symptoms</vt:lpstr>
      <vt:lpstr>What causes Adjustment Disorder?</vt:lpstr>
      <vt:lpstr>PowerPoint Presentation</vt:lpstr>
      <vt:lpstr>Isn’t this normal?</vt:lpstr>
      <vt:lpstr>Who is at risk?</vt:lpstr>
      <vt:lpstr>Who else is at higher risk?</vt:lpstr>
      <vt:lpstr>What qualifies for a diagnosis?</vt:lpstr>
      <vt:lpstr>What if it lasts longer?</vt:lpstr>
      <vt:lpstr>Teens with Adjustment Disorder</vt:lpstr>
      <vt:lpstr>Other Problems</vt:lpstr>
      <vt:lpstr>When to see a doctor</vt:lpstr>
      <vt:lpstr>Treatment</vt:lpstr>
      <vt:lpstr>Psychotherapy</vt:lpstr>
      <vt:lpstr>PowerPoint Presentation</vt:lpstr>
      <vt:lpstr>Medications</vt:lpstr>
      <vt:lpstr>Do what works for you</vt:lpstr>
      <vt:lpstr>Always Consult your Doctor</vt:lpstr>
      <vt:lpstr>Take control of Your Life</vt:lpstr>
      <vt:lpstr>Post-Traumatic Stress Disorder (PTSD)</vt:lpstr>
      <vt:lpstr>Adjustment Disorder vs. PTSD</vt:lpstr>
      <vt:lpstr>What are the symptoms of PTSD?</vt:lpstr>
      <vt:lpstr>4 Types of Symptoms</vt:lpstr>
      <vt:lpstr>Intrusive Memories</vt:lpstr>
      <vt:lpstr>Avoidance</vt:lpstr>
      <vt:lpstr>Negative Changes in Thinking &amp; Mood</vt:lpstr>
      <vt:lpstr>Changes in Emotional Reactions</vt:lpstr>
      <vt:lpstr>What triggers the symptoms?</vt:lpstr>
      <vt:lpstr>When is it time to get help?</vt:lpstr>
      <vt:lpstr>What causes PTSD?</vt:lpstr>
      <vt:lpstr>Why some and not others?</vt:lpstr>
      <vt:lpstr>Other Risk Factors</vt:lpstr>
      <vt:lpstr>What kinds of traumatic events lead to PTSD?</vt:lpstr>
      <vt:lpstr>Other types of traumatic events </vt:lpstr>
      <vt:lpstr>Effect on your daily life</vt:lpstr>
      <vt:lpstr>Other Mental Health problems</vt:lpstr>
      <vt:lpstr>What kinds of treatment can help with PTSD?</vt:lpstr>
      <vt:lpstr>What kinds of therapy?</vt:lpstr>
      <vt:lpstr>Exposure Therapy</vt:lpstr>
      <vt:lpstr>Medication</vt:lpstr>
      <vt:lpstr>Taking Care of Yourself</vt:lpstr>
      <vt:lpstr>What is Reactive Attachment Disorder (RAD)?</vt:lpstr>
      <vt:lpstr>PowerPoint Presentation</vt:lpstr>
      <vt:lpstr>RAD in early childhood</vt:lpstr>
      <vt:lpstr>Signs &amp; Symptoms of RAD</vt:lpstr>
      <vt:lpstr>PowerPoint Presentation</vt:lpstr>
      <vt:lpstr>Can be confused with ASD</vt:lpstr>
      <vt:lpstr>What causes RAD?</vt:lpstr>
      <vt:lpstr>Emotional Needs not Met</vt:lpstr>
      <vt:lpstr>Are some babies just more resilient?</vt:lpstr>
      <vt:lpstr>A lot more needs to be learned</vt:lpstr>
      <vt:lpstr>So what kids are most at risk?</vt:lpstr>
      <vt:lpstr>PowerPoint Presentation</vt:lpstr>
      <vt:lpstr>Despite this…</vt:lpstr>
      <vt:lpstr>Treatment for RAD</vt:lpstr>
      <vt:lpstr>Sources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and Stress-Related Disorders</dc:title>
  <dc:creator>Erik Ljungberg</dc:creator>
  <cp:keywords/>
  <cp:lastModifiedBy>Erik Ljungberg</cp:lastModifiedBy>
  <cp:revision>54</cp:revision>
  <dcterms:created xsi:type="dcterms:W3CDTF">2015-08-30T13:45:22Z</dcterms:created>
  <dcterms:modified xsi:type="dcterms:W3CDTF">2015-10-25T14:18:45Z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TC034605439991</vt:lpwstr>
  </property>
</Properties>
</file>